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323" r:id="rId3"/>
    <p:sldId id="300" r:id="rId4"/>
    <p:sldId id="360" r:id="rId5"/>
    <p:sldId id="373" r:id="rId6"/>
    <p:sldId id="325" r:id="rId7"/>
    <p:sldId id="362" r:id="rId8"/>
    <p:sldId id="305" r:id="rId9"/>
    <p:sldId id="363" r:id="rId10"/>
    <p:sldId id="326" r:id="rId11"/>
    <p:sldId id="327" r:id="rId12"/>
    <p:sldId id="328" r:id="rId13"/>
    <p:sldId id="334" r:id="rId14"/>
    <p:sldId id="364" r:id="rId15"/>
    <p:sldId id="336" r:id="rId16"/>
    <p:sldId id="365" r:id="rId17"/>
    <p:sldId id="337" r:id="rId18"/>
    <p:sldId id="366" r:id="rId19"/>
    <p:sldId id="339" r:id="rId20"/>
    <p:sldId id="340" r:id="rId21"/>
    <p:sldId id="341" r:id="rId22"/>
    <p:sldId id="367" r:id="rId23"/>
    <p:sldId id="312" r:id="rId24"/>
    <p:sldId id="311" r:id="rId25"/>
    <p:sldId id="313" r:id="rId26"/>
    <p:sldId id="331" r:id="rId27"/>
    <p:sldId id="329" r:id="rId28"/>
    <p:sldId id="333" r:id="rId29"/>
    <p:sldId id="332" r:id="rId30"/>
    <p:sldId id="320" r:id="rId31"/>
    <p:sldId id="370" r:id="rId32"/>
    <p:sldId id="307" r:id="rId33"/>
    <p:sldId id="343" r:id="rId34"/>
    <p:sldId id="371" r:id="rId35"/>
    <p:sldId id="344" r:id="rId36"/>
    <p:sldId id="372" r:id="rId37"/>
    <p:sldId id="309" r:id="rId38"/>
    <p:sldId id="358" r:id="rId39"/>
    <p:sldId id="346" r:id="rId40"/>
    <p:sldId id="347" r:id="rId41"/>
    <p:sldId id="275" r:id="rId42"/>
    <p:sldId id="348" r:id="rId43"/>
    <p:sldId id="349" r:id="rId44"/>
    <p:sldId id="350" r:id="rId45"/>
    <p:sldId id="351" r:id="rId46"/>
    <p:sldId id="353" r:id="rId47"/>
    <p:sldId id="352" r:id="rId48"/>
    <p:sldId id="354" r:id="rId49"/>
    <p:sldId id="355" r:id="rId50"/>
    <p:sldId id="356" r:id="rId51"/>
    <p:sldId id="357" r:id="rId52"/>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45" autoAdjust="0"/>
  </p:normalViewPr>
  <p:slideViewPr>
    <p:cSldViewPr snapToGrid="0">
      <p:cViewPr varScale="1">
        <p:scale>
          <a:sx n="90" d="100"/>
          <a:sy n="90"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60" cy="498056"/>
          </a:xfrm>
          <a:prstGeom prst="rect">
            <a:avLst/>
          </a:prstGeom>
        </p:spPr>
        <p:txBody>
          <a:bodyPr vert="horz" lIns="91467" tIns="45734" rIns="91467" bIns="45734" rtlCol="0"/>
          <a:lstStyle>
            <a:lvl1pPr algn="l">
              <a:defRPr sz="1200"/>
            </a:lvl1pPr>
          </a:lstStyle>
          <a:p>
            <a:endParaRPr lang="cs-CZ"/>
          </a:p>
        </p:txBody>
      </p:sp>
      <p:sp>
        <p:nvSpPr>
          <p:cNvPr id="3" name="Zástupný symbol pro datum 2"/>
          <p:cNvSpPr>
            <a:spLocks noGrp="1"/>
          </p:cNvSpPr>
          <p:nvPr>
            <p:ph type="dt" idx="1"/>
          </p:nvPr>
        </p:nvSpPr>
        <p:spPr>
          <a:xfrm>
            <a:off x="3850442" y="0"/>
            <a:ext cx="2945660" cy="498056"/>
          </a:xfrm>
          <a:prstGeom prst="rect">
            <a:avLst/>
          </a:prstGeom>
        </p:spPr>
        <p:txBody>
          <a:bodyPr vert="horz" lIns="91467" tIns="45734" rIns="91467" bIns="45734" rtlCol="0"/>
          <a:lstStyle>
            <a:lvl1pPr algn="r">
              <a:defRPr sz="1200"/>
            </a:lvl1pPr>
          </a:lstStyle>
          <a:p>
            <a:fld id="{D16DFF4D-E4F4-4372-93C4-22DAB7B46082}" type="datetimeFigureOut">
              <a:rPr lang="cs-CZ" smtClean="0"/>
              <a:t>22.10.2026</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67" tIns="45734" rIns="91467" bIns="45734" rtlCol="0" anchor="ctr"/>
          <a:lstStyle/>
          <a:p>
            <a:endParaRPr lang="cs-CZ"/>
          </a:p>
        </p:txBody>
      </p:sp>
      <p:sp>
        <p:nvSpPr>
          <p:cNvPr id="5" name="Zástupný symbol pro poznámky 4"/>
          <p:cNvSpPr>
            <a:spLocks noGrp="1"/>
          </p:cNvSpPr>
          <p:nvPr>
            <p:ph type="body" sz="quarter" idx="3"/>
          </p:nvPr>
        </p:nvSpPr>
        <p:spPr>
          <a:xfrm>
            <a:off x="679768" y="4777195"/>
            <a:ext cx="5438140" cy="3908613"/>
          </a:xfrm>
          <a:prstGeom prst="rect">
            <a:avLst/>
          </a:prstGeom>
        </p:spPr>
        <p:txBody>
          <a:bodyPr vert="horz" lIns="91467" tIns="45734" rIns="91467" bIns="45734"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5"/>
            <a:ext cx="2945660" cy="498055"/>
          </a:xfrm>
          <a:prstGeom prst="rect">
            <a:avLst/>
          </a:prstGeom>
        </p:spPr>
        <p:txBody>
          <a:bodyPr vert="horz" lIns="91467" tIns="45734" rIns="91467" bIns="45734"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2" y="9428585"/>
            <a:ext cx="2945660" cy="498055"/>
          </a:xfrm>
          <a:prstGeom prst="rect">
            <a:avLst/>
          </a:prstGeom>
        </p:spPr>
        <p:txBody>
          <a:bodyPr vert="horz" lIns="91467" tIns="45734" rIns="91467" bIns="45734"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22.10.2026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22.10.2026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22.10.2026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22.10.2026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22.10.2026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22.10.2026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22.10.2026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1.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144648" y="5376713"/>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2" y="5685219"/>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1574168858"/>
              </p:ext>
            </p:extLst>
          </p:nvPr>
        </p:nvGraphicFramePr>
        <p:xfrm>
          <a:off x="1012636" y="703124"/>
          <a:ext cx="10023462" cy="5700858"/>
        </p:xfrm>
        <a:graphic>
          <a:graphicData uri="http://schemas.openxmlformats.org/drawingml/2006/table">
            <a:tbl>
              <a:tblPr firstRow="1" bandRow="1">
                <a:tableStyleId>{2D5ABB26-0587-4C30-8999-92F81FD0307C}</a:tableStyleId>
              </a:tblPr>
              <a:tblGrid>
                <a:gridCol w="5011731">
                  <a:extLst>
                    <a:ext uri="{9D8B030D-6E8A-4147-A177-3AD203B41FA5}">
                      <a16:colId xmlns:a16="http://schemas.microsoft.com/office/drawing/2014/main" val="1706777105"/>
                    </a:ext>
                  </a:extLst>
                </a:gridCol>
                <a:gridCol w="5011731">
                  <a:extLst>
                    <a:ext uri="{9D8B030D-6E8A-4147-A177-3AD203B41FA5}">
                      <a16:colId xmlns:a16="http://schemas.microsoft.com/office/drawing/2014/main" val="3364289781"/>
                    </a:ext>
                  </a:extLst>
                </a:gridCol>
              </a:tblGrid>
              <a:tr h="5700858">
                <a:tc>
                  <a:txBody>
                    <a:bodyPr/>
                    <a:lstStyle/>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cs-CZ" sz="1800" b="1" i="0" kern="1200" dirty="0">
                          <a:solidFill>
                            <a:schemeClr val="tx1"/>
                          </a:solidFill>
                          <a:effectLst/>
                          <a:latin typeface="+mn-lt"/>
                          <a:ea typeface="+mn-ea"/>
                          <a:cs typeface="+mn-cs"/>
                        </a:rPr>
                        <a:t>Aktuálně probíhající 9. výzva byla vyhlášena dne 31. 8. 2026 a bude otevřena do 22. ledna 2027. </a:t>
                      </a:r>
                      <a:r>
                        <a:rPr lang="pl-PL" dirty="0"/>
                        <a:t>V </a:t>
                      </a:r>
                      <a:r>
                        <a:rPr lang="pl-PL" dirty="0" err="1"/>
                        <a:t>aktuálně</a:t>
                      </a:r>
                      <a:r>
                        <a:rPr lang="pl-PL" dirty="0"/>
                        <a:t> </a:t>
                      </a:r>
                      <a:r>
                        <a:rPr lang="pl-PL" dirty="0" err="1"/>
                        <a:t>probíhající</a:t>
                      </a:r>
                      <a:r>
                        <a:rPr lang="pl-PL" dirty="0"/>
                        <a:t> </a:t>
                      </a:r>
                      <a:r>
                        <a:rPr lang="pl-PL" dirty="0" err="1"/>
                        <a:t>výzvě</a:t>
                      </a:r>
                      <a:r>
                        <a:rPr lang="pl-PL" dirty="0"/>
                        <a:t> pro </a:t>
                      </a:r>
                      <a:r>
                        <a:rPr lang="pl-PL" dirty="0" err="1"/>
                        <a:t>aktivity</a:t>
                      </a:r>
                      <a:r>
                        <a:rPr lang="pl-PL" dirty="0"/>
                        <a:t>, jako </a:t>
                      </a:r>
                      <a:r>
                        <a:rPr lang="pl-PL" dirty="0" err="1"/>
                        <a:t>jsou</a:t>
                      </a:r>
                      <a:r>
                        <a:rPr lang="pl-PL" dirty="0"/>
                        <a:t>:</a:t>
                      </a:r>
                    </a:p>
                    <a:p>
                      <a:pPr marL="0" marR="0" lvl="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pl-PL" dirty="0"/>
                    </a:p>
                    <a:p>
                      <a:pPr marL="285750" indent="-285750" algn="just">
                        <a:lnSpc>
                          <a:spcPct val="100000"/>
                        </a:lnSpc>
                        <a:spcBef>
                          <a:spcPts val="600"/>
                        </a:spcBef>
                        <a:spcAft>
                          <a:spcPts val="600"/>
                        </a:spcAft>
                        <a:buFont typeface="Wingdings" panose="05000000000000000000" pitchFamily="2" charset="2"/>
                        <a:buChar char="Ø"/>
                      </a:pPr>
                      <a:r>
                        <a:rPr lang="pl-PL" sz="1400" b="0" i="0" kern="1200" dirty="0" err="1">
                          <a:solidFill>
                            <a:schemeClr val="tx1"/>
                          </a:solidFill>
                          <a:effectLst/>
                          <a:latin typeface="+mn-lt"/>
                          <a:ea typeface="+mn-ea"/>
                          <a:cs typeface="+mn-cs"/>
                        </a:rPr>
                        <a:t>Oprava</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revitalizace</a:t>
                      </a:r>
                      <a:r>
                        <a:rPr lang="pl-PL" sz="1400" b="0" i="0" kern="1200" dirty="0">
                          <a:solidFill>
                            <a:schemeClr val="tx1"/>
                          </a:solidFill>
                          <a:effectLst/>
                          <a:latin typeface="+mn-lt"/>
                          <a:ea typeface="+mn-ea"/>
                          <a:cs typeface="+mn-cs"/>
                        </a:rPr>
                        <a:t> a/</a:t>
                      </a:r>
                      <a:r>
                        <a:rPr lang="pl-PL" sz="1400" b="0" i="0" kern="1200" dirty="0" err="1">
                          <a:solidFill>
                            <a:schemeClr val="tx1"/>
                          </a:solidFill>
                          <a:effectLst/>
                          <a:latin typeface="+mn-lt"/>
                          <a:ea typeface="+mn-ea"/>
                          <a:cs typeface="+mn-cs"/>
                        </a:rPr>
                        <a:t>nebo</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zpřístupnění</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hmotných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památek</a:t>
                      </a:r>
                      <a:r>
                        <a:rPr lang="pl-PL" sz="1400" b="0" i="0" kern="1200" dirty="0">
                          <a:solidFill>
                            <a:schemeClr val="tx1"/>
                          </a:solidFill>
                          <a:effectLst/>
                          <a:latin typeface="+mn-lt"/>
                          <a:ea typeface="+mn-ea"/>
                          <a:cs typeface="+mn-cs"/>
                        </a:rPr>
                        <a:t>,</a:t>
                      </a:r>
                    </a:p>
                    <a:p>
                      <a:pPr marL="285750" indent="-285750" algn="just">
                        <a:lnSpc>
                          <a:spcPct val="100000"/>
                        </a:lnSpc>
                        <a:spcBef>
                          <a:spcPts val="600"/>
                        </a:spcBef>
                        <a:spcAft>
                          <a:spcPts val="600"/>
                        </a:spcAft>
                        <a:buFont typeface="Wingdings" panose="05000000000000000000" pitchFamily="2" charset="2"/>
                        <a:buChar char="Ø"/>
                      </a:pPr>
                      <a:r>
                        <a:rPr lang="pl-PL" sz="1400" b="0" i="0" kern="1200" dirty="0">
                          <a:solidFill>
                            <a:schemeClr val="tx1"/>
                          </a:solidFill>
                          <a:effectLst/>
                          <a:latin typeface="+mn-lt"/>
                          <a:ea typeface="+mn-ea"/>
                          <a:cs typeface="+mn-cs"/>
                        </a:rPr>
                        <a:t>Podpora </a:t>
                      </a:r>
                      <a:r>
                        <a:rPr lang="pl-PL" sz="1400" b="0" i="0" kern="1200" dirty="0" err="1">
                          <a:solidFill>
                            <a:schemeClr val="tx1"/>
                          </a:solidFill>
                          <a:effectLst/>
                          <a:latin typeface="+mn-lt"/>
                          <a:ea typeface="+mn-ea"/>
                          <a:cs typeface="+mn-cs"/>
                        </a:rPr>
                        <a:t>rozvoje</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muzeí</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expozic</a:t>
                      </a:r>
                      <a:r>
                        <a:rPr lang="pl-PL" sz="1400" b="0" i="0" kern="1200" dirty="0">
                          <a:solidFill>
                            <a:schemeClr val="tx1"/>
                          </a:solidFill>
                          <a:effectLst/>
                          <a:latin typeface="+mn-lt"/>
                          <a:ea typeface="+mn-ea"/>
                          <a:cs typeface="+mn-cs"/>
                        </a:rPr>
                        <a:t>,</a:t>
                      </a:r>
                    </a:p>
                    <a:p>
                      <a:pPr marL="285750" indent="-285750" algn="just">
                        <a:lnSpc>
                          <a:spcPct val="100000"/>
                        </a:lnSpc>
                        <a:spcBef>
                          <a:spcPts val="600"/>
                        </a:spcBef>
                        <a:spcAft>
                          <a:spcPts val="600"/>
                        </a:spcAft>
                        <a:buFont typeface="Wingdings" panose="05000000000000000000" pitchFamily="2" charset="2"/>
                        <a:buChar char="Ø"/>
                      </a:pPr>
                      <a:r>
                        <a:rPr lang="pl-PL" sz="1400" b="0" i="0" kern="1200" dirty="0" err="1">
                          <a:solidFill>
                            <a:schemeClr val="tx1"/>
                          </a:solidFill>
                          <a:effectLst/>
                          <a:latin typeface="+mn-lt"/>
                          <a:ea typeface="+mn-ea"/>
                          <a:cs typeface="+mn-cs"/>
                        </a:rPr>
                        <a:t>Veřejná</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turistická</a:t>
                      </a:r>
                      <a:r>
                        <a:rPr lang="pl-PL" sz="1400" b="0" i="0" kern="1200" dirty="0">
                          <a:solidFill>
                            <a:schemeClr val="tx1"/>
                          </a:solidFill>
                          <a:effectLst/>
                          <a:latin typeface="+mn-lt"/>
                          <a:ea typeface="+mn-ea"/>
                          <a:cs typeface="+mn-cs"/>
                        </a:rPr>
                        <a:t> infrastruktura, </a:t>
                      </a:r>
                    </a:p>
                    <a:p>
                      <a:pPr marL="285750" indent="-285750" algn="just">
                        <a:lnSpc>
                          <a:spcPct val="100000"/>
                        </a:lnSpc>
                        <a:spcBef>
                          <a:spcPts val="600"/>
                        </a:spcBef>
                        <a:spcAft>
                          <a:spcPts val="600"/>
                        </a:spcAft>
                        <a:buFont typeface="Wingdings" panose="05000000000000000000" pitchFamily="2" charset="2"/>
                        <a:buChar char="Ø"/>
                      </a:pPr>
                      <a:r>
                        <a:rPr lang="pl-PL" sz="1400" b="0" i="0" kern="1200" dirty="0" err="1">
                          <a:solidFill>
                            <a:schemeClr val="tx1"/>
                          </a:solidFill>
                          <a:effectLst/>
                          <a:latin typeface="+mn-lt"/>
                          <a:ea typeface="+mn-ea"/>
                          <a:cs typeface="+mn-cs"/>
                        </a:rPr>
                        <a:t>Vytváření</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nových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přeshraničních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turistických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produktů</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nabídek</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nebo</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propojování</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rozvoj</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stávajících</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společná</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propagace</a:t>
                      </a:r>
                      <a:r>
                        <a:rPr lang="pl-PL" sz="1400" b="0" i="0" kern="1200" dirty="0">
                          <a:solidFill>
                            <a:schemeClr val="tx1"/>
                          </a:solidFill>
                          <a:effectLst/>
                          <a:latin typeface="+mn-lt"/>
                          <a:ea typeface="+mn-ea"/>
                          <a:cs typeface="+mn-cs"/>
                        </a:rPr>
                        <a:t>,</a:t>
                      </a:r>
                    </a:p>
                    <a:p>
                      <a:pPr marL="285750" indent="-285750" algn="just">
                        <a:lnSpc>
                          <a:spcPct val="100000"/>
                        </a:lnSpc>
                        <a:spcBef>
                          <a:spcPts val="600"/>
                        </a:spcBef>
                        <a:spcAft>
                          <a:spcPts val="600"/>
                        </a:spcAft>
                        <a:buFont typeface="Wingdings" panose="05000000000000000000" pitchFamily="2" charset="2"/>
                        <a:buChar char="Ø"/>
                      </a:pPr>
                      <a:r>
                        <a:rPr lang="pl-PL" sz="1400" b="0" i="0" kern="1200" dirty="0">
                          <a:solidFill>
                            <a:schemeClr val="tx1"/>
                          </a:solidFill>
                          <a:effectLst/>
                          <a:latin typeface="+mn-lt"/>
                          <a:ea typeface="+mn-ea"/>
                          <a:cs typeface="+mn-cs"/>
                        </a:rPr>
                        <a:t>Podpora </a:t>
                      </a:r>
                      <a:r>
                        <a:rPr lang="pl-PL" sz="1400" b="0" i="0" kern="1200" dirty="0" err="1">
                          <a:solidFill>
                            <a:schemeClr val="tx1"/>
                          </a:solidFill>
                          <a:effectLst/>
                          <a:latin typeface="+mn-lt"/>
                          <a:ea typeface="+mn-ea"/>
                          <a:cs typeface="+mn-cs"/>
                        </a:rPr>
                        <a:t>společných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koncepčních</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řešení</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včetně</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databází</a:t>
                      </a:r>
                      <a:r>
                        <a:rPr lang="pl-PL" sz="1400" b="0" i="0" kern="1200" dirty="0">
                          <a:solidFill>
                            <a:schemeClr val="tx1"/>
                          </a:solidFill>
                          <a:effectLst/>
                          <a:latin typeface="+mn-lt"/>
                          <a:ea typeface="+mn-ea"/>
                          <a:cs typeface="+mn-cs"/>
                        </a:rPr>
                        <a:t>) pro </a:t>
                      </a:r>
                      <a:r>
                        <a:rPr lang="pl-PL" sz="1400" b="0" i="0" kern="1200" dirty="0" err="1">
                          <a:solidFill>
                            <a:schemeClr val="tx1"/>
                          </a:solidFill>
                          <a:effectLst/>
                          <a:latin typeface="+mn-lt"/>
                          <a:ea typeface="+mn-ea"/>
                          <a:cs typeface="+mn-cs"/>
                        </a:rPr>
                        <a:t>rozvoj</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propagaci</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využívání</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kulturního</a:t>
                      </a:r>
                      <a:r>
                        <a:rPr lang="pl-PL" sz="1400" b="0" i="0" kern="1200" dirty="0">
                          <a:solidFill>
                            <a:schemeClr val="tx1"/>
                          </a:solidFill>
                          <a:effectLst/>
                          <a:latin typeface="+mn-lt"/>
                          <a:ea typeface="+mn-ea"/>
                          <a:cs typeface="+mn-cs"/>
                        </a:rPr>
                        <a:t> a </a:t>
                      </a:r>
                      <a:r>
                        <a:rPr lang="pl-PL" sz="1400" b="0" i="0" kern="1200" dirty="0" err="1">
                          <a:solidFill>
                            <a:schemeClr val="tx1"/>
                          </a:solidFill>
                          <a:effectLst/>
                          <a:latin typeface="+mn-lt"/>
                          <a:ea typeface="+mn-ea"/>
                          <a:cs typeface="+mn-cs"/>
                        </a:rPr>
                        <a:t>přírodního</a:t>
                      </a:r>
                      <a:r>
                        <a:rPr lang="pl-PL" sz="1400" b="0" i="0" kern="1200" dirty="0">
                          <a:solidFill>
                            <a:schemeClr val="tx1"/>
                          </a:solidFill>
                          <a:effectLst/>
                          <a:latin typeface="+mn-lt"/>
                          <a:ea typeface="+mn-ea"/>
                          <a:cs typeface="+mn-cs"/>
                        </a:rPr>
                        <a:t> </a:t>
                      </a:r>
                      <a:r>
                        <a:rPr lang="pl-PL" sz="1400" b="0" i="0" kern="1200" dirty="0" err="1">
                          <a:solidFill>
                            <a:schemeClr val="tx1"/>
                          </a:solidFill>
                          <a:effectLst/>
                          <a:latin typeface="+mn-lt"/>
                          <a:ea typeface="+mn-ea"/>
                          <a:cs typeface="+mn-cs"/>
                        </a:rPr>
                        <a:t>dědictví</a:t>
                      </a:r>
                      <a:r>
                        <a:rPr lang="pl-PL" sz="1400" b="0" i="0" kern="1200" dirty="0">
                          <a:solidFill>
                            <a:schemeClr val="tx1"/>
                          </a:solidFill>
                          <a:effectLst/>
                          <a:latin typeface="+mn-lt"/>
                          <a:ea typeface="+mn-ea"/>
                          <a:cs typeface="+mn-cs"/>
                        </a:rPr>
                        <a:t> </a:t>
                      </a:r>
                    </a:p>
                    <a:p>
                      <a:pPr marL="0" indent="0" algn="just">
                        <a:lnSpc>
                          <a:spcPct val="100000"/>
                        </a:lnSpc>
                        <a:spcBef>
                          <a:spcPts val="600"/>
                        </a:spcBef>
                        <a:spcAft>
                          <a:spcPts val="600"/>
                        </a:spcAft>
                        <a:buFont typeface="Wingdings" panose="05000000000000000000" pitchFamily="2" charset="2"/>
                        <a:buNone/>
                      </a:pPr>
                      <a:r>
                        <a:rPr lang="pl-PL" sz="1600" b="1" u="sng" dirty="0" err="1"/>
                        <a:t>omezení</a:t>
                      </a:r>
                      <a:r>
                        <a:rPr lang="pl-PL" sz="1600" b="1" u="sng" dirty="0"/>
                        <a:t> </a:t>
                      </a:r>
                      <a:r>
                        <a:rPr lang="pl-PL" sz="1600" b="1" u="sng" dirty="0" err="1"/>
                        <a:t>se</a:t>
                      </a:r>
                      <a:r>
                        <a:rPr lang="pl-PL" sz="1600" b="1" u="sng" dirty="0"/>
                        <a:t> </a:t>
                      </a:r>
                      <a:r>
                        <a:rPr lang="pl-PL" sz="1600" b="1" u="sng" dirty="0" err="1"/>
                        <a:t>vztahuje</a:t>
                      </a:r>
                      <a:r>
                        <a:rPr lang="pl-PL" sz="1600" b="1" u="sng" dirty="0"/>
                        <a:t> </a:t>
                      </a:r>
                      <a:r>
                        <a:rPr lang="pl-PL" sz="1600" b="1" u="sng" dirty="0" err="1"/>
                        <a:t>pouze</a:t>
                      </a:r>
                      <a:r>
                        <a:rPr lang="pl-PL" sz="1600" b="1" u="sng" dirty="0"/>
                        <a:t> na </a:t>
                      </a:r>
                      <a:r>
                        <a:rPr lang="pl-PL" sz="1600" b="1" u="sng" dirty="0" err="1"/>
                        <a:t>malé</a:t>
                      </a:r>
                      <a:r>
                        <a:rPr lang="pl-PL" sz="1600" b="1" u="sng" dirty="0"/>
                        <a:t> projekty </a:t>
                      </a:r>
                      <a:r>
                        <a:rPr lang="pl-PL" sz="1600" b="1" u="sng" dirty="0" err="1"/>
                        <a:t>realizované</a:t>
                      </a:r>
                      <a:r>
                        <a:rPr lang="pl-PL" sz="1600" b="1" u="sng" dirty="0"/>
                        <a:t> na </a:t>
                      </a:r>
                      <a:r>
                        <a:rPr lang="pl-PL" sz="1600" b="1" u="sng" dirty="0" err="1"/>
                        <a:t>principu</a:t>
                      </a:r>
                      <a:r>
                        <a:rPr lang="pl-PL" sz="1600" b="1" u="sng" dirty="0"/>
                        <a:t> </a:t>
                      </a:r>
                      <a:r>
                        <a:rPr lang="pl-PL" sz="1600" b="1" u="sng" dirty="0" err="1"/>
                        <a:t>vedoucího</a:t>
                      </a:r>
                      <a:r>
                        <a:rPr lang="pl-PL" sz="1600" b="1" u="sng" dirty="0"/>
                        <a:t> partnera (</a:t>
                      </a:r>
                      <a:r>
                        <a:rPr lang="pl-PL" sz="1600" b="1" u="sng" dirty="0" err="1"/>
                        <a:t>společné</a:t>
                      </a:r>
                      <a:r>
                        <a:rPr lang="pl-PL" sz="1600" b="1" u="sng" dirty="0"/>
                        <a:t> projekty).</a:t>
                      </a:r>
                      <a:endParaRPr lang="cs-CZ" sz="1600" b="1" i="0" u="sng"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Aktualnie trwający 9 nabór rozpoczął się 31.08.2026 i trwać będzie do 22 stycznia 2027 roku. W trwającym naborze dla działań takich jak: </a:t>
                      </a: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pl-PL" sz="1400" b="0" i="0" kern="1200" dirty="0">
                          <a:solidFill>
                            <a:schemeClr val="tx1"/>
                          </a:solidFill>
                          <a:effectLst/>
                          <a:latin typeface="+mn-lt"/>
                          <a:ea typeface="+mn-ea"/>
                          <a:cs typeface="+mn-cs"/>
                        </a:rPr>
                        <a:t>Naprawa, rewitalizacja i/lub udostępnienie zabytków materialnych,</a:t>
                      </a: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pl-PL" sz="1400" b="0" i="0" kern="1200" dirty="0">
                          <a:solidFill>
                            <a:schemeClr val="tx1"/>
                          </a:solidFill>
                          <a:effectLst/>
                          <a:latin typeface="+mn-lt"/>
                          <a:ea typeface="+mn-ea"/>
                          <a:cs typeface="+mn-cs"/>
                        </a:rPr>
                        <a:t>Wsparcie rozwoju muzeów i wystaw,</a:t>
                      </a: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pl-PL" sz="1400" b="0" i="0" kern="1200" dirty="0">
                          <a:solidFill>
                            <a:schemeClr val="tx1"/>
                          </a:solidFill>
                          <a:effectLst/>
                          <a:latin typeface="+mn-lt"/>
                          <a:ea typeface="+mn-ea"/>
                          <a:cs typeface="+mn-cs"/>
                        </a:rPr>
                        <a:t>Publiczna infrastruktura turystyczna,</a:t>
                      </a: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pl-PL" sz="1400" b="0" i="0" kern="1200" dirty="0">
                          <a:solidFill>
                            <a:schemeClr val="tx1"/>
                          </a:solidFill>
                          <a:effectLst/>
                          <a:latin typeface="+mn-lt"/>
                          <a:ea typeface="+mn-ea"/>
                          <a:cs typeface="+mn-cs"/>
                        </a:rPr>
                        <a:t>Wsparcie wspólnych rozwiązań koncepcyjnych (w tym baz danych) dla rozwoju, promocji i wykorzystania dziedzictwa kulturowego i przyrodniczego,</a:t>
                      </a: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pl-PL" sz="1400" b="0" i="0" kern="1200" dirty="0">
                          <a:solidFill>
                            <a:schemeClr val="tx1"/>
                          </a:solidFill>
                          <a:effectLst/>
                          <a:latin typeface="+mn-lt"/>
                          <a:ea typeface="+mn-ea"/>
                          <a:cs typeface="+mn-cs"/>
                        </a:rPr>
                        <a:t>Tworzenie nowych transgranicznych produktów i ofert turystycznych lub łączenie i rozwój istniejących oraz wspólna promocja </a:t>
                      </a:r>
                    </a:p>
                    <a:p>
                      <a:pPr marL="0" marR="0" lvl="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pl-PL" sz="1600" b="1" i="0" u="sng" kern="1200" dirty="0">
                          <a:solidFill>
                            <a:schemeClr val="tx1"/>
                          </a:solidFill>
                          <a:effectLst/>
                          <a:latin typeface="+mn-lt"/>
                          <a:ea typeface="+mn-ea"/>
                          <a:cs typeface="+mn-cs"/>
                        </a:rPr>
                        <a:t>ograniczenie jest tylko do małych projektów z zasadą partnera wiodącego (projekty wspólne).</a:t>
                      </a:r>
                      <a:endParaRPr lang="pl-PL" sz="1600" b="0" i="0" u="sng" kern="1200" dirty="0">
                        <a:solidFill>
                          <a:schemeClr val="tx1"/>
                        </a:solidFill>
                        <a:effectLst/>
                        <a:latin typeface="+mn-lt"/>
                        <a:ea typeface="+mn-ea"/>
                        <a:cs typeface="+mn-cs"/>
                      </a:endParaRP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endParaRPr lang="pl-PL" sz="1800" b="1" kern="1200" dirty="0">
                        <a:solidFill>
                          <a:schemeClr val="accent5">
                            <a:lumMod val="50000"/>
                          </a:schemeClr>
                        </a:solidFill>
                        <a:effectLst/>
                        <a:latin typeface="+mn-lt"/>
                        <a:ea typeface="+mn-ea"/>
                        <a:cs typeface="+mn-cs"/>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6F980-7A3F-EEA7-2303-4AF599FA4F1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B54C1EE-253D-B629-0DCE-0BE81A9A07D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02812AA-3035-25D8-87CA-9ECEA4249ED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DEE2B43E-5530-3328-EF1E-296837F0438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02830F5B-B2EE-7763-A2BA-F72D56C5ABD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3568B8B-3CAF-2314-64ED-C9229A0EC349}"/>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3DAADDB2-4AE6-68BC-A878-27D460CB4EF6}"/>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DC3C2C79-7692-12E1-570F-FE9A289ECDF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CB10C598-72DD-A901-4920-F5CA33DA570B}"/>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5A48FB0B-7C01-268D-A475-E941D21B336F}"/>
              </a:ext>
            </a:extLst>
          </p:cNvPr>
          <p:cNvGraphicFramePr>
            <a:graphicFrameLocks noGrp="1"/>
          </p:cNvGraphicFramePr>
          <p:nvPr>
            <p:extLst>
              <p:ext uri="{D42A27DB-BD31-4B8C-83A1-F6EECF244321}">
                <p14:modId xmlns:p14="http://schemas.microsoft.com/office/powerpoint/2010/main" val="3691606525"/>
              </p:ext>
            </p:extLst>
          </p:nvPr>
        </p:nvGraphicFramePr>
        <p:xfrm>
          <a:off x="1144648" y="1046472"/>
          <a:ext cx="9669624" cy="5506642"/>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5506642">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err="1">
                          <a:solidFill>
                            <a:schemeClr val="tx1"/>
                          </a:solidFill>
                          <a:effectLst/>
                          <a:latin typeface="+mn-lt"/>
                          <a:ea typeface="+mn-ea"/>
                          <a:cs typeface="+mn-cs"/>
                        </a:rPr>
                        <a:t>ěrnice</a:t>
                      </a:r>
                      <a:r>
                        <a:rPr lang="cs-CZ" sz="1800" b="0" i="0" u="none" strike="noStrike" kern="1200" baseline="0" dirty="0">
                          <a:solidFill>
                            <a:schemeClr val="tx1"/>
                          </a:solidFill>
                          <a:effectLst/>
                          <a:latin typeface="+mn-lt"/>
                          <a:ea typeface="+mn-ea"/>
                          <a:cs typeface="+mn-cs"/>
                        </a:rPr>
                        <a:t> je </a:t>
                      </a:r>
                      <a:r>
                        <a:rPr lang="cs-CZ" sz="1800" b="0" i="0" u="none" strike="noStrike" kern="1200" baseline="0" dirty="0" err="1">
                          <a:solidFill>
                            <a:schemeClr val="tx1"/>
                          </a:solidFill>
                          <a:effectLst/>
                          <a:latin typeface="+mn-lt"/>
                          <a:ea typeface="+mn-ea"/>
                          <a:cs typeface="+mn-cs"/>
                        </a:rPr>
                        <a:t>zveřejněnana</a:t>
                      </a:r>
                      <a:r>
                        <a:rPr lang="cs-CZ" sz="1800" b="0" i="0" u="none" strike="noStrike" kern="1200" baseline="0" dirty="0">
                          <a:solidFill>
                            <a:schemeClr val="tx1"/>
                          </a:solidFill>
                          <a:effectLst/>
                          <a:latin typeface="+mn-lt"/>
                          <a:ea typeface="+mn-ea"/>
                          <a:cs typeface="+mn-cs"/>
                        </a:rPr>
                        <a:t>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687995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732244398"/>
              </p:ext>
            </p:extLst>
          </p:nvPr>
        </p:nvGraphicFramePr>
        <p:xfrm>
          <a:off x="572324" y="1185897"/>
          <a:ext cx="10739534" cy="362762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703453351"/>
              </p:ext>
            </p:extLst>
          </p:nvPr>
        </p:nvGraphicFramePr>
        <p:xfrm>
          <a:off x="195401" y="1183772"/>
          <a:ext cx="11689230" cy="352044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15686996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9" name="Obraz 8">
            <a:extLst>
              <a:ext uri="{FF2B5EF4-FFF2-40B4-BE49-F238E27FC236}">
                <a16:creationId xmlns:a16="http://schemas.microsoft.com/office/drawing/2014/main" id="{645CF20D-7EAB-41C1-AFC5-0617C14DC5C0}"/>
              </a:ext>
            </a:extLst>
          </p:cNvPr>
          <p:cNvPicPr>
            <a:picLocks noChangeAspect="1"/>
          </p:cNvPicPr>
          <p:nvPr/>
        </p:nvPicPr>
        <p:blipFill>
          <a:blip r:embed="rId9"/>
          <a:stretch>
            <a:fillRect/>
          </a:stretch>
        </p:blipFill>
        <p:spPr>
          <a:xfrm>
            <a:off x="1249485" y="0"/>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9" name="Obraz 8">
            <a:extLst>
              <a:ext uri="{FF2B5EF4-FFF2-40B4-BE49-F238E27FC236}">
                <a16:creationId xmlns:a16="http://schemas.microsoft.com/office/drawing/2014/main" id="{9B1916FE-BED2-14DA-1D78-D77A59984A83}"/>
              </a:ext>
            </a:extLst>
          </p:cNvPr>
          <p:cNvPicPr>
            <a:picLocks noChangeAspect="1"/>
          </p:cNvPicPr>
          <p:nvPr/>
        </p:nvPicPr>
        <p:blipFill>
          <a:blip r:embed="rId9"/>
          <a:stretch>
            <a:fillRect/>
          </a:stretch>
        </p:blipFill>
        <p:spPr>
          <a:xfrm>
            <a:off x="319097" y="-20203"/>
            <a:ext cx="11073912" cy="5357012"/>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9" name="Obraz 8">
            <a:extLst>
              <a:ext uri="{FF2B5EF4-FFF2-40B4-BE49-F238E27FC236}">
                <a16:creationId xmlns:a16="http://schemas.microsoft.com/office/drawing/2014/main" id="{18416811-8C9F-9B9E-906F-A1967C359A29}"/>
              </a:ext>
            </a:extLst>
          </p:cNvPr>
          <p:cNvPicPr>
            <a:picLocks noChangeAspect="1"/>
          </p:cNvPicPr>
          <p:nvPr/>
        </p:nvPicPr>
        <p:blipFill>
          <a:blip r:embed="rId9"/>
          <a:stretch>
            <a:fillRect/>
          </a:stretch>
        </p:blipFill>
        <p:spPr>
          <a:xfrm>
            <a:off x="432954" y="149768"/>
            <a:ext cx="10893952" cy="5283893"/>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9" name="Obraz 8">
            <a:extLst>
              <a:ext uri="{FF2B5EF4-FFF2-40B4-BE49-F238E27FC236}">
                <a16:creationId xmlns:a16="http://schemas.microsoft.com/office/drawing/2014/main" id="{71B34B30-81DE-CC89-6B25-41A0D1C2572A}"/>
              </a:ext>
            </a:extLst>
          </p:cNvPr>
          <p:cNvPicPr>
            <a:picLocks noChangeAspect="1"/>
          </p:cNvPicPr>
          <p:nvPr/>
        </p:nvPicPr>
        <p:blipFill>
          <a:blip r:embed="rId9"/>
          <a:stretch>
            <a:fillRect/>
          </a:stretch>
        </p:blipFill>
        <p:spPr>
          <a:xfrm>
            <a:off x="-139862" y="822158"/>
            <a:ext cx="7832408" cy="3701988"/>
          </a:xfrm>
          <a:prstGeom prst="rect">
            <a:avLst/>
          </a:prstGeom>
        </p:spPr>
      </p:pic>
      <p:sp>
        <p:nvSpPr>
          <p:cNvPr id="12" name="pole tekstowe 11">
            <a:extLst>
              <a:ext uri="{FF2B5EF4-FFF2-40B4-BE49-F238E27FC236}">
                <a16:creationId xmlns:a16="http://schemas.microsoft.com/office/drawing/2014/main" id="{CF574288-170B-9593-B07D-2C29287CD48A}"/>
              </a:ext>
            </a:extLst>
          </p:cNvPr>
          <p:cNvSpPr txBox="1"/>
          <p:nvPr/>
        </p:nvSpPr>
        <p:spPr>
          <a:xfrm>
            <a:off x="7846094" y="765175"/>
            <a:ext cx="3915052" cy="5355312"/>
          </a:xfrm>
          <a:prstGeom prst="rect">
            <a:avLst/>
          </a:prstGeom>
          <a:noFill/>
        </p:spPr>
        <p:txBody>
          <a:bodyPr wrap="square" rtlCol="0">
            <a:spAutoFit/>
          </a:bodyPr>
          <a:lstStyle/>
          <a:p>
            <a:pPr marL="285750" indent="-285750">
              <a:buFont typeface="Arial" panose="020B0604020202020204" pitchFamily="34" charset="0"/>
              <a:buChar char="•"/>
            </a:pPr>
            <a:r>
              <a:rPr lang="pl-PL" dirty="0"/>
              <a:t>Nazwa celu szczegółowego 2.1 Lepsze transgraniczne wykorzystanie potencjału turystyki zrównoważonej dla rozwoju gospodarczego pogranicza polsko-czeskiego,</a:t>
            </a:r>
          </a:p>
          <a:p>
            <a:pPr marL="285750" indent="-285750">
              <a:buFont typeface="Arial" panose="020B0604020202020204" pitchFamily="34" charset="0"/>
              <a:buChar char="•"/>
            </a:pPr>
            <a:r>
              <a:rPr lang="pl-PL" dirty="0"/>
              <a:t>Nazwa działania i poddziałania, w które wpisuje się projekt oraz jeden z 9 celów FMP.</a:t>
            </a:r>
          </a:p>
          <a:p>
            <a:endParaRPr lang="pl-PL" dirty="0"/>
          </a:p>
          <a:p>
            <a:pPr marL="285750" indent="-285750">
              <a:buFont typeface="Arial" panose="020B0604020202020204" pitchFamily="34" charset="0"/>
              <a:buChar char="•"/>
            </a:pPr>
            <a:r>
              <a:rPr lang="cs-CZ" b="1" dirty="0"/>
              <a:t>Cíl 2.1 </a:t>
            </a:r>
            <a:r>
              <a:rPr lang="cs-CZ" dirty="0"/>
              <a:t>Lepší přeshraniční využití potenciálu udržitelného cestovního ruchu pro hospodářský rozvoj česko-polského pohraničí,</a:t>
            </a:r>
          </a:p>
          <a:p>
            <a:pPr marL="285750" indent="-285750">
              <a:buFont typeface="Arial" panose="020B0604020202020204" pitchFamily="34" charset="0"/>
              <a:buChar char="•"/>
            </a:pPr>
            <a:r>
              <a:rPr lang="pl-PL" dirty="0" err="1"/>
              <a:t>Název</a:t>
            </a:r>
            <a:r>
              <a:rPr lang="pl-PL" dirty="0"/>
              <a:t> </a:t>
            </a:r>
            <a:r>
              <a:rPr lang="pl-PL" dirty="0" err="1"/>
              <a:t>opatření</a:t>
            </a:r>
            <a:r>
              <a:rPr lang="pl-PL" dirty="0"/>
              <a:t> a </a:t>
            </a:r>
            <a:r>
              <a:rPr lang="pl-PL" dirty="0" err="1"/>
              <a:t>podopatření</a:t>
            </a:r>
            <a:r>
              <a:rPr lang="pl-PL" dirty="0"/>
              <a:t>, do </a:t>
            </a:r>
            <a:r>
              <a:rPr lang="pl-PL" dirty="0" err="1"/>
              <a:t>kterých</a:t>
            </a:r>
            <a:r>
              <a:rPr lang="pl-PL" dirty="0"/>
              <a:t> projekt </a:t>
            </a:r>
            <a:r>
              <a:rPr lang="pl-PL" dirty="0" err="1"/>
              <a:t>spadá</a:t>
            </a:r>
            <a:r>
              <a:rPr lang="pl-PL" dirty="0"/>
              <a:t>, a jeden z 9 </a:t>
            </a:r>
            <a:r>
              <a:rPr lang="pl-PL" dirty="0" err="1"/>
              <a:t>cílů</a:t>
            </a:r>
            <a:r>
              <a:rPr lang="pl-PL" dirty="0"/>
              <a:t> FMP.</a:t>
            </a:r>
          </a:p>
          <a:p>
            <a:pPr marL="285750" indent="-285750">
              <a:buFont typeface="Arial" panose="020B0604020202020204" pitchFamily="34" charset="0"/>
              <a:buChar char="•"/>
            </a:pPr>
            <a:endParaRPr lang="pl-PL" dirty="0"/>
          </a:p>
          <a:p>
            <a:endParaRPr lang="pl-PL" dirty="0"/>
          </a:p>
          <a:p>
            <a:endParaRPr lang="pl-PL" dirty="0"/>
          </a:p>
        </p:txBody>
      </p:sp>
      <p:sp>
        <p:nvSpPr>
          <p:cNvPr id="15" name="Strzałka: w lewo 14">
            <a:extLst>
              <a:ext uri="{FF2B5EF4-FFF2-40B4-BE49-F238E27FC236}">
                <a16:creationId xmlns:a16="http://schemas.microsoft.com/office/drawing/2014/main" id="{57393C42-D66F-AFEE-A2A5-760D0EB172E3}"/>
              </a:ext>
            </a:extLst>
          </p:cNvPr>
          <p:cNvSpPr/>
          <p:nvPr/>
        </p:nvSpPr>
        <p:spPr>
          <a:xfrm>
            <a:off x="7501467" y="3649133"/>
            <a:ext cx="584200" cy="25400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6689156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7143</TotalTime>
  <Words>5139</Words>
  <Application>Microsoft Office PowerPoint</Application>
  <PresentationFormat>Panoramiczny</PresentationFormat>
  <Paragraphs>463</Paragraphs>
  <Slides>51</Slides>
  <Notes>1</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51</vt:i4>
      </vt:variant>
    </vt:vector>
  </HeadingPairs>
  <TitlesOfParts>
    <vt:vector size="59"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Martyna</cp:lastModifiedBy>
  <cp:revision>227</cp:revision>
  <cp:lastPrinted>2024-09-10T11:07:25Z</cp:lastPrinted>
  <dcterms:created xsi:type="dcterms:W3CDTF">2022-11-21T08:56:57Z</dcterms:created>
  <dcterms:modified xsi:type="dcterms:W3CDTF">2026-10-23T10:20:45Z</dcterms:modified>
</cp:coreProperties>
</file>