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4" r:id="rId27"/>
    <p:sldId id="328" r:id="rId28"/>
    <p:sldId id="368" r:id="rId29"/>
    <p:sldId id="332" r:id="rId30"/>
    <p:sldId id="306" r:id="rId31"/>
    <p:sldId id="369" r:id="rId32"/>
    <p:sldId id="320" r:id="rId33"/>
    <p:sldId id="370" r:id="rId34"/>
    <p:sldId id="307" r:id="rId35"/>
    <p:sldId id="343" r:id="rId36"/>
    <p:sldId id="371" r:id="rId37"/>
    <p:sldId id="344" r:id="rId38"/>
    <p:sldId id="372" r:id="rId39"/>
    <p:sldId id="309" r:id="rId40"/>
    <p:sldId id="358" r:id="rId41"/>
    <p:sldId id="346" r:id="rId42"/>
    <p:sldId id="347" r:id="rId43"/>
    <p:sldId id="275" r:id="rId44"/>
    <p:sldId id="348" r:id="rId45"/>
    <p:sldId id="349" r:id="rId46"/>
    <p:sldId id="350" r:id="rId47"/>
    <p:sldId id="351" r:id="rId48"/>
    <p:sldId id="353" r:id="rId49"/>
    <p:sldId id="352" r:id="rId50"/>
    <p:sldId id="354" r:id="rId51"/>
    <p:sldId id="355" r:id="rId52"/>
    <p:sldId id="356" r:id="rId53"/>
    <p:sldId id="357" r:id="rId54"/>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90" d="100"/>
          <a:sy n="90"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60" cy="498056"/>
          </a:xfrm>
          <a:prstGeom prst="rect">
            <a:avLst/>
          </a:prstGeom>
        </p:spPr>
        <p:txBody>
          <a:bodyPr vert="horz" lIns="91467" tIns="45734" rIns="91467" bIns="45734" rtlCol="0"/>
          <a:lstStyle>
            <a:lvl1pPr algn="l">
              <a:defRPr sz="1200"/>
            </a:lvl1pPr>
          </a:lstStyle>
          <a:p>
            <a:endParaRPr lang="cs-CZ"/>
          </a:p>
        </p:txBody>
      </p:sp>
      <p:sp>
        <p:nvSpPr>
          <p:cNvPr id="3" name="Zástupný symbol pro datum 2"/>
          <p:cNvSpPr>
            <a:spLocks noGrp="1"/>
          </p:cNvSpPr>
          <p:nvPr>
            <p:ph type="dt" idx="1"/>
          </p:nvPr>
        </p:nvSpPr>
        <p:spPr>
          <a:xfrm>
            <a:off x="3850442" y="0"/>
            <a:ext cx="2945660" cy="498056"/>
          </a:xfrm>
          <a:prstGeom prst="rect">
            <a:avLst/>
          </a:prstGeom>
        </p:spPr>
        <p:txBody>
          <a:bodyPr vert="horz" lIns="91467" tIns="45734" rIns="91467" bIns="45734" rtlCol="0"/>
          <a:lstStyle>
            <a:lvl1pPr algn="r">
              <a:defRPr sz="1200"/>
            </a:lvl1pPr>
          </a:lstStyle>
          <a:p>
            <a:fld id="{D16DFF4D-E4F4-4372-93C4-22DAB7B46082}" type="datetimeFigureOut">
              <a:rPr lang="cs-CZ" smtClean="0"/>
              <a:t>22.05.2026</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67" tIns="45734" rIns="91467" bIns="45734" rtlCol="0" anchor="ctr"/>
          <a:lstStyle/>
          <a:p>
            <a:endParaRPr lang="cs-CZ"/>
          </a:p>
        </p:txBody>
      </p:sp>
      <p:sp>
        <p:nvSpPr>
          <p:cNvPr id="5" name="Zástupný symbol pro poznámky 4"/>
          <p:cNvSpPr>
            <a:spLocks noGrp="1"/>
          </p:cNvSpPr>
          <p:nvPr>
            <p:ph type="body" sz="quarter" idx="3"/>
          </p:nvPr>
        </p:nvSpPr>
        <p:spPr>
          <a:xfrm>
            <a:off x="679768" y="4777195"/>
            <a:ext cx="5438140" cy="3908613"/>
          </a:xfrm>
          <a:prstGeom prst="rect">
            <a:avLst/>
          </a:prstGeom>
        </p:spPr>
        <p:txBody>
          <a:bodyPr vert="horz" lIns="91467" tIns="45734" rIns="91467" bIns="45734"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5"/>
            <a:ext cx="2945660" cy="498055"/>
          </a:xfrm>
          <a:prstGeom prst="rect">
            <a:avLst/>
          </a:prstGeom>
        </p:spPr>
        <p:txBody>
          <a:bodyPr vert="horz" lIns="91467" tIns="45734" rIns="91467" bIns="45734"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2" y="9428585"/>
            <a:ext cx="2945660" cy="498055"/>
          </a:xfrm>
          <a:prstGeom prst="rect">
            <a:avLst/>
          </a:prstGeom>
        </p:spPr>
        <p:txBody>
          <a:bodyPr vert="horz" lIns="91467" tIns="45734" rIns="91467" bIns="45734"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31</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22.05.2026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22.05.2026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22.05.2026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22.05.2026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3.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801163465"/>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Oznámení o kontinuální výzvě v rámci priority 2 v Euroregionu Glacensis bylo zveřejněno 28.03.2024. Aktuální výzva byla vyhlášena k 14.04.2026 a trvá do 3.07.2026. Zasedání Euroregionálního řídícího výboru v rámci této výzvy je plánováno na </a:t>
                      </a:r>
                      <a:r>
                        <a:rPr lang="pl-PL" b="1" dirty="0" err="1"/>
                        <a:t>září</a:t>
                      </a:r>
                      <a:r>
                        <a:rPr lang="pl-PL" b="1" dirty="0"/>
                        <a:t> 2026.</a:t>
                      </a:r>
                      <a:endParaRPr lang="cs-CZ" sz="1800" b="1" i="0" kern="1200" dirty="0">
                        <a:solidFill>
                          <a:schemeClr val="tx1"/>
                        </a:solidFill>
                        <a:effectLst/>
                        <a:latin typeface="+mn-lt"/>
                        <a:ea typeface="+mn-ea"/>
                        <a:cs typeface="+mn-cs"/>
                      </a:endParaRPr>
                    </a:p>
                    <a:p>
                      <a:pPr marL="0" indent="0" algn="just">
                        <a:lnSpc>
                          <a:spcPct val="110000"/>
                        </a:lnSpc>
                        <a:spcBef>
                          <a:spcPts val="600"/>
                        </a:spcBef>
                        <a:spcAft>
                          <a:spcPts val="600"/>
                        </a:spcAft>
                        <a:buFont typeface="Wingdings" panose="05000000000000000000" pitchFamily="2" charset="2"/>
                        <a:buNone/>
                      </a:pPr>
                      <a:endParaRPr lang="cs-CZ" sz="1800" b="1" i="0" kern="1200" dirty="0">
                        <a:solidFill>
                          <a:schemeClr val="tx1"/>
                        </a:solidFill>
                        <a:effectLst/>
                        <a:latin typeface="+mn-lt"/>
                        <a:ea typeface="+mn-ea"/>
                        <a:cs typeface="+mn-cs"/>
                      </a:endParaRP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Ogłoszenie ciągłego naboru w ramach priorytetu 2 w Euroregionie Glacensis nastąpiło 28.03.2024 roku. Aktualny nabór został ogłoszony z dniem 14.04.2026 roku i trwa do 3.07.2026 roku. Posiedzenie </a:t>
                      </a:r>
                      <a:r>
                        <a:rPr lang="pl-PL" sz="1800" b="1" kern="1200" dirty="0" err="1">
                          <a:solidFill>
                            <a:schemeClr val="accent5">
                              <a:lumMod val="50000"/>
                            </a:schemeClr>
                          </a:solidFill>
                          <a:effectLst/>
                          <a:latin typeface="+mn-lt"/>
                          <a:ea typeface="+mn-ea"/>
                          <a:cs typeface="+mn-cs"/>
                        </a:rPr>
                        <a:t>Euroregionalnego</a:t>
                      </a:r>
                      <a:r>
                        <a:rPr lang="pl-PL" sz="1800" b="1" kern="1200" dirty="0">
                          <a:solidFill>
                            <a:schemeClr val="accent5">
                              <a:lumMod val="50000"/>
                            </a:schemeClr>
                          </a:solidFill>
                          <a:effectLst/>
                          <a:latin typeface="+mn-lt"/>
                          <a:ea typeface="+mn-ea"/>
                          <a:cs typeface="+mn-cs"/>
                        </a:rPr>
                        <a:t> Komitetu Sterującego w ramach tego naboru zaplanowano na wrzesień 2026 roku.</a:t>
                      </a:r>
                      <a:endParaRPr lang="pl-PL" altLang="cs-CZ" sz="1800" b="0" kern="1200" dirty="0">
                        <a:solidFill>
                          <a:schemeClr val="accent5">
                            <a:lumMod val="50000"/>
                          </a:schemeClr>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1141654347"/>
              </p:ext>
            </p:extLst>
          </p:nvPr>
        </p:nvGraphicFramePr>
        <p:xfrm>
          <a:off x="0" y="1077275"/>
          <a:ext cx="12120466" cy="4132379"/>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v rámci 8. výzvy</a:t>
                      </a:r>
                    </a:p>
                    <a:p>
                      <a:pPr algn="ct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algn="just"/>
                      <a:r>
                        <a:rPr lang="pl-PL" sz="1800" b="1" i="0" kern="1200" dirty="0" err="1">
                          <a:solidFill>
                            <a:schemeClr val="tx1"/>
                          </a:solidFill>
                          <a:effectLst/>
                          <a:latin typeface="+mn-lt"/>
                          <a:ea typeface="+mn-ea"/>
                          <a:cs typeface="+mn-cs"/>
                        </a:rPr>
                        <a:t>Důležité</a:t>
                      </a:r>
                      <a:r>
                        <a:rPr lang="pl-PL" sz="1800" b="1" i="0" kern="1200" dirty="0">
                          <a:solidFill>
                            <a:schemeClr val="tx1"/>
                          </a:solidFill>
                          <a:effectLst/>
                          <a:latin typeface="+mn-lt"/>
                          <a:ea typeface="+mn-ea"/>
                          <a:cs typeface="+mn-cs"/>
                        </a:rPr>
                        <a:t>:</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Pokud</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žadatel</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podá</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žádost</a:t>
                      </a:r>
                      <a:r>
                        <a:rPr lang="pl-PL" sz="1800" b="0" i="0" kern="1200" dirty="0">
                          <a:solidFill>
                            <a:schemeClr val="tx1"/>
                          </a:solidFill>
                          <a:effectLst/>
                          <a:latin typeface="+mn-lt"/>
                          <a:ea typeface="+mn-ea"/>
                          <a:cs typeface="+mn-cs"/>
                        </a:rPr>
                        <a:t> o projekt, </a:t>
                      </a:r>
                      <a:r>
                        <a:rPr lang="pl-PL" sz="1800" b="0" i="0" kern="1200" dirty="0" err="1">
                          <a:solidFill>
                            <a:schemeClr val="tx1"/>
                          </a:solidFill>
                          <a:effectLst/>
                          <a:latin typeface="+mn-lt"/>
                          <a:ea typeface="+mn-ea"/>
                          <a:cs typeface="+mn-cs"/>
                        </a:rPr>
                        <a:t>který</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nesplňuje</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podmínky</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stanovené</a:t>
                      </a:r>
                      <a:r>
                        <a:rPr lang="pl-PL" sz="1800" b="0" i="0" kern="1200" dirty="0">
                          <a:solidFill>
                            <a:schemeClr val="tx1"/>
                          </a:solidFill>
                          <a:effectLst/>
                          <a:latin typeface="+mn-lt"/>
                          <a:ea typeface="+mn-ea"/>
                          <a:cs typeface="+mn-cs"/>
                        </a:rPr>
                        <a:t> pro </a:t>
                      </a:r>
                      <a:r>
                        <a:rPr lang="pl-PL" sz="1800" b="0" i="0" kern="1200" dirty="0" err="1">
                          <a:solidFill>
                            <a:schemeClr val="tx1"/>
                          </a:solidFill>
                          <a:effectLst/>
                          <a:latin typeface="+mn-lt"/>
                          <a:ea typeface="+mn-ea"/>
                          <a:cs typeface="+mn-cs"/>
                        </a:rPr>
                        <a:t>aktuálně</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vyhlášenou</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výzvu</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danou</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alokaci</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může</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Správce</a:t>
                      </a:r>
                      <a:r>
                        <a:rPr lang="pl-PL" sz="1800" b="0" i="0" kern="1200" dirty="0">
                          <a:solidFill>
                            <a:schemeClr val="tx1"/>
                          </a:solidFill>
                          <a:effectLst/>
                          <a:latin typeface="+mn-lt"/>
                          <a:ea typeface="+mn-ea"/>
                          <a:cs typeface="+mn-cs"/>
                        </a:rPr>
                        <a:t> FMP </a:t>
                      </a:r>
                      <a:r>
                        <a:rPr lang="pl-PL" sz="1800" b="0" i="0" kern="1200" dirty="0" err="1">
                          <a:solidFill>
                            <a:schemeClr val="tx1"/>
                          </a:solidFill>
                          <a:effectLst/>
                          <a:latin typeface="+mn-lt"/>
                          <a:ea typeface="+mn-ea"/>
                          <a:cs typeface="+mn-cs"/>
                        </a:rPr>
                        <a:t>takový</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malý</a:t>
                      </a:r>
                      <a:r>
                        <a:rPr lang="pl-PL" sz="1800" b="0" i="0" kern="1200" dirty="0">
                          <a:solidFill>
                            <a:schemeClr val="tx1"/>
                          </a:solidFill>
                          <a:effectLst/>
                          <a:latin typeface="+mn-lt"/>
                          <a:ea typeface="+mn-ea"/>
                          <a:cs typeface="+mn-cs"/>
                        </a:rPr>
                        <a:t> projekt </a:t>
                      </a:r>
                      <a:r>
                        <a:rPr lang="pl-PL" sz="1800" b="0" i="0" kern="1200" dirty="0" err="1">
                          <a:solidFill>
                            <a:schemeClr val="tx1"/>
                          </a:solidFill>
                          <a:effectLst/>
                          <a:latin typeface="+mn-lt"/>
                          <a:ea typeface="+mn-ea"/>
                          <a:cs typeface="+mn-cs"/>
                        </a:rPr>
                        <a:t>zamítnout</a:t>
                      </a:r>
                      <a:r>
                        <a:rPr lang="pl-PL" sz="1800" b="0" i="0" kern="1200" dirty="0">
                          <a:solidFill>
                            <a:schemeClr val="tx1"/>
                          </a:solidFill>
                          <a:effectLst/>
                          <a:latin typeface="+mn-lt"/>
                          <a:ea typeface="+mn-ea"/>
                          <a:cs typeface="+mn-cs"/>
                        </a:rPr>
                        <a:t> z </a:t>
                      </a:r>
                      <a:r>
                        <a:rPr lang="pl-PL" sz="1800" b="0" i="0" kern="1200" dirty="0" err="1">
                          <a:solidFill>
                            <a:schemeClr val="tx1"/>
                          </a:solidFill>
                          <a:effectLst/>
                          <a:latin typeface="+mn-lt"/>
                          <a:ea typeface="+mn-ea"/>
                          <a:cs typeface="+mn-cs"/>
                        </a:rPr>
                        <a:t>důvodu</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nesplnění</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kritérií</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způsobilosti</a:t>
                      </a:r>
                      <a:r>
                        <a:rPr lang="pl-PL" sz="1800" b="0" i="0" kern="1200" dirty="0">
                          <a:solidFill>
                            <a:schemeClr val="tx1"/>
                          </a:solidFill>
                          <a:effectLst/>
                          <a:latin typeface="+mn-lt"/>
                          <a:ea typeface="+mn-ea"/>
                          <a:cs typeface="+mn-cs"/>
                        </a:rPr>
                        <a:t>.</a:t>
                      </a:r>
                    </a:p>
                    <a:p>
                      <a:pPr algn="just"/>
                      <a:endParaRPr lang="pl-PL" sz="1800" b="0" i="0" kern="1200" dirty="0">
                        <a:solidFill>
                          <a:schemeClr val="tx1"/>
                        </a:solidFill>
                        <a:effectLst/>
                        <a:latin typeface="+mn-lt"/>
                        <a:ea typeface="+mn-ea"/>
                        <a:cs typeface="+mn-cs"/>
                      </a:endParaRPr>
                    </a:p>
                    <a:p>
                      <a:pPr algn="just"/>
                      <a:endParaRPr lang="pl-PL" sz="1800" b="0" i="0" kern="1200" dirty="0">
                        <a:solidFill>
                          <a:schemeClr val="tx1"/>
                        </a:solidFill>
                        <a:effectLst/>
                        <a:latin typeface="+mn-lt"/>
                        <a:ea typeface="+mn-ea"/>
                        <a:cs typeface="+mn-cs"/>
                      </a:endParaRPr>
                    </a:p>
                    <a:p>
                      <a:pPr algn="just"/>
                      <a:r>
                        <a:rPr lang="pl-PL" sz="1800" b="0" i="0" kern="1200" dirty="0">
                          <a:solidFill>
                            <a:schemeClr val="tx1"/>
                          </a:solidFill>
                          <a:effectLst/>
                          <a:latin typeface="+mn-lt"/>
                          <a:ea typeface="+mn-ea"/>
                          <a:cs typeface="+mn-cs"/>
                        </a:rPr>
                        <a:t>1.</a:t>
                      </a:r>
                      <a:r>
                        <a:rPr lang="pl-PL" sz="1800" b="1" i="0" kern="1200" dirty="0">
                          <a:solidFill>
                            <a:schemeClr val="tx1"/>
                          </a:solidFill>
                          <a:effectLst/>
                          <a:latin typeface="+mn-lt"/>
                          <a:ea typeface="+mn-ea"/>
                          <a:cs typeface="+mn-cs"/>
                        </a:rPr>
                        <a:t>Podpora </a:t>
                      </a:r>
                      <a:r>
                        <a:rPr lang="pl-PL" sz="1800" b="1" i="0" kern="1200" dirty="0" err="1">
                          <a:solidFill>
                            <a:schemeClr val="tx1"/>
                          </a:solidFill>
                          <a:effectLst/>
                          <a:latin typeface="+mn-lt"/>
                          <a:ea typeface="+mn-ea"/>
                          <a:cs typeface="+mn-cs"/>
                        </a:rPr>
                        <a:t>vzniku</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nových</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resp</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rozvoj</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stávajících</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prvků</a:t>
                      </a:r>
                      <a:r>
                        <a:rPr lang="pl-PL" sz="1800" b="1" i="0" kern="1200" dirty="0">
                          <a:solidFill>
                            <a:schemeClr val="tx1"/>
                          </a:solidFill>
                          <a:effectLst/>
                          <a:latin typeface="+mn-lt"/>
                          <a:ea typeface="+mn-ea"/>
                          <a:cs typeface="+mn-cs"/>
                        </a:rPr>
                        <a:t> </a:t>
                      </a:r>
                      <a:r>
                        <a:rPr lang="pl-PL" sz="1800" b="1" i="0" kern="1200" dirty="0" err="1">
                          <a:solidFill>
                            <a:schemeClr val="tx1"/>
                          </a:solidFill>
                          <a:effectLst/>
                          <a:latin typeface="+mn-lt"/>
                          <a:ea typeface="+mn-ea"/>
                          <a:cs typeface="+mn-cs"/>
                        </a:rPr>
                        <a:t>cestovního</a:t>
                      </a:r>
                      <a:r>
                        <a:rPr lang="pl-PL" sz="1800" b="1" i="0" kern="1200" dirty="0">
                          <a:solidFill>
                            <a:schemeClr val="tx1"/>
                          </a:solidFill>
                          <a:effectLst/>
                          <a:latin typeface="+mn-lt"/>
                          <a:ea typeface="+mn-ea"/>
                          <a:cs typeface="+mn-cs"/>
                        </a:rPr>
                        <a:t> ruchu </a:t>
                      </a:r>
                      <a:r>
                        <a:rPr lang="pl-PL" sz="1800" b="0" i="0" kern="1200" dirty="0">
                          <a:solidFill>
                            <a:schemeClr val="tx1"/>
                          </a:solidFill>
                          <a:effectLst/>
                          <a:latin typeface="+mn-lt"/>
                          <a:ea typeface="+mn-ea"/>
                          <a:cs typeface="+mn-cs"/>
                        </a:rPr>
                        <a:t>- 352.000,00 euro, z </a:t>
                      </a:r>
                      <a:r>
                        <a:rPr lang="pl-PL" sz="1800" b="0" i="0" kern="1200" dirty="0" err="1">
                          <a:solidFill>
                            <a:schemeClr val="tx1"/>
                          </a:solidFill>
                          <a:effectLst/>
                          <a:latin typeface="+mn-lt"/>
                          <a:ea typeface="+mn-ea"/>
                          <a:cs typeface="+mn-cs"/>
                        </a:rPr>
                        <a:t>toho</a:t>
                      </a:r>
                      <a:r>
                        <a:rPr lang="pl-PL" sz="1800" b="0" i="0" kern="1200" dirty="0">
                          <a:solidFill>
                            <a:schemeClr val="tx1"/>
                          </a:solidFill>
                          <a:effectLst/>
                          <a:latin typeface="+mn-lt"/>
                          <a:ea typeface="+mn-ea"/>
                          <a:cs typeface="+mn-cs"/>
                        </a:rPr>
                        <a:t>:</a:t>
                      </a:r>
                      <a:br>
                        <a:rPr lang="pl-PL" dirty="0"/>
                      </a:b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Rozvoj</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sítě</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cyklostezek</a:t>
                      </a:r>
                      <a:r>
                        <a:rPr lang="pl-PL" sz="1800" b="0" i="0" kern="1200" dirty="0">
                          <a:solidFill>
                            <a:schemeClr val="tx1"/>
                          </a:solidFill>
                          <a:effectLst/>
                          <a:latin typeface="+mn-lt"/>
                          <a:ea typeface="+mn-ea"/>
                          <a:cs typeface="+mn-cs"/>
                        </a:rPr>
                        <a:t>/</a:t>
                      </a:r>
                      <a:r>
                        <a:rPr lang="pl-PL" sz="1800" b="0" i="0" kern="1200" dirty="0" err="1">
                          <a:solidFill>
                            <a:schemeClr val="tx1"/>
                          </a:solidFill>
                          <a:effectLst/>
                          <a:latin typeface="+mn-lt"/>
                          <a:ea typeface="+mn-ea"/>
                          <a:cs typeface="+mn-cs"/>
                        </a:rPr>
                        <a:t>cyklotras</a:t>
                      </a:r>
                      <a:r>
                        <a:rPr lang="pl-PL" sz="1800" b="0" i="0" kern="1200" dirty="0">
                          <a:solidFill>
                            <a:schemeClr val="tx1"/>
                          </a:solidFill>
                          <a:effectLst/>
                          <a:latin typeface="+mn-lt"/>
                          <a:ea typeface="+mn-ea"/>
                          <a:cs typeface="+mn-cs"/>
                        </a:rPr>
                        <a:t>/</a:t>
                      </a:r>
                      <a:r>
                        <a:rPr lang="pl-PL" sz="1800" b="0" i="0" kern="1200" dirty="0" err="1">
                          <a:solidFill>
                            <a:schemeClr val="tx1"/>
                          </a:solidFill>
                          <a:effectLst/>
                          <a:latin typeface="+mn-lt"/>
                          <a:ea typeface="+mn-ea"/>
                          <a:cs typeface="+mn-cs"/>
                        </a:rPr>
                        <a:t>singltreků</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vycházejících</a:t>
                      </a:r>
                      <a:r>
                        <a:rPr lang="pl-PL" sz="1800" b="0" i="0" kern="1200" dirty="0">
                          <a:solidFill>
                            <a:schemeClr val="tx1"/>
                          </a:solidFill>
                          <a:effectLst/>
                          <a:latin typeface="+mn-lt"/>
                          <a:ea typeface="+mn-ea"/>
                          <a:cs typeface="+mn-cs"/>
                        </a:rPr>
                        <a:t> ze </a:t>
                      </a:r>
                      <a:r>
                        <a:rPr lang="pl-PL" sz="1800" b="0" i="0" kern="1200" dirty="0" err="1">
                          <a:solidFill>
                            <a:schemeClr val="tx1"/>
                          </a:solidFill>
                          <a:effectLst/>
                          <a:latin typeface="+mn-lt"/>
                          <a:ea typeface="+mn-ea"/>
                          <a:cs typeface="+mn-cs"/>
                        </a:rPr>
                        <a:t>stávajících</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přeshraničních</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koncepcí</a:t>
                      </a:r>
                      <a:r>
                        <a:rPr lang="pl-PL" sz="1800" b="0" i="0" kern="1200" dirty="0">
                          <a:solidFill>
                            <a:schemeClr val="tx1"/>
                          </a:solidFill>
                          <a:effectLst/>
                          <a:latin typeface="+mn-lt"/>
                          <a:ea typeface="+mn-ea"/>
                          <a:cs typeface="+mn-cs"/>
                        </a:rPr>
                        <a:t>.</a:t>
                      </a:r>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a:t>
                      </a:r>
                      <a:r>
                        <a:rPr lang="cs-CZ" sz="2200" b="1" u="sng" cap="small" baseline="0" dirty="0" err="1">
                          <a:solidFill>
                            <a:srgbClr val="002060"/>
                          </a:solidFill>
                          <a:effectLst>
                            <a:outerShdw blurRad="38100" dist="38100" dir="2700000" algn="tl">
                              <a:srgbClr val="000000">
                                <a:alpha val="43137"/>
                              </a:srgbClr>
                            </a:outerShdw>
                          </a:effectLst>
                        </a:rPr>
                        <a:t>Ramach</a:t>
                      </a:r>
                      <a:r>
                        <a:rPr lang="cs-CZ" sz="2200" b="1" u="sng" cap="small" baseline="0" dirty="0">
                          <a:solidFill>
                            <a:srgbClr val="002060"/>
                          </a:solidFill>
                          <a:effectLst>
                            <a:outerShdw blurRad="38100" dist="38100" dir="2700000" algn="tl">
                              <a:srgbClr val="000000">
                                <a:alpha val="43137"/>
                              </a:srgbClr>
                            </a:outerShdw>
                          </a:effectLst>
                        </a:rPr>
                        <a:t> 8. </a:t>
                      </a:r>
                      <a:r>
                        <a:rPr lang="cs-CZ" sz="2200" b="1" u="sng" cap="small" baseline="0" dirty="0" err="1">
                          <a:solidFill>
                            <a:srgbClr val="002060"/>
                          </a:solidFill>
                          <a:effectLst>
                            <a:outerShdw blurRad="38100" dist="38100" dir="2700000" algn="tl">
                              <a:srgbClr val="000000">
                                <a:alpha val="43137"/>
                              </a:srgbClr>
                            </a:outerShdw>
                          </a:effectLst>
                        </a:rPr>
                        <a:t>naboru</a:t>
                      </a:r>
                      <a:endParaRPr lang="cs-CZ" sz="2200" b="1" u="sng" cap="small" baseline="0" dirty="0">
                        <a:solidFill>
                          <a:srgbClr val="002060"/>
                        </a:solidFill>
                        <a:effectLst>
                          <a:outerShdw blurRad="38100" dist="38100" dir="2700000" algn="tl">
                            <a:srgbClr val="000000">
                              <a:alpha val="43137"/>
                            </a:srgbClr>
                          </a:outerShdw>
                        </a:effectLst>
                      </a:endParaRPr>
                    </a:p>
                    <a:p>
                      <a:pPr algn="ctr"/>
                      <a:endParaRPr lang="pl-PL" sz="2400" dirty="0">
                        <a:solidFill>
                          <a:srgbClr val="002060"/>
                        </a:solidFill>
                      </a:endParaRPr>
                    </a:p>
                    <a:p>
                      <a:pPr algn="just"/>
                      <a:r>
                        <a:rPr lang="pl-PL" sz="1800" b="1" i="0" kern="1200" dirty="0">
                          <a:solidFill>
                            <a:schemeClr val="tx1"/>
                          </a:solidFill>
                          <a:effectLst/>
                          <a:latin typeface="+mn-lt"/>
                          <a:ea typeface="+mn-ea"/>
                          <a:cs typeface="+mn-cs"/>
                        </a:rPr>
                        <a:t>Ważne:</a:t>
                      </a:r>
                      <a:r>
                        <a:rPr lang="pl-PL" sz="1800" b="0" i="0" kern="1200" dirty="0">
                          <a:solidFill>
                            <a:schemeClr val="tx1"/>
                          </a:solidFill>
                          <a:effectLst/>
                          <a:latin typeface="+mn-lt"/>
                          <a:ea typeface="+mn-ea"/>
                          <a:cs typeface="+mn-cs"/>
                        </a:rPr>
                        <a:t> Jeżeli wnioskodawca złoży wniosek projektowy niespełniający warunków określonych dla aktualnie ogłoszonego naboru (danego rozdania), Zarządzający FMP może taki mały projekt odrzucić z powodu braku spełniania kryteriów kwalifikowalności.</a:t>
                      </a:r>
                    </a:p>
                    <a:p>
                      <a:pPr algn="just"/>
                      <a:endParaRPr lang="pl-PL" sz="1800" b="0" i="0" kern="1200" dirty="0">
                        <a:solidFill>
                          <a:schemeClr val="tx1"/>
                        </a:solidFill>
                        <a:effectLst/>
                        <a:latin typeface="+mn-lt"/>
                        <a:ea typeface="+mn-ea"/>
                        <a:cs typeface="+mn-cs"/>
                      </a:endParaRPr>
                    </a:p>
                    <a:p>
                      <a:pPr algn="just"/>
                      <a:r>
                        <a:rPr lang="pl-PL" sz="1800" b="0" i="0" kern="1200" dirty="0">
                          <a:solidFill>
                            <a:schemeClr val="tx1"/>
                          </a:solidFill>
                          <a:effectLst/>
                          <a:latin typeface="+mn-lt"/>
                          <a:ea typeface="+mn-ea"/>
                          <a:cs typeface="+mn-cs"/>
                        </a:rPr>
                        <a:t>1. </a:t>
                      </a:r>
                      <a:r>
                        <a:rPr lang="pl-PL" sz="1800" b="1" i="0" kern="1200" dirty="0">
                          <a:solidFill>
                            <a:schemeClr val="tx1"/>
                          </a:solidFill>
                          <a:effectLst/>
                          <a:latin typeface="+mn-lt"/>
                          <a:ea typeface="+mn-ea"/>
                          <a:cs typeface="+mn-cs"/>
                        </a:rPr>
                        <a:t>Wsparcie przy tworzeniu nowych lub rozwój istniejących elementów turystyki </a:t>
                      </a:r>
                      <a:r>
                        <a:rPr lang="pl-PL" sz="1800" b="0" i="0" kern="1200" dirty="0">
                          <a:solidFill>
                            <a:schemeClr val="tx1"/>
                          </a:solidFill>
                          <a:effectLst/>
                          <a:latin typeface="+mn-lt"/>
                          <a:ea typeface="+mn-ea"/>
                          <a:cs typeface="+mn-cs"/>
                        </a:rPr>
                        <a:t>– 352.000,00 euro, w tym:</a:t>
                      </a:r>
                      <a:br>
                        <a:rPr lang="pl-PL" dirty="0"/>
                      </a:br>
                      <a:r>
                        <a:rPr lang="pl-PL" sz="1800" b="0" i="0" kern="1200" dirty="0">
                          <a:solidFill>
                            <a:schemeClr val="tx1"/>
                          </a:solidFill>
                          <a:effectLst/>
                          <a:latin typeface="+mn-lt"/>
                          <a:ea typeface="+mn-ea"/>
                          <a:cs typeface="+mn-cs"/>
                        </a:rPr>
                        <a:t>- Rozwój sieci ścieżek rowerowych/tras rowerowych/</a:t>
                      </a:r>
                      <a:r>
                        <a:rPr lang="pl-PL" sz="1800" b="0" i="0" kern="1200" dirty="0" err="1">
                          <a:solidFill>
                            <a:schemeClr val="tx1"/>
                          </a:solidFill>
                          <a:effectLst/>
                          <a:latin typeface="+mn-lt"/>
                          <a:ea typeface="+mn-ea"/>
                          <a:cs typeface="+mn-cs"/>
                        </a:rPr>
                        <a:t>singele</a:t>
                      </a:r>
                      <a:r>
                        <a:rPr lang="pl-PL" sz="1800" b="0" i="0" kern="1200" dirty="0">
                          <a:solidFill>
                            <a:schemeClr val="tx1"/>
                          </a:solidFill>
                          <a:effectLst/>
                          <a:latin typeface="+mn-lt"/>
                          <a:ea typeface="+mn-ea"/>
                          <a:cs typeface="+mn-cs"/>
                        </a:rPr>
                        <a:t> </a:t>
                      </a:r>
                      <a:r>
                        <a:rPr lang="pl-PL" sz="1800" b="0" i="0" kern="1200" dirty="0" err="1">
                          <a:solidFill>
                            <a:schemeClr val="tx1"/>
                          </a:solidFill>
                          <a:effectLst/>
                          <a:latin typeface="+mn-lt"/>
                          <a:ea typeface="+mn-ea"/>
                          <a:cs typeface="+mn-cs"/>
                        </a:rPr>
                        <a:t>tracków</a:t>
                      </a:r>
                      <a:r>
                        <a:rPr lang="pl-PL" sz="1800" b="0" i="0" kern="1200" dirty="0">
                          <a:solidFill>
                            <a:schemeClr val="tx1"/>
                          </a:solidFill>
                          <a:effectLst/>
                          <a:latin typeface="+mn-lt"/>
                          <a:ea typeface="+mn-ea"/>
                          <a:cs typeface="+mn-cs"/>
                        </a:rPr>
                        <a:t> wynikających z istniejących koncepcji transgranicznych.</a:t>
                      </a:r>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1526282499"/>
              </p:ext>
            </p:extLst>
          </p:nvPr>
        </p:nvGraphicFramePr>
        <p:xfrm>
          <a:off x="167951" y="719666"/>
          <a:ext cx="11633246" cy="46888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 – 168 000,00 EUR</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 168 000,00 EUR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195401"/>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2334351891"/>
              </p:ext>
            </p:extLst>
          </p:nvPr>
        </p:nvGraphicFramePr>
        <p:xfrm>
          <a:off x="506312" y="939985"/>
          <a:ext cx="10739534" cy="6404864"/>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lvl="0" indent="0" algn="just">
                        <a:lnSpc>
                          <a:spcPct val="115000"/>
                        </a:lnSpc>
                        <a:spcBef>
                          <a:spcPts val="500"/>
                        </a:spcBef>
                        <a:spcAft>
                          <a:spcPts val="0"/>
                        </a:spcAft>
                        <a:buFont typeface="Wingdings" panose="05000000000000000000" pitchFamily="2" charset="2"/>
                        <a:buNone/>
                      </a:pPr>
                      <a:r>
                        <a:rPr lang="pl-PL" sz="1800" b="0" i="0" u="none" strike="noStrike" kern="1200" baseline="0" dirty="0" err="1">
                          <a:solidFill>
                            <a:schemeClr val="tx1"/>
                          </a:solidFill>
                          <a:latin typeface="+mn-lt"/>
                          <a:ea typeface="+mn-ea"/>
                          <a:cs typeface="+mn-cs"/>
                        </a:rPr>
                        <a:t>Indikátory</a:t>
                      </a:r>
                      <a:r>
                        <a:rPr lang="pl-PL" sz="1800" b="0" i="0" u="none" strike="noStrike" kern="1200" baseline="0" dirty="0">
                          <a:solidFill>
                            <a:schemeClr val="tx1"/>
                          </a:solidFill>
                          <a:latin typeface="+mn-lt"/>
                          <a:ea typeface="+mn-ea"/>
                          <a:cs typeface="+mn-cs"/>
                        </a:rPr>
                        <a:t> </a:t>
                      </a:r>
                      <a:r>
                        <a:rPr lang="cs-CZ" sz="1800" b="0" noProof="0" dirty="0">
                          <a:solidFill>
                            <a:schemeClr val="tx1"/>
                          </a:solidFill>
                          <a:effectLst/>
                          <a:latin typeface="+mn-lt"/>
                          <a:ea typeface="Times New Roman" panose="02020603050405020304" pitchFamily="18" charset="0"/>
                          <a:cs typeface="Times New Roman" panose="02020603050405020304" pitchFamily="18" charset="0"/>
                        </a:rPr>
                        <a:t> související s realizací prvního z aktivit způsobilých v rámci aktuální výzvy – Podpora vytváření nových nebo rozvoje stávajících prvků cestovního ruchu:</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 Rozvoj sítě cyklostezek / cyklotras / </a:t>
                      </a:r>
                      <a:r>
                        <a:rPr lang="cs-CZ" sz="1800" b="0" noProof="0" dirty="0" err="1">
                          <a:solidFill>
                            <a:schemeClr val="tx1"/>
                          </a:solidFill>
                          <a:effectLst/>
                          <a:latin typeface="+mn-lt"/>
                          <a:ea typeface="Times New Roman" panose="02020603050405020304" pitchFamily="18" charset="0"/>
                          <a:cs typeface="Times New Roman" panose="02020603050405020304" pitchFamily="18" charset="0"/>
                        </a:rPr>
                        <a:t>singletracků</a:t>
                      </a:r>
                      <a:r>
                        <a:rPr lang="cs-CZ" sz="1800" b="0" noProof="0" dirty="0">
                          <a:solidFill>
                            <a:schemeClr val="tx1"/>
                          </a:solidFill>
                          <a:effectLst/>
                          <a:latin typeface="+mn-lt"/>
                          <a:ea typeface="Times New Roman" panose="02020603050405020304" pitchFamily="18" charset="0"/>
                          <a:cs typeface="Times New Roman" panose="02020603050405020304" pitchFamily="18" charset="0"/>
                        </a:rPr>
                        <a:t> vycházejících ze stávajících přeshraničních koncepcí:</a:t>
                      </a:r>
                    </a:p>
                    <a:p>
                      <a:pPr marL="285750" indent="-285750">
                        <a:buFont typeface="Wingdings" panose="05000000000000000000" pitchFamily="2" charset="2"/>
                        <a:buChar char="§"/>
                      </a:pPr>
                      <a:r>
                        <a:rPr lang="pl-PL" sz="1800" b="1" i="0" u="none" strike="noStrike" kern="1200" baseline="0" dirty="0" err="1">
                          <a:solidFill>
                            <a:schemeClr val="tx1"/>
                          </a:solidFill>
                          <a:latin typeface="+mn-lt"/>
                          <a:ea typeface="+mn-ea"/>
                          <a:cs typeface="+mn-cs"/>
                        </a:rPr>
                        <a:t>Výstup</a:t>
                      </a:r>
                      <a:r>
                        <a:rPr lang="pl-PL" sz="1800" b="1" i="0" u="none" strike="noStrike" kern="1200" baseline="0" dirty="0">
                          <a:solidFill>
                            <a:schemeClr val="tx1"/>
                          </a:solidFill>
                          <a:latin typeface="+mn-lt"/>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AutoNum type="arabicParenR"/>
                        <a:tabLst/>
                        <a:defRPr/>
                      </a:pPr>
                      <a:r>
                        <a:rPr lang="pl-PL" sz="1800" b="0" i="0" u="none" strike="noStrike" kern="1200" baseline="0" dirty="0" err="1">
                          <a:solidFill>
                            <a:schemeClr val="tx1"/>
                          </a:solidFill>
                          <a:latin typeface="+mn-lt"/>
                          <a:ea typeface="+mn-ea"/>
                          <a:cs typeface="+mn-cs"/>
                        </a:rPr>
                        <a:t>Podpořená</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specializovaná</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cyklistická</a:t>
                      </a:r>
                      <a:r>
                        <a:rPr lang="pl-PL" sz="1800" b="0" i="0" u="none" strike="noStrike" kern="1200" baseline="0" dirty="0">
                          <a:solidFill>
                            <a:schemeClr val="tx1"/>
                          </a:solidFill>
                          <a:latin typeface="+mn-lt"/>
                          <a:ea typeface="+mn-ea"/>
                          <a:cs typeface="+mn-cs"/>
                        </a:rPr>
                        <a:t> infrastruktura (RCO58) </a:t>
                      </a:r>
                      <a:r>
                        <a:rPr lang="pl-PL" dirty="0" err="1"/>
                        <a:t>vykazovaná</a:t>
                      </a:r>
                      <a:r>
                        <a:rPr lang="pl-PL" dirty="0"/>
                        <a:t> v </a:t>
                      </a:r>
                      <a:r>
                        <a:rPr lang="pl-PL" dirty="0" err="1"/>
                        <a:t>kilometrech</a:t>
                      </a:r>
                      <a:r>
                        <a:rPr lang="pl-PL" sz="1800" b="1" i="0" u="none" strike="noStrike" kern="1200" baseline="0" dirty="0">
                          <a:solidFill>
                            <a:schemeClr val="tx1"/>
                          </a:solidFill>
                          <a:latin typeface="+mn-lt"/>
                          <a:ea typeface="+mn-ea"/>
                          <a:cs typeface="+mn-cs"/>
                        </a:rPr>
                        <a:t>. </a:t>
                      </a:r>
                    </a:p>
                    <a:p>
                      <a:pPr algn="just"/>
                      <a:r>
                        <a:rPr lang="pl-PL" sz="1800" b="0" i="0" u="none" strike="noStrike" kern="1200" baseline="0" dirty="0" err="1">
                          <a:solidFill>
                            <a:schemeClr val="tx1"/>
                          </a:solidFill>
                          <a:latin typeface="+mn-lt"/>
                          <a:ea typeface="+mn-ea"/>
                          <a:cs typeface="+mn-cs"/>
                        </a:rPr>
                        <a:t>Délka</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nově</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vybudovaných</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nebo</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výrazně</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modernizovaných</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cyklostezek</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nebo</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singletracků</a:t>
                      </a:r>
                      <a:r>
                        <a:rPr lang="pl-PL" sz="1800" b="0" i="0" u="none" strike="noStrike" kern="1200" baseline="0" dirty="0">
                          <a:solidFill>
                            <a:schemeClr val="tx1"/>
                          </a:solidFill>
                          <a:latin typeface="+mn-lt"/>
                          <a:ea typeface="+mn-ea"/>
                          <a:cs typeface="+mn-cs"/>
                        </a:rPr>
                        <a:t> v </a:t>
                      </a:r>
                      <a:r>
                        <a:rPr lang="pl-PL" sz="1800" b="0" i="0" u="none" strike="noStrike" kern="1200" baseline="0" dirty="0" err="1">
                          <a:solidFill>
                            <a:schemeClr val="tx1"/>
                          </a:solidFill>
                          <a:latin typeface="+mn-lt"/>
                          <a:ea typeface="+mn-ea"/>
                          <a:cs typeface="+mn-cs"/>
                        </a:rPr>
                        <a:t>rámci</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podpořeného</a:t>
                      </a:r>
                      <a:r>
                        <a:rPr lang="pl-PL" sz="1800" b="0" i="0" u="none" strike="noStrike" kern="1200" baseline="0" dirty="0">
                          <a:solidFill>
                            <a:schemeClr val="tx1"/>
                          </a:solidFill>
                          <a:latin typeface="+mn-lt"/>
                          <a:ea typeface="+mn-ea"/>
                          <a:cs typeface="+mn-cs"/>
                        </a:rPr>
                        <a:t> projektu. </a:t>
                      </a:r>
                      <a:r>
                        <a:rPr lang="pl-PL" sz="1800" b="0" i="0" u="none" strike="noStrike" kern="1200" baseline="0" dirty="0" err="1">
                          <a:solidFill>
                            <a:schemeClr val="tx1"/>
                          </a:solidFill>
                          <a:latin typeface="+mn-lt"/>
                          <a:ea typeface="+mn-ea"/>
                          <a:cs typeface="+mn-cs"/>
                        </a:rPr>
                        <a:t>Cyklostezka</a:t>
                      </a:r>
                      <a:r>
                        <a:rPr lang="pl-PL" sz="1800" b="0" i="0" u="none" strike="noStrike" kern="1200" baseline="0" dirty="0">
                          <a:solidFill>
                            <a:schemeClr val="tx1"/>
                          </a:solidFill>
                          <a:latin typeface="+mn-lt"/>
                          <a:ea typeface="+mn-ea"/>
                          <a:cs typeface="+mn-cs"/>
                        </a:rPr>
                        <a:t> je </a:t>
                      </a:r>
                      <a:r>
                        <a:rPr lang="pl-PL" sz="1800" b="0" i="0" u="none" strike="noStrike" kern="1200" baseline="0" dirty="0" err="1">
                          <a:solidFill>
                            <a:schemeClr val="tx1"/>
                          </a:solidFill>
                          <a:latin typeface="+mn-lt"/>
                          <a:ea typeface="+mn-ea"/>
                          <a:cs typeface="+mn-cs"/>
                        </a:rPr>
                        <a:t>chápána</a:t>
                      </a:r>
                      <a:r>
                        <a:rPr lang="pl-PL" sz="1800" b="0" i="0" u="none" strike="noStrike" kern="1200" baseline="0" dirty="0">
                          <a:solidFill>
                            <a:schemeClr val="tx1"/>
                          </a:solidFill>
                          <a:latin typeface="+mn-lt"/>
                          <a:ea typeface="+mn-ea"/>
                          <a:cs typeface="+mn-cs"/>
                        </a:rPr>
                        <a:t> jako </a:t>
                      </a:r>
                      <a:r>
                        <a:rPr lang="pl-PL" sz="1800" b="0" i="0" u="none" strike="noStrike" kern="1200" baseline="0" dirty="0" err="1">
                          <a:solidFill>
                            <a:schemeClr val="tx1"/>
                          </a:solidFill>
                          <a:latin typeface="+mn-lt"/>
                          <a:ea typeface="+mn-ea"/>
                          <a:cs typeface="+mn-cs"/>
                        </a:rPr>
                        <a:t>cyklistická</a:t>
                      </a:r>
                      <a:r>
                        <a:rPr lang="pl-PL" sz="1800" b="0" i="0" u="none" strike="noStrike" kern="1200" baseline="0" dirty="0">
                          <a:solidFill>
                            <a:schemeClr val="tx1"/>
                          </a:solidFill>
                          <a:latin typeface="+mn-lt"/>
                          <a:ea typeface="+mn-ea"/>
                          <a:cs typeface="+mn-cs"/>
                        </a:rPr>
                        <a:t> infrastruktura, </a:t>
                      </a:r>
                      <a:r>
                        <a:rPr lang="pl-PL" sz="1800" b="0" i="0" u="sng" strike="noStrike" kern="1200" baseline="0" dirty="0" err="1">
                          <a:solidFill>
                            <a:schemeClr val="tx1"/>
                          </a:solidFill>
                          <a:latin typeface="+mn-lt"/>
                          <a:ea typeface="+mn-ea"/>
                          <a:cs typeface="+mn-cs"/>
                        </a:rPr>
                        <a:t>stavebně</a:t>
                      </a:r>
                      <a:r>
                        <a:rPr lang="pl-PL" sz="1800" b="0" i="0" u="sng" strike="noStrike" kern="1200" baseline="0" dirty="0">
                          <a:solidFill>
                            <a:schemeClr val="tx1"/>
                          </a:solidFill>
                          <a:latin typeface="+mn-lt"/>
                          <a:ea typeface="+mn-ea"/>
                          <a:cs typeface="+mn-cs"/>
                        </a:rPr>
                        <a:t> </a:t>
                      </a:r>
                      <a:r>
                        <a:rPr lang="pl-PL" sz="1800" b="0" i="0" u="sng" strike="noStrike" kern="1200" baseline="0" dirty="0" err="1">
                          <a:solidFill>
                            <a:schemeClr val="tx1"/>
                          </a:solidFill>
                          <a:latin typeface="+mn-lt"/>
                          <a:ea typeface="+mn-ea"/>
                          <a:cs typeface="+mn-cs"/>
                        </a:rPr>
                        <a:t>oddělená</a:t>
                      </a:r>
                      <a:r>
                        <a:rPr lang="pl-PL" sz="1800" b="0" i="0" u="sng" strike="noStrike" kern="1200" baseline="0" dirty="0">
                          <a:solidFill>
                            <a:schemeClr val="tx1"/>
                          </a:solidFill>
                          <a:latin typeface="+mn-lt"/>
                          <a:ea typeface="+mn-ea"/>
                          <a:cs typeface="+mn-cs"/>
                        </a:rPr>
                        <a:t> od infrastruktury pro </a:t>
                      </a:r>
                      <a:r>
                        <a:rPr lang="pl-PL" sz="1800" b="0" i="0" u="sng" strike="noStrike" kern="1200" baseline="0" dirty="0" err="1">
                          <a:solidFill>
                            <a:schemeClr val="tx1"/>
                          </a:solidFill>
                          <a:latin typeface="+mn-lt"/>
                          <a:ea typeface="+mn-ea"/>
                          <a:cs typeface="+mn-cs"/>
                        </a:rPr>
                        <a:t>automobilovou</a:t>
                      </a:r>
                      <a:r>
                        <a:rPr lang="pl-PL" sz="1800" b="0" i="0" u="sng" strike="noStrike" kern="1200" baseline="0" dirty="0">
                          <a:solidFill>
                            <a:schemeClr val="tx1"/>
                          </a:solidFill>
                          <a:latin typeface="+mn-lt"/>
                          <a:ea typeface="+mn-ea"/>
                          <a:cs typeface="+mn-cs"/>
                        </a:rPr>
                        <a:t> </a:t>
                      </a:r>
                      <a:r>
                        <a:rPr lang="pl-PL" sz="1800" b="0" i="0" u="sng" strike="noStrike" kern="1200" baseline="0" dirty="0" err="1">
                          <a:solidFill>
                            <a:schemeClr val="tx1"/>
                          </a:solidFill>
                          <a:latin typeface="+mn-lt"/>
                          <a:ea typeface="+mn-ea"/>
                          <a:cs typeface="+mn-cs"/>
                        </a:rPr>
                        <a:t>nebo</a:t>
                      </a:r>
                      <a:r>
                        <a:rPr lang="pl-PL" sz="1800" b="0" i="0" u="sng" strike="noStrike" kern="1200" baseline="0" dirty="0">
                          <a:solidFill>
                            <a:schemeClr val="tx1"/>
                          </a:solidFill>
                          <a:latin typeface="+mn-lt"/>
                          <a:ea typeface="+mn-ea"/>
                          <a:cs typeface="+mn-cs"/>
                        </a:rPr>
                        <a:t> </a:t>
                      </a:r>
                      <a:r>
                        <a:rPr lang="pl-PL" sz="1800" b="0" i="0" u="sng" strike="noStrike" kern="1200" baseline="0" dirty="0" err="1">
                          <a:solidFill>
                            <a:schemeClr val="tx1"/>
                          </a:solidFill>
                          <a:latin typeface="+mn-lt"/>
                          <a:ea typeface="+mn-ea"/>
                          <a:cs typeface="+mn-cs"/>
                        </a:rPr>
                        <a:t>motocyklovou</a:t>
                      </a:r>
                      <a:r>
                        <a:rPr lang="pl-PL" sz="1800" b="0" i="0" u="sng" strike="noStrike" kern="1200" baseline="0" dirty="0">
                          <a:solidFill>
                            <a:schemeClr val="tx1"/>
                          </a:solidFill>
                          <a:latin typeface="+mn-lt"/>
                          <a:ea typeface="+mn-ea"/>
                          <a:cs typeface="+mn-cs"/>
                        </a:rPr>
                        <a:t> </a:t>
                      </a:r>
                      <a:r>
                        <a:rPr lang="pl-PL" sz="1800" b="0" i="0" u="sng" strike="noStrike" kern="1200" baseline="0" dirty="0" err="1">
                          <a:solidFill>
                            <a:schemeClr val="tx1"/>
                          </a:solidFill>
                          <a:latin typeface="+mn-lt"/>
                          <a:ea typeface="+mn-ea"/>
                          <a:cs typeface="+mn-cs"/>
                        </a:rPr>
                        <a:t>dopravu</a:t>
                      </a:r>
                      <a:r>
                        <a:rPr lang="pl-PL" sz="1800" b="0" i="0" u="sng" strike="noStrike" kern="1200" baseline="0" dirty="0">
                          <a:solidFill>
                            <a:schemeClr val="tx1"/>
                          </a:solidFill>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pl-PL" sz="1800" b="0" i="0" u="none" strike="noStrike" kern="1200" baseline="0" dirty="0">
                        <a:solidFill>
                          <a:schemeClr val="tx1"/>
                        </a:solidFill>
                        <a:latin typeface="+mn-lt"/>
                        <a:ea typeface="+mn-ea"/>
                        <a:cs typeface="+mn-cs"/>
                      </a:endParaRPr>
                    </a:p>
                    <a:p>
                      <a:pPr marL="0" indent="0">
                        <a:buFont typeface="Wingdings" panose="05000000000000000000" pitchFamily="2" charset="2"/>
                        <a:buNone/>
                      </a:pPr>
                      <a:endParaRPr lang="pl-PL" sz="1800" b="1" i="0" u="none" strike="noStrike" kern="1200" baseline="0" dirty="0">
                        <a:solidFill>
                          <a:schemeClr val="tx1"/>
                        </a:solidFill>
                        <a:latin typeface="+mn-lt"/>
                        <a:ea typeface="+mn-ea"/>
                        <a:cs typeface="+mn-cs"/>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endParaRPr lang="pl-PL" sz="1800" dirty="0"/>
                    </a:p>
                  </a:txBody>
                  <a:tcPr/>
                </a:tc>
                <a:tc>
                  <a:txBody>
                    <a:bodyPr/>
                    <a:lstStyle/>
                    <a:p>
                      <a:pPr algn="just"/>
                      <a:r>
                        <a:rPr lang="pl-PL" sz="1800" dirty="0"/>
                        <a:t>Wskaźniki związane z realizacją pierwszego </a:t>
                      </a:r>
                      <a:br>
                        <a:rPr lang="pl-PL" sz="1800" dirty="0"/>
                      </a:br>
                      <a:r>
                        <a:rPr lang="pl-PL" sz="1800" dirty="0"/>
                        <a:t>z kwalifikowalnych w ramach aktualnego naboru działania - </a:t>
                      </a:r>
                      <a:r>
                        <a:rPr lang="pl-PL" sz="1800" b="0" i="0" kern="1200" dirty="0">
                          <a:solidFill>
                            <a:schemeClr val="tx1"/>
                          </a:solidFill>
                          <a:effectLst/>
                          <a:latin typeface="+mn-lt"/>
                          <a:ea typeface="+mn-ea"/>
                          <a:cs typeface="+mn-cs"/>
                        </a:rPr>
                        <a:t>Wsparcie przy tworzeniu nowych lub rozwój istniejących elementów turystyki:</a:t>
                      </a:r>
                      <a:br>
                        <a:rPr lang="pl-PL" dirty="0"/>
                      </a:br>
                      <a:r>
                        <a:rPr lang="pl-PL" sz="1800" b="0" i="0" kern="1200" dirty="0">
                          <a:solidFill>
                            <a:schemeClr val="tx1"/>
                          </a:solidFill>
                          <a:effectLst/>
                          <a:latin typeface="+mn-lt"/>
                          <a:ea typeface="+mn-ea"/>
                          <a:cs typeface="+mn-cs"/>
                        </a:rPr>
                        <a:t>- Rozwój sieci ścieżek rowerowych/tras rowerowych/single </a:t>
                      </a:r>
                      <a:r>
                        <a:rPr lang="pl-PL" sz="1800" b="0" i="0" kern="1200" dirty="0" err="1">
                          <a:solidFill>
                            <a:schemeClr val="tx1"/>
                          </a:solidFill>
                          <a:effectLst/>
                          <a:latin typeface="+mn-lt"/>
                          <a:ea typeface="+mn-ea"/>
                          <a:cs typeface="+mn-cs"/>
                        </a:rPr>
                        <a:t>tracków</a:t>
                      </a:r>
                      <a:r>
                        <a:rPr lang="pl-PL" sz="1800" b="0" i="0" kern="1200" dirty="0">
                          <a:solidFill>
                            <a:schemeClr val="tx1"/>
                          </a:solidFill>
                          <a:effectLst/>
                          <a:latin typeface="+mn-lt"/>
                          <a:ea typeface="+mn-ea"/>
                          <a:cs typeface="+mn-cs"/>
                        </a:rPr>
                        <a:t> wynikających z istniejących koncepcji transgranicznych:</a:t>
                      </a:r>
                    </a:p>
                    <a:p>
                      <a:pPr marL="285750" indent="-285750" algn="just">
                        <a:buFont typeface="Wingdings" panose="05000000000000000000" pitchFamily="2" charset="2"/>
                        <a:buChar char="§"/>
                      </a:pPr>
                      <a:r>
                        <a:rPr lang="pl-PL" sz="1800" b="1" i="0" kern="1200" dirty="0">
                          <a:solidFill>
                            <a:schemeClr val="tx1"/>
                          </a:solidFill>
                          <a:effectLst/>
                          <a:latin typeface="+mn-lt"/>
                          <a:ea typeface="+mn-ea"/>
                          <a:cs typeface="+mn-cs"/>
                        </a:rPr>
                        <a:t>Produkt: </a:t>
                      </a:r>
                    </a:p>
                    <a:p>
                      <a:pPr marL="0" indent="0" algn="just">
                        <a:buFont typeface="Wingdings" panose="05000000000000000000" pitchFamily="2" charset="2"/>
                        <a:buNone/>
                      </a:pPr>
                      <a:r>
                        <a:rPr lang="pl-PL" sz="1800" b="0" i="0" kern="1200" dirty="0">
                          <a:solidFill>
                            <a:schemeClr val="tx1"/>
                          </a:solidFill>
                          <a:effectLst/>
                          <a:latin typeface="+mn-lt"/>
                          <a:ea typeface="+mn-ea"/>
                          <a:cs typeface="+mn-cs"/>
                        </a:rPr>
                        <a:t>1) Wspierana infrastruktura rowerowa (RCO58) wykazywany w kilometrach.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pl-PL" sz="1800" b="0" i="0" u="none" strike="noStrike" kern="1200" baseline="0" dirty="0">
                          <a:solidFill>
                            <a:schemeClr val="tx1"/>
                          </a:solidFill>
                          <a:latin typeface="+mn-lt"/>
                          <a:ea typeface="+mn-ea"/>
                          <a:cs typeface="+mn-cs"/>
                        </a:rPr>
                        <a:t>Obejmuje długość nowo wybudowanych lub znacząco zmodernizowanych ścieżek rowerowych lub </a:t>
                      </a:r>
                      <a:r>
                        <a:rPr lang="pl-PL" sz="1800" b="0" i="0" u="none" strike="noStrike" kern="1200" baseline="0" dirty="0" err="1">
                          <a:solidFill>
                            <a:schemeClr val="tx1"/>
                          </a:solidFill>
                          <a:latin typeface="+mn-lt"/>
                          <a:ea typeface="+mn-ea"/>
                          <a:cs typeface="+mn-cs"/>
                        </a:rPr>
                        <a:t>singletracków</a:t>
                      </a:r>
                      <a:r>
                        <a:rPr lang="pl-PL" sz="1800" b="0" i="0" u="none" strike="noStrike" kern="1200" baseline="0" dirty="0">
                          <a:solidFill>
                            <a:schemeClr val="tx1"/>
                          </a:solidFill>
                          <a:latin typeface="+mn-lt"/>
                          <a:ea typeface="+mn-ea"/>
                          <a:cs typeface="+mn-cs"/>
                        </a:rPr>
                        <a:t>. Ścieżka rowerowa rozumiana jest jako infrastruktura rowerowa, </a:t>
                      </a:r>
                      <a:r>
                        <a:rPr lang="pl-PL" sz="1800" b="0" i="0" u="sng" strike="noStrike" kern="1200" baseline="0" dirty="0">
                          <a:solidFill>
                            <a:schemeClr val="tx1"/>
                          </a:solidFill>
                          <a:latin typeface="+mn-lt"/>
                          <a:ea typeface="+mn-ea"/>
                          <a:cs typeface="+mn-cs"/>
                        </a:rPr>
                        <a:t>pod względem budowlanym oddzielona od infrastruktury dla transportu samochodowego lub motocyklowego</a:t>
                      </a:r>
                      <a:r>
                        <a:rPr lang="pl-PL" sz="1800" b="0" i="0" u="none" strike="noStrike" kern="1200" baseline="0" dirty="0">
                          <a:solidFill>
                            <a:schemeClr val="tx1"/>
                          </a:solidFill>
                          <a:latin typeface="+mn-lt"/>
                          <a:ea typeface="+mn-ea"/>
                          <a:cs typeface="+mn-cs"/>
                        </a:rPr>
                        <a:t>.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pl-PL" sz="1800" b="0" i="0" u="none" strike="noStrike" kern="1200" baseline="0" dirty="0">
                          <a:solidFill>
                            <a:schemeClr val="tx1"/>
                          </a:solidFill>
                          <a:latin typeface="+mn-lt"/>
                          <a:ea typeface="+mn-ea"/>
                          <a:cs typeface="+mn-cs"/>
                        </a:rPr>
                        <a:t>	</a:t>
                      </a:r>
                    </a:p>
                    <a:p>
                      <a:pPr marL="285750" indent="-285750" algn="just">
                        <a:buFont typeface="Wingdings" panose="05000000000000000000" pitchFamily="2" charset="2"/>
                        <a:buChar char="§"/>
                      </a:pPr>
                      <a:endParaRPr lang="pl-PL" sz="1800" dirty="0"/>
                    </a:p>
                  </a:txBody>
                  <a:tcPr/>
                </a:tc>
                <a:extLst>
                  <a:ext uri="{0D108BD9-81ED-4DB2-BD59-A6C34878D82A}">
                    <a16:rowId xmlns:a16="http://schemas.microsoft.com/office/drawing/2014/main" val="3365109054"/>
                  </a:ext>
                </a:extLst>
              </a:tr>
              <a:tr h="370840">
                <a:tc>
                  <a:txBody>
                    <a:bodyPr/>
                    <a:lstStyle/>
                    <a:p>
                      <a:endParaRPr lang="pl-PL" sz="1800" dirty="0"/>
                    </a:p>
                  </a:txBody>
                  <a:tcPr/>
                </a:tc>
                <a:tc>
                  <a:txBody>
                    <a:bodyPr/>
                    <a:lstStyle/>
                    <a:p>
                      <a:pPr marL="285750" indent="-285750" algn="just">
                        <a:buFont typeface="Wingdings" panose="05000000000000000000" pitchFamily="2" charset="2"/>
                        <a:buChar char="§"/>
                      </a:pPr>
                      <a:endParaRPr lang="pl-PL" sz="1800" dirty="0"/>
                    </a:p>
                  </a:txBody>
                  <a:tcPr/>
                </a:tc>
                <a:extLst>
                  <a:ext uri="{0D108BD9-81ED-4DB2-BD59-A6C34878D82A}">
                    <a16:rowId xmlns:a16="http://schemas.microsoft.com/office/drawing/2014/main" val="2077821312"/>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325342119"/>
              </p:ext>
            </p:extLst>
          </p:nvPr>
        </p:nvGraphicFramePr>
        <p:xfrm>
          <a:off x="195401" y="730598"/>
          <a:ext cx="11689230" cy="530352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pl-PL" b="0" dirty="0"/>
                    </a:p>
                    <a:p>
                      <a:pPr marL="0" marR="0" lvl="0" indent="0" algn="l" defTabSz="914400" rtl="0" eaLnBrk="1" fontAlgn="auto" latinLnBrk="0" hangingPunct="1">
                        <a:lnSpc>
                          <a:spcPct val="100000"/>
                        </a:lnSpc>
                        <a:spcBef>
                          <a:spcPts val="0"/>
                        </a:spcBef>
                        <a:spcAft>
                          <a:spcPts val="0"/>
                        </a:spcAft>
                        <a:buClrTx/>
                        <a:buSzTx/>
                        <a:buFontTx/>
                        <a:buNone/>
                        <a:tabLst/>
                        <a:defRPr/>
                      </a:pPr>
                      <a:r>
                        <a:rPr lang="pl-PL" b="0" dirty="0"/>
                        <a:t>2) </a:t>
                      </a:r>
                      <a:r>
                        <a:rPr lang="pl-PL" sz="1800" b="0" i="0" u="none" strike="noStrike" kern="1200" baseline="0" dirty="0" err="1">
                          <a:solidFill>
                            <a:schemeClr val="tx1"/>
                          </a:solidFill>
                          <a:latin typeface="+mn-lt"/>
                          <a:ea typeface="+mn-ea"/>
                          <a:cs typeface="+mn-cs"/>
                        </a:rPr>
                        <a:t>Organizace</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zapojené</a:t>
                      </a:r>
                      <a:r>
                        <a:rPr lang="pl-PL" sz="1800" b="0" i="0" u="none" strike="noStrike" kern="1200" baseline="0" dirty="0">
                          <a:solidFill>
                            <a:schemeClr val="tx1"/>
                          </a:solidFill>
                          <a:latin typeface="+mn-lt"/>
                          <a:ea typeface="+mn-ea"/>
                          <a:cs typeface="+mn-cs"/>
                        </a:rPr>
                        <a:t> do </a:t>
                      </a:r>
                      <a:r>
                        <a:rPr lang="pl-PL" sz="1800" b="0" i="0" u="none" strike="noStrike" kern="1200" baseline="0" dirty="0" err="1">
                          <a:solidFill>
                            <a:schemeClr val="tx1"/>
                          </a:solidFill>
                          <a:latin typeface="+mn-lt"/>
                          <a:ea typeface="+mn-ea"/>
                          <a:cs typeface="+mn-cs"/>
                        </a:rPr>
                        <a:t>přeshraniční</a:t>
                      </a:r>
                      <a:r>
                        <a:rPr lang="pl-PL" sz="1800" b="0" i="0" u="none" strike="noStrike" kern="1200" baseline="0" dirty="0">
                          <a:solidFill>
                            <a:schemeClr val="tx1"/>
                          </a:solidFill>
                          <a:latin typeface="+mn-lt"/>
                          <a:ea typeface="+mn-ea"/>
                          <a:cs typeface="+mn-cs"/>
                        </a:rPr>
                        <a:t> spolupráce (RCO87)</a:t>
                      </a:r>
                    </a:p>
                    <a:p>
                      <a:pPr marL="0" marR="0" lvl="0" indent="0" algn="l" defTabSz="914400" rtl="0" eaLnBrk="1" fontAlgn="auto" latinLnBrk="0" hangingPunct="1">
                        <a:lnSpc>
                          <a:spcPct val="100000"/>
                        </a:lnSpc>
                        <a:spcBef>
                          <a:spcPts val="0"/>
                        </a:spcBef>
                        <a:spcAft>
                          <a:spcPts val="0"/>
                        </a:spcAft>
                        <a:buClrTx/>
                        <a:buSzTx/>
                        <a:buFontTx/>
                        <a:buNone/>
                        <a:tabLst/>
                        <a:defRPr/>
                      </a:pPr>
                      <a:r>
                        <a:rPr lang="pl-PL" b="1" dirty="0" err="1"/>
                        <a:t>Výsledek</a:t>
                      </a:r>
                      <a:r>
                        <a:rPr lang="pl-PL" b="1" dirty="0"/>
                        <a:t>:</a:t>
                      </a:r>
                      <a:r>
                        <a:rPr lang="pl-PL" sz="1800" b="1" i="0" u="none" strike="noStrike" kern="1200" baseline="0" dirty="0">
                          <a:solidFill>
                            <a:schemeClr val="tx1"/>
                          </a:solidFill>
                          <a:latin typeface="+mn-lt"/>
                          <a:ea typeface="+mn-ea"/>
                          <a:cs typeface="+mn-cs"/>
                        </a:rPr>
                        <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err="1">
                          <a:solidFill>
                            <a:schemeClr val="tx1"/>
                          </a:solidFill>
                          <a:latin typeface="+mn-lt"/>
                          <a:ea typeface="+mn-ea"/>
                          <a:cs typeface="+mn-cs"/>
                        </a:rPr>
                        <a:t>Organizace</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zapojené</a:t>
                      </a:r>
                      <a:r>
                        <a:rPr lang="pl-PL" sz="1800" b="0" i="0" u="none" strike="noStrike" kern="1200" baseline="0" dirty="0">
                          <a:solidFill>
                            <a:schemeClr val="tx1"/>
                          </a:solidFill>
                          <a:latin typeface="+mn-lt"/>
                          <a:ea typeface="+mn-ea"/>
                          <a:cs typeface="+mn-cs"/>
                        </a:rPr>
                        <a:t> do </a:t>
                      </a:r>
                      <a:r>
                        <a:rPr lang="pl-PL" sz="1800" b="0" i="0" u="none" strike="noStrike" kern="1200" baseline="0" dirty="0" err="1">
                          <a:solidFill>
                            <a:schemeClr val="tx1"/>
                          </a:solidFill>
                          <a:latin typeface="+mn-lt"/>
                          <a:ea typeface="+mn-ea"/>
                          <a:cs typeface="+mn-cs"/>
                        </a:rPr>
                        <a:t>přeshraniční</a:t>
                      </a:r>
                      <a:r>
                        <a:rPr lang="pl-PL" sz="1800" b="0" i="0" u="none" strike="noStrike" kern="1200" baseline="0" dirty="0">
                          <a:solidFill>
                            <a:schemeClr val="tx1"/>
                          </a:solidFill>
                          <a:latin typeface="+mn-lt"/>
                          <a:ea typeface="+mn-ea"/>
                          <a:cs typeface="+mn-cs"/>
                        </a:rPr>
                        <a:t> spolupráce po </a:t>
                      </a:r>
                      <a:r>
                        <a:rPr lang="pl-PL" sz="1800" b="0" i="0" u="none" strike="noStrike" kern="1200" baseline="0" dirty="0" err="1">
                          <a:solidFill>
                            <a:schemeClr val="tx1"/>
                          </a:solidFill>
                          <a:latin typeface="+mn-lt"/>
                          <a:ea typeface="+mn-ea"/>
                          <a:cs typeface="+mn-cs"/>
                        </a:rPr>
                        <a:t>dokončení</a:t>
                      </a:r>
                      <a:r>
                        <a:rPr lang="pl-PL" sz="1800" b="0" i="0" u="none" strike="noStrike" kern="1200" baseline="0" dirty="0">
                          <a:solidFill>
                            <a:schemeClr val="tx1"/>
                          </a:solidFill>
                          <a:latin typeface="+mn-lt"/>
                          <a:ea typeface="+mn-ea"/>
                          <a:cs typeface="+mn-cs"/>
                        </a:rPr>
                        <a:t> projektu (RCR77).</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0" i="0" u="none" strike="noStrike" kern="1200" baseline="0" dirty="0">
                          <a:solidFill>
                            <a:schemeClr val="tx1"/>
                          </a:solidFill>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0" i="0" u="none" strike="noStrike" kern="1200" baseline="0" dirty="0" err="1">
                          <a:solidFill>
                            <a:schemeClr val="tx1"/>
                          </a:solidFill>
                          <a:latin typeface="+mn-lt"/>
                          <a:ea typeface="+mn-ea"/>
                          <a:cs typeface="+mn-cs"/>
                        </a:rPr>
                        <a:t>Indikátory</a:t>
                      </a:r>
                      <a:r>
                        <a:rPr lang="pl-PL" sz="1800" b="0" i="0" u="none" strike="noStrike" kern="1200" baseline="0" dirty="0">
                          <a:solidFill>
                            <a:schemeClr val="tx1"/>
                          </a:solidFill>
                          <a:latin typeface="+mn-lt"/>
                          <a:ea typeface="+mn-ea"/>
                          <a:cs typeface="+mn-cs"/>
                        </a:rPr>
                        <a:t> </a:t>
                      </a:r>
                      <a:r>
                        <a:rPr lang="pl-PL" dirty="0"/>
                        <a:t>pro </a:t>
                      </a:r>
                      <a:r>
                        <a:rPr lang="pl-PL" dirty="0" err="1"/>
                        <a:t>aktivitu</a:t>
                      </a:r>
                      <a:r>
                        <a:rPr lang="pl-PL" dirty="0"/>
                        <a:t> Podpora </a:t>
                      </a:r>
                      <a:r>
                        <a:rPr lang="pl-PL" dirty="0" err="1"/>
                        <a:t>doprovodných</a:t>
                      </a:r>
                      <a:r>
                        <a:rPr lang="pl-PL" dirty="0"/>
                        <a:t> </a:t>
                      </a:r>
                      <a:r>
                        <a:rPr lang="pl-PL" dirty="0" err="1"/>
                        <a:t>aktivit</a:t>
                      </a:r>
                      <a:r>
                        <a:rPr lang="pl-PL" dirty="0"/>
                        <a:t> </a:t>
                      </a:r>
                      <a:r>
                        <a:rPr lang="pl-PL" dirty="0" err="1"/>
                        <a:t>souvisejících</a:t>
                      </a:r>
                      <a:r>
                        <a:rPr lang="pl-PL" dirty="0"/>
                        <a:t> s </a:t>
                      </a:r>
                      <a:r>
                        <a:rPr lang="pl-PL" dirty="0" err="1"/>
                        <a:t>rozvojem</a:t>
                      </a:r>
                      <a:r>
                        <a:rPr lang="pl-PL" dirty="0"/>
                        <a:t> </a:t>
                      </a:r>
                      <a:r>
                        <a:rPr lang="pl-PL" dirty="0" err="1"/>
                        <a:t>cestovního</a:t>
                      </a:r>
                      <a:r>
                        <a:rPr lang="pl-PL" dirty="0"/>
                        <a:t> ruchu </a:t>
                      </a:r>
                      <a:r>
                        <a:rPr lang="pl-PL" dirty="0" err="1"/>
                        <a:t>jsou</a:t>
                      </a:r>
                      <a:r>
                        <a:rPr lang="pl-PL" dirty="0"/>
                        <a:t>:</a:t>
                      </a:r>
                      <a:endParaRPr lang="pl-PL" sz="1800" b="1"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800" b="1" i="0" u="none" strike="noStrike" kern="1200" baseline="0" dirty="0" err="1">
                          <a:solidFill>
                            <a:schemeClr val="tx1"/>
                          </a:solidFill>
                          <a:latin typeface="+mn-lt"/>
                          <a:ea typeface="+mn-ea"/>
                          <a:cs typeface="+mn-cs"/>
                        </a:rPr>
                        <a:t>Výstup</a:t>
                      </a:r>
                      <a:r>
                        <a:rPr lang="pl-PL" sz="1800" b="1" i="0" u="none" strike="noStrike" kern="1200" baseline="0" dirty="0">
                          <a:solidFill>
                            <a:schemeClr val="tx1"/>
                          </a:solidFill>
                          <a:latin typeface="+mn-lt"/>
                          <a:ea typeface="+mn-ea"/>
                          <a:cs typeface="+mn-cs"/>
                        </a:rPr>
                        <a:t>:</a:t>
                      </a:r>
                      <a:endParaRPr lang="pl-PL" sz="1800" b="0" i="0" u="none" strike="noStrike" kern="1200" baseline="0" dirty="0">
                        <a:solidFill>
                          <a:schemeClr val="tx1"/>
                        </a:solidFill>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err="1">
                          <a:solidFill>
                            <a:schemeClr val="tx1"/>
                          </a:solidFill>
                          <a:latin typeface="+mn-lt"/>
                          <a:ea typeface="+mn-ea"/>
                          <a:cs typeface="+mn-cs"/>
                        </a:rPr>
                        <a:t>Organizace</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zapojené</a:t>
                      </a:r>
                      <a:r>
                        <a:rPr lang="pl-PL" sz="1800" b="0" i="0" u="none" strike="noStrike" kern="1200" baseline="0" dirty="0">
                          <a:solidFill>
                            <a:schemeClr val="tx1"/>
                          </a:solidFill>
                          <a:latin typeface="+mn-lt"/>
                          <a:ea typeface="+mn-ea"/>
                          <a:cs typeface="+mn-cs"/>
                        </a:rPr>
                        <a:t> do </a:t>
                      </a:r>
                      <a:r>
                        <a:rPr lang="pl-PL" sz="1800" b="0" i="0" u="none" strike="noStrike" kern="1200" baseline="0" dirty="0" err="1">
                          <a:solidFill>
                            <a:schemeClr val="tx1"/>
                          </a:solidFill>
                          <a:latin typeface="+mn-lt"/>
                          <a:ea typeface="+mn-ea"/>
                          <a:cs typeface="+mn-cs"/>
                        </a:rPr>
                        <a:t>přeshraniční</a:t>
                      </a:r>
                      <a:r>
                        <a:rPr lang="pl-PL" sz="1800" b="0" i="0" u="none" strike="noStrike" kern="1200" baseline="0" dirty="0">
                          <a:solidFill>
                            <a:schemeClr val="tx1"/>
                          </a:solidFill>
                          <a:latin typeface="+mn-lt"/>
                          <a:ea typeface="+mn-ea"/>
                          <a:cs typeface="+mn-cs"/>
                        </a:rPr>
                        <a:t> spolupráce (RCO87)</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err="1">
                          <a:solidFill>
                            <a:schemeClr val="tx1"/>
                          </a:solidFill>
                          <a:latin typeface="+mn-lt"/>
                          <a:ea typeface="+mn-ea"/>
                          <a:cs typeface="+mn-cs"/>
                        </a:rPr>
                        <a:t>Účast</a:t>
                      </a:r>
                      <a:r>
                        <a:rPr lang="pl-PL" sz="1800" b="0" i="0" u="none" strike="noStrike" kern="1200" baseline="0" dirty="0">
                          <a:solidFill>
                            <a:schemeClr val="tx1"/>
                          </a:solidFill>
                          <a:latin typeface="+mn-lt"/>
                          <a:ea typeface="+mn-ea"/>
                          <a:cs typeface="+mn-cs"/>
                        </a:rPr>
                        <a:t> na </a:t>
                      </a:r>
                      <a:r>
                        <a:rPr lang="pl-PL" sz="1800" b="0" i="0" u="none" strike="noStrike" kern="1200" baseline="0" dirty="0" err="1">
                          <a:solidFill>
                            <a:schemeClr val="tx1"/>
                          </a:solidFill>
                          <a:latin typeface="+mn-lt"/>
                          <a:ea typeface="+mn-ea"/>
                          <a:cs typeface="+mn-cs"/>
                        </a:rPr>
                        <a:t>společných</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programech</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odborné</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přípravy</a:t>
                      </a:r>
                      <a:r>
                        <a:rPr lang="pl-PL" sz="1800" b="0" i="0" u="none" strike="noStrike" kern="1200" baseline="0" dirty="0">
                          <a:solidFill>
                            <a:schemeClr val="tx1"/>
                          </a:solidFill>
                          <a:latin typeface="+mn-lt"/>
                          <a:ea typeface="+mn-ea"/>
                          <a:cs typeface="+mn-cs"/>
                        </a:rPr>
                        <a:t>  (RCO85)</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b="1" dirty="0" err="1"/>
                        <a:t>Výsledek</a:t>
                      </a:r>
                      <a:r>
                        <a:rPr lang="pl-PL" b="1" dirty="0"/>
                        <a:t>:</a:t>
                      </a:r>
                      <a:r>
                        <a:rPr lang="pl-PL" sz="1800" b="1" i="0" u="none" strike="noStrike" kern="1200" baseline="0" dirty="0">
                          <a:solidFill>
                            <a:schemeClr val="tx1"/>
                          </a:solidFill>
                          <a:latin typeface="+mn-lt"/>
                          <a:ea typeface="+mn-ea"/>
                          <a:cs typeface="+mn-cs"/>
                        </a:rPr>
                        <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err="1">
                          <a:solidFill>
                            <a:schemeClr val="tx1"/>
                          </a:solidFill>
                          <a:latin typeface="+mn-lt"/>
                          <a:ea typeface="+mn-ea"/>
                          <a:cs typeface="+mn-cs"/>
                        </a:rPr>
                        <a:t>Organizace</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zapojené</a:t>
                      </a:r>
                      <a:r>
                        <a:rPr lang="pl-PL" sz="1800" b="0" i="0" u="none" strike="noStrike" kern="1200" baseline="0" dirty="0">
                          <a:solidFill>
                            <a:schemeClr val="tx1"/>
                          </a:solidFill>
                          <a:latin typeface="+mn-lt"/>
                          <a:ea typeface="+mn-ea"/>
                          <a:cs typeface="+mn-cs"/>
                        </a:rPr>
                        <a:t> do </a:t>
                      </a:r>
                      <a:r>
                        <a:rPr lang="pl-PL" sz="1800" b="0" i="0" u="none" strike="noStrike" kern="1200" baseline="0" dirty="0" err="1">
                          <a:solidFill>
                            <a:schemeClr val="tx1"/>
                          </a:solidFill>
                          <a:latin typeface="+mn-lt"/>
                          <a:ea typeface="+mn-ea"/>
                          <a:cs typeface="+mn-cs"/>
                        </a:rPr>
                        <a:t>přeshraniční</a:t>
                      </a:r>
                      <a:r>
                        <a:rPr lang="pl-PL" sz="1800" b="0" i="0" u="none" strike="noStrike" kern="1200" baseline="0" dirty="0">
                          <a:solidFill>
                            <a:schemeClr val="tx1"/>
                          </a:solidFill>
                          <a:latin typeface="+mn-lt"/>
                          <a:ea typeface="+mn-ea"/>
                          <a:cs typeface="+mn-cs"/>
                        </a:rPr>
                        <a:t> spolupráce po </a:t>
                      </a:r>
                      <a:r>
                        <a:rPr lang="pl-PL" sz="1800" b="0" i="0" u="none" strike="noStrike" kern="1200" baseline="0" dirty="0" err="1">
                          <a:solidFill>
                            <a:schemeClr val="tx1"/>
                          </a:solidFill>
                          <a:latin typeface="+mn-lt"/>
                          <a:ea typeface="+mn-ea"/>
                          <a:cs typeface="+mn-cs"/>
                        </a:rPr>
                        <a:t>dokončení</a:t>
                      </a:r>
                      <a:r>
                        <a:rPr lang="pl-PL" sz="1800" b="0" i="0" u="none" strike="noStrike" kern="1200" baseline="0" dirty="0">
                          <a:solidFill>
                            <a:schemeClr val="tx1"/>
                          </a:solidFill>
                          <a:latin typeface="+mn-lt"/>
                          <a:ea typeface="+mn-ea"/>
                          <a:cs typeface="+mn-cs"/>
                        </a:rPr>
                        <a:t> projektu (RCR84),</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err="1">
                          <a:solidFill>
                            <a:schemeClr val="tx1"/>
                          </a:solidFill>
                          <a:latin typeface="+mn-lt"/>
                          <a:ea typeface="+mn-ea"/>
                          <a:cs typeface="+mn-cs"/>
                        </a:rPr>
                        <a:t>Dokončené</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společné</a:t>
                      </a:r>
                      <a:r>
                        <a:rPr lang="pl-PL" sz="1800" b="0" i="0" u="none" strike="noStrike" kern="1200" baseline="0" dirty="0">
                          <a:solidFill>
                            <a:schemeClr val="tx1"/>
                          </a:solidFill>
                          <a:latin typeface="+mn-lt"/>
                          <a:ea typeface="+mn-ea"/>
                          <a:cs typeface="+mn-cs"/>
                        </a:rPr>
                        <a:t> programy </a:t>
                      </a:r>
                      <a:r>
                        <a:rPr lang="pl-PL" sz="1800" b="0" i="0" u="none" strike="noStrike" kern="1200" baseline="0" dirty="0" err="1">
                          <a:solidFill>
                            <a:schemeClr val="tx1"/>
                          </a:solidFill>
                          <a:latin typeface="+mn-lt"/>
                          <a:ea typeface="+mn-ea"/>
                          <a:cs typeface="+mn-cs"/>
                        </a:rPr>
                        <a:t>odborné</a:t>
                      </a:r>
                      <a:r>
                        <a:rPr lang="pl-PL" sz="1800" b="0" i="0" u="none" strike="noStrike" kern="1200" baseline="0" dirty="0">
                          <a:solidFill>
                            <a:schemeClr val="tx1"/>
                          </a:solidFill>
                          <a:latin typeface="+mn-lt"/>
                          <a:ea typeface="+mn-ea"/>
                          <a:cs typeface="+mn-cs"/>
                        </a:rPr>
                        <a:t> </a:t>
                      </a:r>
                      <a:r>
                        <a:rPr lang="pl-PL" sz="1800" b="0" i="0" u="none" strike="noStrike" kern="1200" baseline="0" dirty="0" err="1">
                          <a:solidFill>
                            <a:schemeClr val="tx1"/>
                          </a:solidFill>
                          <a:latin typeface="+mn-lt"/>
                          <a:ea typeface="+mn-ea"/>
                          <a:cs typeface="+mn-cs"/>
                        </a:rPr>
                        <a:t>přípravy</a:t>
                      </a:r>
                      <a:r>
                        <a:rPr lang="pl-PL" sz="1800" b="0" i="0" u="none" strike="noStrike" kern="1200" baseline="0" dirty="0">
                          <a:solidFill>
                            <a:schemeClr val="tx1"/>
                          </a:solidFill>
                          <a:latin typeface="+mn-lt"/>
                          <a:ea typeface="+mn-ea"/>
                          <a:cs typeface="+mn-cs"/>
                        </a:rPr>
                        <a:t> (RCR81)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0" i="0" u="none" strike="noStrike" kern="1200" baseline="0" dirty="0">
                          <a:solidFill>
                            <a:schemeClr val="tx1"/>
                          </a:solidFill>
                          <a:latin typeface="+mn-lt"/>
                          <a:ea typeface="+mn-ea"/>
                          <a:cs typeface="+mn-cs"/>
                        </a:rPr>
                        <a:t>	</a:t>
                      </a:r>
                    </a:p>
                    <a:p>
                      <a:pPr marL="285750" indent="-285750">
                        <a:buFont typeface="Arial" panose="020B0604020202020204" pitchFamily="34" charset="0"/>
                        <a:buChar char="•"/>
                      </a:pPr>
                      <a:endParaRPr lang="pl-PL" dirty="0"/>
                    </a:p>
                  </a:txBody>
                  <a:tcPr/>
                </a:tc>
                <a:tc>
                  <a:txBody>
                    <a:bodyPr/>
                    <a:lstStyle/>
                    <a:p>
                      <a:endParaRPr lang="pl-PL" dirty="0"/>
                    </a:p>
                    <a:p>
                      <a:r>
                        <a:rPr lang="pl-PL" dirty="0"/>
                        <a:t>2) Organizacje współpracujące ponad granicami (RCO87)</a:t>
                      </a:r>
                    </a:p>
                    <a:p>
                      <a:r>
                        <a:rPr lang="pl-PL" b="1" dirty="0"/>
                        <a:t>Rezultat: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a:solidFill>
                            <a:schemeClr val="tx1"/>
                          </a:solidFill>
                          <a:latin typeface="+mn-lt"/>
                          <a:ea typeface="+mn-ea"/>
                          <a:cs typeface="+mn-cs"/>
                        </a:rPr>
                        <a:t>Liczba osób odwiedzających obiekty kulturalne i turystyczne objęte wsparciem (RCR77).</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pl-PL" sz="18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0" i="0" u="none" strike="noStrike" kern="1200" baseline="0" dirty="0">
                          <a:solidFill>
                            <a:schemeClr val="tx1"/>
                          </a:solidFill>
                          <a:latin typeface="+mn-lt"/>
                          <a:ea typeface="+mn-ea"/>
                          <a:cs typeface="+mn-cs"/>
                        </a:rPr>
                        <a:t>Wskaźniki do działania Wsparcie działań towarzyszących związanych z rozwojem turystyki to: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1" i="0" u="none" strike="noStrike" kern="1200" baseline="0" dirty="0">
                          <a:solidFill>
                            <a:schemeClr val="tx1"/>
                          </a:solidFill>
                          <a:latin typeface="+mn-lt"/>
                          <a:ea typeface="+mn-ea"/>
                          <a:cs typeface="+mn-cs"/>
                        </a:rPr>
                        <a:t>Produkt: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a:solidFill>
                            <a:schemeClr val="tx1"/>
                          </a:solidFill>
                          <a:latin typeface="+mn-lt"/>
                          <a:ea typeface="+mn-ea"/>
                          <a:cs typeface="+mn-cs"/>
                        </a:rPr>
                        <a:t>Organizacje </a:t>
                      </a:r>
                      <a:r>
                        <a:rPr lang="pl-PL" sz="1800" b="0" i="0" u="none" strike="noStrike" kern="1200" baseline="0" dirty="0" err="1">
                          <a:solidFill>
                            <a:schemeClr val="tx1"/>
                          </a:solidFill>
                          <a:latin typeface="+mn-lt"/>
                          <a:ea typeface="+mn-ea"/>
                          <a:cs typeface="+mn-cs"/>
                        </a:rPr>
                        <a:t>współpacujące</a:t>
                      </a:r>
                      <a:r>
                        <a:rPr lang="pl-PL" sz="1800" b="0" i="0" u="none" strike="noStrike" kern="1200" baseline="0" dirty="0">
                          <a:solidFill>
                            <a:schemeClr val="tx1"/>
                          </a:solidFill>
                          <a:latin typeface="+mn-lt"/>
                          <a:ea typeface="+mn-ea"/>
                          <a:cs typeface="+mn-cs"/>
                        </a:rPr>
                        <a:t> ponad granicami (RCO87),</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a:solidFill>
                            <a:schemeClr val="tx1"/>
                          </a:solidFill>
                          <a:latin typeface="+mn-lt"/>
                          <a:ea typeface="+mn-ea"/>
                          <a:cs typeface="+mn-cs"/>
                        </a:rPr>
                        <a:t>Uczestnictwo we wspólnych programach szkoleniowych (RCO85),</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pl-PL" sz="1800" b="1" i="0" u="none" strike="noStrike" kern="1200" baseline="0" dirty="0">
                          <a:solidFill>
                            <a:schemeClr val="tx1"/>
                          </a:solidFill>
                          <a:latin typeface="+mn-lt"/>
                          <a:ea typeface="+mn-ea"/>
                          <a:cs typeface="+mn-cs"/>
                        </a:rPr>
                        <a:t>Rezultat: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a:solidFill>
                            <a:schemeClr val="tx1"/>
                          </a:solidFill>
                          <a:latin typeface="+mn-lt"/>
                          <a:ea typeface="+mn-ea"/>
                          <a:cs typeface="+mn-cs"/>
                        </a:rPr>
                        <a:t>Organizacje współpracujące ponad granicami rok po zakończeniu projektu (RCR84),</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800" b="0" i="0" u="none" strike="noStrike" kern="1200" baseline="0" dirty="0">
                          <a:solidFill>
                            <a:schemeClr val="tx1"/>
                          </a:solidFill>
                          <a:latin typeface="+mn-lt"/>
                          <a:ea typeface="+mn-ea"/>
                          <a:cs typeface="+mn-cs"/>
                        </a:rPr>
                        <a:t>Liczba osób kończących wspólne programy szkoleniowe (RCR81)</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pl-PL" sz="1800" b="0" i="0" u="none" strike="noStrike" kern="1200" baseline="0" dirty="0">
                        <a:solidFill>
                          <a:schemeClr val="tx1"/>
                        </a:solidFill>
                        <a:latin typeface="+mn-lt"/>
                        <a:ea typeface="+mn-ea"/>
                        <a:cs typeface="+mn-cs"/>
                      </a:endParaRP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3617827534"/>
              </p:ext>
            </p:extLst>
          </p:nvPr>
        </p:nvGraphicFramePr>
        <p:xfrm>
          <a:off x="390803" y="894077"/>
          <a:ext cx="11274006" cy="520446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6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Jeśli projekt zostanie zatwierdzony przez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budżet staje się kwotą ryczałtową (lump sum). </a:t>
                      </a: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401006755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7638</TotalTime>
  <Words>5556</Words>
  <Application>Microsoft Office PowerPoint</Application>
  <PresentationFormat>Panoramiczny</PresentationFormat>
  <Paragraphs>461</Paragraphs>
  <Slides>53</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53</vt:i4>
      </vt:variant>
    </vt:vector>
  </HeadingPairs>
  <TitlesOfParts>
    <vt:vector size="61"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Martyna</cp:lastModifiedBy>
  <cp:revision>226</cp:revision>
  <cp:lastPrinted>2024-09-10T11:07:25Z</cp:lastPrinted>
  <dcterms:created xsi:type="dcterms:W3CDTF">2022-11-21T08:56:57Z</dcterms:created>
  <dcterms:modified xsi:type="dcterms:W3CDTF">2026-05-22T08:33:50Z</dcterms:modified>
</cp:coreProperties>
</file>