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24"/>
  </p:notesMasterIdLst>
  <p:sldIdLst>
    <p:sldId id="256" r:id="rId2"/>
    <p:sldId id="559" r:id="rId3"/>
    <p:sldId id="557" r:id="rId4"/>
    <p:sldId id="529" r:id="rId5"/>
    <p:sldId id="533" r:id="rId6"/>
    <p:sldId id="532" r:id="rId7"/>
    <p:sldId id="367" r:id="rId8"/>
    <p:sldId id="562" r:id="rId9"/>
    <p:sldId id="493" r:id="rId10"/>
    <p:sldId id="563" r:id="rId11"/>
    <p:sldId id="555" r:id="rId12"/>
    <p:sldId id="558" r:id="rId13"/>
    <p:sldId id="564" r:id="rId14"/>
    <p:sldId id="421" r:id="rId15"/>
    <p:sldId id="565" r:id="rId16"/>
    <p:sldId id="414" r:id="rId17"/>
    <p:sldId id="418" r:id="rId18"/>
    <p:sldId id="419" r:id="rId19"/>
    <p:sldId id="420" r:id="rId20"/>
    <p:sldId id="410" r:id="rId21"/>
    <p:sldId id="363" r:id="rId22"/>
    <p:sldId id="262" r:id="rId23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kcja domyślna" id="{6626ABDA-9EF9-478B-8B5B-0FD5B83C8B84}">
          <p14:sldIdLst>
            <p14:sldId id="256"/>
            <p14:sldId id="559"/>
            <p14:sldId id="557"/>
            <p14:sldId id="529"/>
            <p14:sldId id="533"/>
            <p14:sldId id="532"/>
            <p14:sldId id="367"/>
            <p14:sldId id="562"/>
            <p14:sldId id="493"/>
            <p14:sldId id="563"/>
            <p14:sldId id="555"/>
            <p14:sldId id="558"/>
            <p14:sldId id="564"/>
            <p14:sldId id="421"/>
            <p14:sldId id="565"/>
            <p14:sldId id="414"/>
            <p14:sldId id="418"/>
            <p14:sldId id="419"/>
            <p14:sldId id="420"/>
            <p14:sldId id="410"/>
            <p14:sldId id="363"/>
            <p14:sldId id="26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alenik Agnieszka" initials="PA" lastIdx="1" clrIdx="0">
    <p:extLst>
      <p:ext uri="{19B8F6BF-5375-455C-9EA6-DF929625EA0E}">
        <p15:presenceInfo xmlns:p15="http://schemas.microsoft.com/office/powerpoint/2012/main" userId="S::Agnieszka.Palenik@mfipr.gov.pl::6a0c958d-6557-4bbd-8aa6-03360055b1e8" providerId="AD"/>
      </p:ext>
    </p:extLst>
  </p:cmAuthor>
  <p:cmAuthor id="2" name="Magdalena Bednarska-Wajerowska" initials="MB" lastIdx="4" clrIdx="1">
    <p:extLst>
      <p:ext uri="{19B8F6BF-5375-455C-9EA6-DF929625EA0E}">
        <p15:presenceInfo xmlns:p15="http://schemas.microsoft.com/office/powerpoint/2012/main" userId="S-1-5-21-993268263-2097026863-2477634896-2167" providerId="AD"/>
      </p:ext>
    </p:extLst>
  </p:cmAuthor>
  <p:cmAuthor id="3" name="Grzegorz Mikołajczyk" initials="GM" lastIdx="1" clrIdx="2">
    <p:extLst>
      <p:ext uri="{19B8F6BF-5375-455C-9EA6-DF929625EA0E}">
        <p15:presenceInfo xmlns:p15="http://schemas.microsoft.com/office/powerpoint/2012/main" userId="S-1-5-21-993268263-2097026863-2477634896-5959" providerId="AD"/>
      </p:ext>
    </p:extLst>
  </p:cmAuthor>
  <p:cmAuthor id="4" name="Hanna Gaczyńska" initials="HG" lastIdx="1" clrIdx="3">
    <p:extLst>
      <p:ext uri="{19B8F6BF-5375-455C-9EA6-DF929625EA0E}">
        <p15:presenceInfo xmlns:p15="http://schemas.microsoft.com/office/powerpoint/2012/main" userId="S-1-5-21-993268263-2097026863-2477634896-3358" providerId="AD"/>
      </p:ext>
    </p:extLst>
  </p:cmAuthor>
  <p:cmAuthor id="5" name="Karolina Miara" initials="KM" lastIdx="1" clrIdx="4">
    <p:extLst>
      <p:ext uri="{19B8F6BF-5375-455C-9EA6-DF929625EA0E}">
        <p15:presenceInfo xmlns:p15="http://schemas.microsoft.com/office/powerpoint/2012/main" userId="S-1-5-21-993268263-2097026863-2477634896-568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97D8"/>
    <a:srgbClr val="6EAAE0"/>
    <a:srgbClr val="99CCFF"/>
    <a:srgbClr val="0060C0"/>
    <a:srgbClr val="0052A4"/>
    <a:srgbClr val="E97909"/>
    <a:srgbClr val="CA6908"/>
    <a:srgbClr val="800000"/>
    <a:srgbClr val="A6D3FF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0A15C55-8517-42AA-B614-E9B94910E393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 pośredni 2 — Ak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Styl z motywem 1 — Ak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E8034E78-7F5D-4C2E-B375-FC64B27BC917}" styleName="Styl ciemny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Styl pośredni 2 — Ak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yl pośredni 2 — Ak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Styl pośredni 2 — Ak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03447BB-5D67-496B-8E87-E561075AD55C}" styleName="Styl ciemny 1 — Ak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 ciemny 1 — Ak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FD4443E-F989-4FC4-A0C8-D5A2AF1F390B}" styleName="Styl ciemny 1 — Ak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27F97BB-C833-4FB7-BDE5-3F7075034690}" styleName="Styl z motywem 2 — Ak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73" autoAdjust="0"/>
  </p:normalViewPr>
  <p:slideViewPr>
    <p:cSldViewPr showGuides="1">
      <p:cViewPr varScale="1">
        <p:scale>
          <a:sx n="103" d="100"/>
          <a:sy n="103" d="100"/>
        </p:scale>
        <p:origin x="1392" y="114"/>
      </p:cViewPr>
      <p:guideLst>
        <p:guide orient="horz" pos="2381"/>
        <p:guide pos="33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'FEDS po prioryt.'!$C$1</c:f>
              <c:strCache>
                <c:ptCount val="1"/>
                <c:pt idx="0">
                  <c:v>Alokacja UE
FEDS</c:v>
                </c:pt>
              </c:strCache>
            </c:strRef>
          </c:tx>
          <c:spPr>
            <a:solidFill>
              <a:schemeClr val="accent4">
                <a:tint val="54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prioryt.'!$A$2:$A$7,'FEDS po prioryt.'!$A$11)</c:f>
              <c:strCache>
                <c:ptCount val="7"/>
                <c:pt idx="0">
                  <c:v>P 1. 
Przedsiębiorczość [EFRR]</c:v>
                </c:pt>
                <c:pt idx="1">
                  <c:v>P 2. 
Środowisko 
[EFRR]</c:v>
                </c:pt>
                <c:pt idx="2">
                  <c:v>P 3. 
Mobilność miejska 
[EFRR]</c:v>
                </c:pt>
                <c:pt idx="3">
                  <c:v>P 4. 
Infrastruktura drogowa 
i kolejowa 
[EFRR]</c:v>
                </c:pt>
                <c:pt idx="4">
                  <c:v>P 5. 
Ochrona zdrowia, kultura 
i turystyka
 [EFRR]</c:v>
                </c:pt>
                <c:pt idx="5">
                  <c:v>P 6. 
ZIT i IIT 
[EFRR]</c:v>
                </c:pt>
                <c:pt idx="6">
                  <c:v>P.10 
Pomoc 
Techniczna 
[EFRR]</c:v>
                </c:pt>
              </c:strCache>
            </c:strRef>
          </c:cat>
          <c:val>
            <c:numRef>
              <c:f>('FEDS po prioryt.'!$C$2:$C$7,'FEDS po prioryt.'!$C$11)</c:f>
              <c:numCache>
                <c:formatCode>#,##0</c:formatCode>
                <c:ptCount val="7"/>
                <c:pt idx="0">
                  <c:v>785593194.8549999</c:v>
                </c:pt>
                <c:pt idx="1">
                  <c:v>1607855949.8672998</c:v>
                </c:pt>
                <c:pt idx="2">
                  <c:v>290087248.15350002</c:v>
                </c:pt>
                <c:pt idx="3">
                  <c:v>1397693108.5634999</c:v>
                </c:pt>
                <c:pt idx="4">
                  <c:v>560693922.21149993</c:v>
                </c:pt>
                <c:pt idx="5">
                  <c:v>421945091.28239995</c:v>
                </c:pt>
                <c:pt idx="6">
                  <c:v>210445113.4779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33F-4C91-B477-32EE5CD1D35F}"/>
            </c:ext>
          </c:extLst>
        </c:ser>
        <c:ser>
          <c:idx val="1"/>
          <c:order val="1"/>
          <c:tx>
            <c:strRef>
              <c:f>'FEDS po prioryt.'!$E$1</c:f>
              <c:strCache>
                <c:ptCount val="1"/>
                <c:pt idx="0">
                  <c:v>Ogłoszone 
nabory wniosków 
o dofinansowanie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45C5CC02-954D-4526-BF8E-280EB9390320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34EB6763-636A-4A94-874B-E6344111004E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333F-4C91-B477-32EE5CD1D35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F6BD6DDB-979E-4B33-987F-902410B7B7CA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BF3583B6-EC9C-48C1-AD95-CCCA43167753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333F-4C91-B477-32EE5CD1D35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D095888-C811-491E-842A-AD7BCC0F9CF8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5CB3A6BE-8348-4AF0-A132-C1B44E0A7975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333F-4C91-B477-32EE5CD1D35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6CFAB50F-A4AF-4649-B182-4A2BF28938C1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B65AB563-91C6-4A28-88C0-12414FCE3F9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333F-4C91-B477-32EE5CD1D35F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078FE6FC-7FF8-4C4C-93C2-9BB7EDEA9922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C82B8F36-7229-483B-A700-BA38F3B5C6DD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333F-4C91-B477-32EE5CD1D35F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BA4B85D3-BE2D-48E5-8129-008A7148ED00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0992D7AE-D57B-42FE-B239-E0CCBC549CD0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333F-4C91-B477-32EE5CD1D35F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FC374CB6-7443-41D0-96F4-3E74F5D18726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DC5C275F-3E3A-44FC-BD13-1BE167E8215A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333F-4C91-B477-32EE5CD1D35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prioryt.'!$A$2:$A$7,'FEDS po prioryt.'!$A$11)</c:f>
              <c:strCache>
                <c:ptCount val="7"/>
                <c:pt idx="0">
                  <c:v>P 1. 
Przedsiębiorczość [EFRR]</c:v>
                </c:pt>
                <c:pt idx="1">
                  <c:v>P 2. 
Środowisko 
[EFRR]</c:v>
                </c:pt>
                <c:pt idx="2">
                  <c:v>P 3. 
Mobilność miejska 
[EFRR]</c:v>
                </c:pt>
                <c:pt idx="3">
                  <c:v>P 4. 
Infrastruktura drogowa 
i kolejowa 
[EFRR]</c:v>
                </c:pt>
                <c:pt idx="4">
                  <c:v>P 5. 
Ochrona zdrowia, kultura 
i turystyka
 [EFRR]</c:v>
                </c:pt>
                <c:pt idx="5">
                  <c:v>P 6. 
ZIT i IIT 
[EFRR]</c:v>
                </c:pt>
                <c:pt idx="6">
                  <c:v>P.10 
Pomoc 
Techniczna 
[EFRR]</c:v>
                </c:pt>
              </c:strCache>
            </c:strRef>
          </c:cat>
          <c:val>
            <c:numRef>
              <c:f>('FEDS po prioryt.'!$E$2:$E$7,'FEDS po prioryt.'!$E$11)</c:f>
              <c:numCache>
                <c:formatCode>#,##0</c:formatCode>
                <c:ptCount val="7"/>
                <c:pt idx="0">
                  <c:v>654245188.70000005</c:v>
                </c:pt>
                <c:pt idx="1">
                  <c:v>1478755672.0500002</c:v>
                </c:pt>
                <c:pt idx="2">
                  <c:v>61745224</c:v>
                </c:pt>
                <c:pt idx="3">
                  <c:v>1066519496</c:v>
                </c:pt>
                <c:pt idx="4">
                  <c:v>326225988</c:v>
                </c:pt>
                <c:pt idx="5">
                  <c:v>209851997</c:v>
                </c:pt>
                <c:pt idx="6">
                  <c:v>132367366.65000001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prioryt.'!$F$2:$F$7,'FEDS po prioryt.'!$F$11)</c15:f>
                <c15:dlblRangeCache>
                  <c:ptCount val="7"/>
                  <c:pt idx="0">
                    <c:v>83,28%</c:v>
                  </c:pt>
                  <c:pt idx="1">
                    <c:v>91,97%</c:v>
                  </c:pt>
                  <c:pt idx="2">
                    <c:v>21,29%</c:v>
                  </c:pt>
                  <c:pt idx="3">
                    <c:v>76,31%</c:v>
                  </c:pt>
                  <c:pt idx="4">
                    <c:v>58,18%</c:v>
                  </c:pt>
                  <c:pt idx="5">
                    <c:v>49,73%</c:v>
                  </c:pt>
                  <c:pt idx="6">
                    <c:v>62,90%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8-333F-4C91-B477-32EE5CD1D35F}"/>
            </c:ext>
          </c:extLst>
        </c:ser>
        <c:ser>
          <c:idx val="2"/>
          <c:order val="2"/>
          <c:tx>
            <c:strRef>
              <c:f>'FEDS po prioryt.'!$G$1</c:f>
              <c:strCache>
                <c:ptCount val="1"/>
                <c:pt idx="0">
                  <c:v>Projekty wybrane 
do dofinansowania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2060C4F3-8ED6-4185-97E3-93144019B3D2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0F9703D3-808E-439E-9D97-B7593044F60E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333F-4C91-B477-32EE5CD1D35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D6EADE9-EF09-4BED-8C11-12CDB79E53D6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7A39363A-E6FC-41D3-A128-9D14FFE1204A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333F-4C91-B477-32EE5CD1D35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557D30B4-3030-4EE8-9F2D-CD45927295C3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489AEA1F-2EB3-4643-A619-378F5F83019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333F-4C91-B477-32EE5CD1D35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68B07C0D-EA61-481C-A60A-E3E8247C1779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7F6436D4-899C-4B18-979C-79DE96C62B58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333F-4C91-B477-32EE5CD1D35F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9B725965-5C66-4882-BF70-AE3AB5BE5CA3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431F16BB-FB78-4CC7-BC43-7FF3AD02C89E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333F-4C91-B477-32EE5CD1D35F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4B7A20FB-625C-45F5-8DB6-BE1D031BF582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DDCEE51C-2556-405E-8023-7BDB29445BDF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333F-4C91-B477-32EE5CD1D35F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6CFE88A6-7E6B-48B9-9D99-DBF6797FA1C5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F40799B7-B6CF-42EA-BA20-11FF08C7EC2D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333F-4C91-B477-32EE5CD1D35F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prioryt.'!$A$2:$A$7,'FEDS po prioryt.'!$A$11)</c:f>
              <c:strCache>
                <c:ptCount val="7"/>
                <c:pt idx="0">
                  <c:v>P 1. 
Przedsiębiorczość [EFRR]</c:v>
                </c:pt>
                <c:pt idx="1">
                  <c:v>P 2. 
Środowisko 
[EFRR]</c:v>
                </c:pt>
                <c:pt idx="2">
                  <c:v>P 3. 
Mobilność miejska 
[EFRR]</c:v>
                </c:pt>
                <c:pt idx="3">
                  <c:v>P 4. 
Infrastruktura drogowa 
i kolejowa 
[EFRR]</c:v>
                </c:pt>
                <c:pt idx="4">
                  <c:v>P 5. 
Ochrona zdrowia, kultura 
i turystyka
 [EFRR]</c:v>
                </c:pt>
                <c:pt idx="5">
                  <c:v>P 6. 
ZIT i IIT 
[EFRR]</c:v>
                </c:pt>
                <c:pt idx="6">
                  <c:v>P.10 
Pomoc 
Techniczna 
[EFRR]</c:v>
                </c:pt>
              </c:strCache>
            </c:strRef>
          </c:cat>
          <c:val>
            <c:numRef>
              <c:f>('FEDS po prioryt.'!$G$2:$G$7,'FEDS po prioryt.'!$G$11)</c:f>
              <c:numCache>
                <c:formatCode>#,##0.00</c:formatCode>
                <c:ptCount val="7"/>
                <c:pt idx="0">
                  <c:v>463244264.86000001</c:v>
                </c:pt>
                <c:pt idx="1">
                  <c:v>868258596.52999985</c:v>
                </c:pt>
                <c:pt idx="2">
                  <c:v>15713937.960000001</c:v>
                </c:pt>
                <c:pt idx="3">
                  <c:v>832092794.79999995</c:v>
                </c:pt>
                <c:pt idx="4">
                  <c:v>282625917</c:v>
                </c:pt>
                <c:pt idx="5">
                  <c:v>102329179.98</c:v>
                </c:pt>
                <c:pt idx="6">
                  <c:v>128797365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prioryt.'!$H$2:$H$7,'FEDS po prioryt.'!$H$11)</c15:f>
                <c15:dlblRangeCache>
                  <c:ptCount val="7"/>
                  <c:pt idx="0">
                    <c:v>58,97%</c:v>
                  </c:pt>
                  <c:pt idx="1">
                    <c:v>54,00%</c:v>
                  </c:pt>
                  <c:pt idx="2">
                    <c:v>5,42%</c:v>
                  </c:pt>
                  <c:pt idx="3">
                    <c:v>59,53%</c:v>
                  </c:pt>
                  <c:pt idx="4">
                    <c:v>50,41%</c:v>
                  </c:pt>
                  <c:pt idx="5">
                    <c:v>24,25%</c:v>
                  </c:pt>
                  <c:pt idx="6">
                    <c:v>61,20%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0-333F-4C91-B477-32EE5CD1D35F}"/>
            </c:ext>
          </c:extLst>
        </c:ser>
        <c:ser>
          <c:idx val="3"/>
          <c:order val="3"/>
          <c:tx>
            <c:strRef>
              <c:f>'FEDS po prioryt.'!$I$1</c:f>
              <c:strCache>
                <c:ptCount val="1"/>
                <c:pt idx="0">
                  <c:v>Podpisane umowy 
o  dofinansowanie
projektów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82AD12DE-96D0-4A09-9AFB-485BC6E4130C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E91E8BEA-91C4-4B64-980D-D6334BE878E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333F-4C91-B477-32EE5CD1D35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D7142E2-95DE-4C1F-9933-E2F8B8382714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250EE2A5-E722-4B54-84DC-954960CF318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333F-4C91-B477-32EE5CD1D35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74B433B5-6B48-4A53-83EC-D86AD54A6A43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9C5B4E66-C3A0-4E0C-8586-F13FD7F77CAD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333F-4C91-B477-32EE5CD1D35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2197B325-B41B-4F09-BC5D-A6EA3A28E57A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13C75D41-EA08-4BF9-8A84-27873ECEC462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4-333F-4C91-B477-32EE5CD1D35F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4F094E38-5B33-4898-82B0-0CBC90003DC9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7E01BACA-5F17-40A7-93EF-9CA68729D000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5-333F-4C91-B477-32EE5CD1D35F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7C18E769-788F-4987-A965-FF175A1450A4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2EF6E9CF-C542-4202-8B68-89C0DBD03CCA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6-333F-4C91-B477-32EE5CD1D35F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69647196-A94F-4EED-B089-A28D9AAC7B2A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4B9482F6-36F2-4C3F-BDFD-A099912E54AA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7-333F-4C91-B477-32EE5CD1D35F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prioryt.'!$A$2:$A$7,'FEDS po prioryt.'!$A$11)</c:f>
              <c:strCache>
                <c:ptCount val="7"/>
                <c:pt idx="0">
                  <c:v>P 1. 
Przedsiębiorczość [EFRR]</c:v>
                </c:pt>
                <c:pt idx="1">
                  <c:v>P 2. 
Środowisko 
[EFRR]</c:v>
                </c:pt>
                <c:pt idx="2">
                  <c:v>P 3. 
Mobilność miejska 
[EFRR]</c:v>
                </c:pt>
                <c:pt idx="3">
                  <c:v>P 4. 
Infrastruktura drogowa 
i kolejowa 
[EFRR]</c:v>
                </c:pt>
                <c:pt idx="4">
                  <c:v>P 5. 
Ochrona zdrowia, kultura 
i turystyka
 [EFRR]</c:v>
                </c:pt>
                <c:pt idx="5">
                  <c:v>P 6. 
ZIT i IIT 
[EFRR]</c:v>
                </c:pt>
                <c:pt idx="6">
                  <c:v>P.10 
Pomoc 
Techniczna 
[EFRR]</c:v>
                </c:pt>
              </c:strCache>
            </c:strRef>
          </c:cat>
          <c:val>
            <c:numRef>
              <c:f>('FEDS po prioryt.'!$I$2:$I$7,'FEDS po prioryt.'!$I$11)</c:f>
              <c:numCache>
                <c:formatCode>#,##0.00</c:formatCode>
                <c:ptCount val="7"/>
                <c:pt idx="0">
                  <c:v>336920661.69999999</c:v>
                </c:pt>
                <c:pt idx="1">
                  <c:v>765096938.32999992</c:v>
                </c:pt>
                <c:pt idx="2">
                  <c:v>15713937.960000001</c:v>
                </c:pt>
                <c:pt idx="3">
                  <c:v>832092794.79999995</c:v>
                </c:pt>
                <c:pt idx="4">
                  <c:v>268101921</c:v>
                </c:pt>
                <c:pt idx="5">
                  <c:v>82572183.180000007</c:v>
                </c:pt>
                <c:pt idx="6">
                  <c:v>116967365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prioryt.'!$J$2:$J$7,'FEDS po prioryt.'!$J$11)</c15:f>
                <c15:dlblRangeCache>
                  <c:ptCount val="7"/>
                  <c:pt idx="0">
                    <c:v>42,89%</c:v>
                  </c:pt>
                  <c:pt idx="1">
                    <c:v>47,58%</c:v>
                  </c:pt>
                  <c:pt idx="2">
                    <c:v>5,42%</c:v>
                  </c:pt>
                  <c:pt idx="3">
                    <c:v>59,53%</c:v>
                  </c:pt>
                  <c:pt idx="4">
                    <c:v>47,82%</c:v>
                  </c:pt>
                  <c:pt idx="5">
                    <c:v>19,57%</c:v>
                  </c:pt>
                  <c:pt idx="6">
                    <c:v>55,58%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8-333F-4C91-B477-32EE5CD1D35F}"/>
            </c:ext>
          </c:extLst>
        </c:ser>
        <c:ser>
          <c:idx val="4"/>
          <c:order val="4"/>
          <c:tx>
            <c:strRef>
              <c:f>'FEDS po prioryt.'!$K$1</c:f>
              <c:strCache>
                <c:ptCount val="1"/>
                <c:pt idx="0">
                  <c:v>Płatności przekazane beneficjentom</c:v>
                </c:pt>
              </c:strCache>
            </c:strRef>
          </c:tx>
          <c:spPr>
            <a:solidFill>
              <a:schemeClr val="accent4">
                <a:shade val="53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9A2E09C0-129D-476A-95D4-D1A77A6A409C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A93B8411-067E-4BFC-89AA-607A642B1591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9-333F-4C91-B477-32EE5CD1D35F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8745FBAC-81D9-4258-85C4-EA148D536C2C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356F5D74-669F-45C2-8719-036C002AB461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A-333F-4C91-B477-32EE5CD1D35F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CEF38478-BAE1-4DE0-BB72-0ED8370279AA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150733F9-96B7-443C-9484-993BE18857BE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B-333F-4C91-B477-32EE5CD1D35F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99E4423-137D-4BA4-897E-3F88F9AC3F50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59239116-648C-4E4D-A9F0-F10C925B2F4B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C-333F-4C91-B477-32EE5CD1D35F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E4AB3D93-54C3-40F9-B4D6-2FAB1192C6BC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6E09E9A4-66E6-4A37-9ED2-4A32B1EDC9B8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D-333F-4C91-B477-32EE5CD1D35F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998D700B-1FCD-417F-A0A0-3708FBBC215C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716FB9A6-BDD3-4679-93DD-0A853F284666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E-333F-4C91-B477-32EE5CD1D35F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92012591-96FE-46A7-9AB7-937DB4C27286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5E00EFFE-B12A-4AEF-AD16-AAE78F99E9F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F-333F-4C91-B477-32EE5CD1D35F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prioryt.'!$A$2:$A$7,'FEDS po prioryt.'!$A$11)</c:f>
              <c:strCache>
                <c:ptCount val="7"/>
                <c:pt idx="0">
                  <c:v>P 1. 
Przedsiębiorczość [EFRR]</c:v>
                </c:pt>
                <c:pt idx="1">
                  <c:v>P 2. 
Środowisko 
[EFRR]</c:v>
                </c:pt>
                <c:pt idx="2">
                  <c:v>P 3. 
Mobilność miejska 
[EFRR]</c:v>
                </c:pt>
                <c:pt idx="3">
                  <c:v>P 4. 
Infrastruktura drogowa 
i kolejowa 
[EFRR]</c:v>
                </c:pt>
                <c:pt idx="4">
                  <c:v>P 5. 
Ochrona zdrowia, kultura 
i turystyka
 [EFRR]</c:v>
                </c:pt>
                <c:pt idx="5">
                  <c:v>P 6. 
ZIT i IIT 
[EFRR]</c:v>
                </c:pt>
                <c:pt idx="6">
                  <c:v>P.10 
Pomoc 
Techniczna 
[EFRR]</c:v>
                </c:pt>
              </c:strCache>
            </c:strRef>
          </c:cat>
          <c:val>
            <c:numRef>
              <c:f>('FEDS po prioryt.'!$K$2:$K$7,'FEDS po prioryt.'!$K$11)</c:f>
              <c:numCache>
                <c:formatCode>#,##0.00</c:formatCode>
                <c:ptCount val="7"/>
                <c:pt idx="0">
                  <c:v>94431989.469999999</c:v>
                </c:pt>
                <c:pt idx="1">
                  <c:v>220270354.13000003</c:v>
                </c:pt>
                <c:pt idx="2">
                  <c:v>534102.9</c:v>
                </c:pt>
                <c:pt idx="3">
                  <c:v>291574863.39999998</c:v>
                </c:pt>
                <c:pt idx="4">
                  <c:v>74790385.950000003</c:v>
                </c:pt>
                <c:pt idx="5">
                  <c:v>9878644.6799999997</c:v>
                </c:pt>
                <c:pt idx="6">
                  <c:v>31072985.920000002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prioryt.'!$L$2:$L$7,'FEDS po prioryt.'!$L$11)</c15:f>
                <c15:dlblRangeCache>
                  <c:ptCount val="7"/>
                  <c:pt idx="0">
                    <c:v>12,02%</c:v>
                  </c:pt>
                  <c:pt idx="1">
                    <c:v>13,70%</c:v>
                  </c:pt>
                  <c:pt idx="2">
                    <c:v>0,18%</c:v>
                  </c:pt>
                  <c:pt idx="3">
                    <c:v>20,86%</c:v>
                  </c:pt>
                  <c:pt idx="4">
                    <c:v>13,34%</c:v>
                  </c:pt>
                  <c:pt idx="5">
                    <c:v>2,34%</c:v>
                  </c:pt>
                  <c:pt idx="6">
                    <c:v>14,77%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20-333F-4C91-B477-32EE5CD1D35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-11"/>
        <c:axId val="1806551391"/>
        <c:axId val="1806555231"/>
      </c:barChart>
      <c:catAx>
        <c:axId val="18065513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06555231"/>
        <c:crosses val="autoZero"/>
        <c:auto val="1"/>
        <c:lblAlgn val="ctr"/>
        <c:lblOffset val="100"/>
        <c:noMultiLvlLbl val="0"/>
      </c:catAx>
      <c:valAx>
        <c:axId val="18065552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06551391"/>
        <c:crosses val="autoZero"/>
        <c:crossBetween val="between"/>
        <c:dispUnits>
          <c:builtInUnit val="million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pl-PL" dirty="0"/>
                    <a:t>mln zł</a:t>
                  </a:r>
                  <a:endParaRPr lang="en-GB" dirty="0"/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GB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316981936647562"/>
          <c:y val="0.85981382575962151"/>
          <c:w val="0.77495719429867271"/>
          <c:h val="0.12338909508050584"/>
        </c:manualLayout>
      </c:layout>
      <c:overlay val="0"/>
      <c:spPr>
        <a:noFill/>
        <a:ln>
          <a:solidFill>
            <a:schemeClr val="accent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7.8847169538481615E-2"/>
          <c:y val="3.4643968130525178E-2"/>
          <c:w val="0.90575551129239606"/>
          <c:h val="0.625912101036392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'FEDS po prioryt.'!$C$1</c:f>
              <c:strCache>
                <c:ptCount val="1"/>
                <c:pt idx="0">
                  <c:v>Alokacja UE
FEDS</c:v>
                </c:pt>
              </c:strCache>
            </c:strRef>
          </c:tx>
          <c:spPr>
            <a:solidFill>
              <a:schemeClr val="accent4">
                <a:tint val="54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prioryt.'!$A$8:$A$9,'FEDS po prioryt.'!$A$12)</c:f>
              <c:strCache>
                <c:ptCount val="3"/>
                <c:pt idx="0">
                  <c:v>P 7. 
Rynek pracy 
i włączenie społeczne 
[EFS+]</c:v>
                </c:pt>
                <c:pt idx="1">
                  <c:v>P 8. 
Edukacja 
[EFS+]</c:v>
                </c:pt>
                <c:pt idx="2">
                  <c:v>P.11 
Pomoc Techniczna 
[EFS+] </c:v>
                </c:pt>
              </c:strCache>
            </c:strRef>
          </c:cat>
          <c:val>
            <c:numRef>
              <c:f>('FEDS po prioryt.'!$C$8:$C$9,'FEDS po prioryt.'!$C$12)</c:f>
              <c:numCache>
                <c:formatCode>#,##0</c:formatCode>
                <c:ptCount val="3"/>
                <c:pt idx="0">
                  <c:v>1441962422.2772999</c:v>
                </c:pt>
                <c:pt idx="1">
                  <c:v>498391893.33779991</c:v>
                </c:pt>
                <c:pt idx="2">
                  <c:v>81953307.2421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3ED-4939-BE98-8CC5628F9038}"/>
            </c:ext>
          </c:extLst>
        </c:ser>
        <c:ser>
          <c:idx val="1"/>
          <c:order val="1"/>
          <c:tx>
            <c:strRef>
              <c:f>'FEDS po prioryt.'!$E$1</c:f>
              <c:strCache>
                <c:ptCount val="1"/>
                <c:pt idx="0">
                  <c:v>Ogłoszone 
nabory wniosków 
o dofinansowanie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F0215F0C-972E-4C03-81BC-03E94ECE93B0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6BF974AB-F531-4C2B-8B98-C454EDBFAB1E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F3ED-4939-BE98-8CC5628F903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A243F3FB-AB3C-45D8-ACF6-291E7AE5AF87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7814AF02-196F-4130-9AF3-41A81DCBD4E0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F3ED-4939-BE98-8CC5628F903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2809846C-9978-483A-81F8-936C8D656056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4C1D6AAA-0D57-489B-B572-957C9386B329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F3ED-4939-BE98-8CC5628F903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prioryt.'!$A$8:$A$9,'FEDS po prioryt.'!$A$12)</c:f>
              <c:strCache>
                <c:ptCount val="3"/>
                <c:pt idx="0">
                  <c:v>P 7. 
Rynek pracy 
i włączenie społeczne 
[EFS+]</c:v>
                </c:pt>
                <c:pt idx="1">
                  <c:v>P 8. 
Edukacja 
[EFS+]</c:v>
                </c:pt>
                <c:pt idx="2">
                  <c:v>P.11 
Pomoc Techniczna 
[EFS+] </c:v>
                </c:pt>
              </c:strCache>
            </c:strRef>
          </c:cat>
          <c:val>
            <c:numRef>
              <c:f>('FEDS po prioryt.'!$E$8:$E$9,'FEDS po prioryt.'!$E$12)</c:f>
              <c:numCache>
                <c:formatCode>#,##0</c:formatCode>
                <c:ptCount val="3"/>
                <c:pt idx="0">
                  <c:v>862594276.63999999</c:v>
                </c:pt>
                <c:pt idx="1">
                  <c:v>385237545</c:v>
                </c:pt>
                <c:pt idx="2">
                  <c:v>43017339.469999999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prioryt.'!$F$8:$F$9,'FEDS po prioryt.'!$F$12)</c15:f>
                <c15:dlblRangeCache>
                  <c:ptCount val="3"/>
                  <c:pt idx="0">
                    <c:v>59,82%</c:v>
                  </c:pt>
                  <c:pt idx="1">
                    <c:v>77,30%</c:v>
                  </c:pt>
                  <c:pt idx="2">
                    <c:v>52,49%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4-F3ED-4939-BE98-8CC5628F9038}"/>
            </c:ext>
          </c:extLst>
        </c:ser>
        <c:ser>
          <c:idx val="2"/>
          <c:order val="2"/>
          <c:tx>
            <c:strRef>
              <c:f>'FEDS po prioryt.'!$G$1</c:f>
              <c:strCache>
                <c:ptCount val="1"/>
                <c:pt idx="0">
                  <c:v>Projekty wybrane 
do dofinansowania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5F9AECC4-3820-4679-9656-E7D3DE46DBB5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593AF3DC-9AD7-4608-8711-35C080098580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F3ED-4939-BE98-8CC5628F903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95AD7504-1CC4-4939-A8AE-B513831BBB32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1B3186F2-C26B-4585-A723-A437F143105A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6-F3ED-4939-BE98-8CC5628F903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723F67E-55C6-4C39-934B-5A9D42914C6C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61DD0CA5-5B1F-4D3B-9334-8989BC3CB3B7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F3ED-4939-BE98-8CC5628F903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prioryt.'!$A$8:$A$9,'FEDS po prioryt.'!$A$12)</c:f>
              <c:strCache>
                <c:ptCount val="3"/>
                <c:pt idx="0">
                  <c:v>P 7. 
Rynek pracy 
i włączenie społeczne 
[EFS+]</c:v>
                </c:pt>
                <c:pt idx="1">
                  <c:v>P 8. 
Edukacja 
[EFS+]</c:v>
                </c:pt>
                <c:pt idx="2">
                  <c:v>P.11 
Pomoc Techniczna 
[EFS+] </c:v>
                </c:pt>
              </c:strCache>
            </c:strRef>
          </c:cat>
          <c:val>
            <c:numRef>
              <c:f>('FEDS po prioryt.'!$G$8:$G$9,'FEDS po prioryt.'!$G$12)</c:f>
              <c:numCache>
                <c:formatCode>#,##0.00</c:formatCode>
                <c:ptCount val="3"/>
                <c:pt idx="0">
                  <c:v>739691251.62</c:v>
                </c:pt>
                <c:pt idx="1">
                  <c:v>373106577.81</c:v>
                </c:pt>
                <c:pt idx="2">
                  <c:v>39070824.109999999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prioryt.'!$H$8:$H$9,'FEDS po prioryt.'!$H$12)</c15:f>
                <c15:dlblRangeCache>
                  <c:ptCount val="3"/>
                  <c:pt idx="0">
                    <c:v>51,30%</c:v>
                  </c:pt>
                  <c:pt idx="1">
                    <c:v>74,86%</c:v>
                  </c:pt>
                  <c:pt idx="2">
                    <c:v>47,67%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8-F3ED-4939-BE98-8CC5628F9038}"/>
            </c:ext>
          </c:extLst>
        </c:ser>
        <c:ser>
          <c:idx val="3"/>
          <c:order val="3"/>
          <c:tx>
            <c:strRef>
              <c:f>'FEDS po prioryt.'!$I$1</c:f>
              <c:strCache>
                <c:ptCount val="1"/>
                <c:pt idx="0">
                  <c:v>Podpisane umowy 
o  dofinansowanie
projektów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1515EE8B-AD5F-472E-A081-CE91F2C2023E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5293C569-3B28-4446-900B-D3C78B1EE45A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9-F3ED-4939-BE98-8CC5628F903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38A317C1-3A9C-40B4-B1B4-F1DAFD264AFB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B4954F0C-D63A-42E3-AC3F-91C603C88074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A-F3ED-4939-BE98-8CC5628F903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37D09E4C-7D3C-431B-A8D8-2725648CEAA2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E8BE1C60-190A-4178-9220-A802C01C4054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B-F3ED-4939-BE98-8CC5628F903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prioryt.'!$A$8:$A$9,'FEDS po prioryt.'!$A$12)</c:f>
              <c:strCache>
                <c:ptCount val="3"/>
                <c:pt idx="0">
                  <c:v>P 7. 
Rynek pracy 
i włączenie społeczne 
[EFS+]</c:v>
                </c:pt>
                <c:pt idx="1">
                  <c:v>P 8. 
Edukacja 
[EFS+]</c:v>
                </c:pt>
                <c:pt idx="2">
                  <c:v>P.11 
Pomoc Techniczna 
[EFS+] </c:v>
                </c:pt>
              </c:strCache>
            </c:strRef>
          </c:cat>
          <c:val>
            <c:numRef>
              <c:f>('FEDS po prioryt.'!$I$8:$I$9,'FEDS po prioryt.'!$I$12)</c:f>
              <c:numCache>
                <c:formatCode>#,##0.00</c:formatCode>
                <c:ptCount val="3"/>
                <c:pt idx="0">
                  <c:v>636632538.72000003</c:v>
                </c:pt>
                <c:pt idx="1">
                  <c:v>328383196.03999996</c:v>
                </c:pt>
                <c:pt idx="2">
                  <c:v>35846118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prioryt.'!$J$8:$J$9,'FEDS po prioryt.'!$J$12)</c15:f>
                <c15:dlblRangeCache>
                  <c:ptCount val="3"/>
                  <c:pt idx="0">
                    <c:v>44,15%</c:v>
                  </c:pt>
                  <c:pt idx="1">
                    <c:v>65,89%</c:v>
                  </c:pt>
                  <c:pt idx="2">
                    <c:v>43,74%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C-F3ED-4939-BE98-8CC5628F9038}"/>
            </c:ext>
          </c:extLst>
        </c:ser>
        <c:ser>
          <c:idx val="4"/>
          <c:order val="4"/>
          <c:tx>
            <c:strRef>
              <c:f>'FEDS po prioryt.'!$K$1</c:f>
              <c:strCache>
                <c:ptCount val="1"/>
                <c:pt idx="0">
                  <c:v>Płatności 
przekazane 
beneficjentom</c:v>
                </c:pt>
              </c:strCache>
            </c:strRef>
          </c:tx>
          <c:spPr>
            <a:solidFill>
              <a:schemeClr val="accent4">
                <a:shade val="53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0F9BBC05-B9FE-488D-801F-B4A22549AC84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F0B54B44-DF8B-4365-AF9F-1C9692D47025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D-F3ED-4939-BE98-8CC5628F903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E9F6EC27-851C-46B4-86DF-C0D31817E971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97CC8AC5-2631-4BD6-BD5A-8C6A54C74BE1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E-F3ED-4939-BE98-8CC5628F903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E870357E-303B-4491-BDF0-31239780CC0B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1BFC9B92-236E-4CB7-BE66-0A1B7D581352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F-F3ED-4939-BE98-8CC5628F903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prioryt.'!$A$8:$A$9,'FEDS po prioryt.'!$A$12)</c:f>
              <c:strCache>
                <c:ptCount val="3"/>
                <c:pt idx="0">
                  <c:v>P 7. 
Rynek pracy 
i włączenie społeczne 
[EFS+]</c:v>
                </c:pt>
                <c:pt idx="1">
                  <c:v>P 8. 
Edukacja 
[EFS+]</c:v>
                </c:pt>
                <c:pt idx="2">
                  <c:v>P.11 
Pomoc Techniczna 
[EFS+] </c:v>
                </c:pt>
              </c:strCache>
            </c:strRef>
          </c:cat>
          <c:val>
            <c:numRef>
              <c:f>('FEDS po prioryt.'!$K$8:$K$9,'FEDS po prioryt.'!$K$12)</c:f>
              <c:numCache>
                <c:formatCode>#,##0.00</c:formatCode>
                <c:ptCount val="3"/>
                <c:pt idx="0">
                  <c:v>114267454.09999999</c:v>
                </c:pt>
                <c:pt idx="1">
                  <c:v>19345812.699999999</c:v>
                </c:pt>
                <c:pt idx="2">
                  <c:v>10692944.460000001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prioryt.'!$L$8:$L$9,'FEDS po prioryt.'!$L$12)</c15:f>
                <c15:dlblRangeCache>
                  <c:ptCount val="3"/>
                  <c:pt idx="0">
                    <c:v>7,92%</c:v>
                  </c:pt>
                  <c:pt idx="1">
                    <c:v>3,88%</c:v>
                  </c:pt>
                  <c:pt idx="2">
                    <c:v>13,05%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0-F3ED-4939-BE98-8CC5628F90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1"/>
        <c:overlap val="-7"/>
        <c:axId val="1732783599"/>
        <c:axId val="1732776879"/>
      </c:barChart>
      <c:catAx>
        <c:axId val="17327835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732776879"/>
        <c:crosses val="autoZero"/>
        <c:auto val="1"/>
        <c:lblAlgn val="ctr"/>
        <c:lblOffset val="100"/>
        <c:noMultiLvlLbl val="0"/>
      </c:catAx>
      <c:valAx>
        <c:axId val="173277687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732783599"/>
        <c:crosses val="autoZero"/>
        <c:crossBetween val="between"/>
        <c:dispUnits>
          <c:builtInUnit val="million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pl-PL" dirty="0"/>
                    <a:t>mln zł</a:t>
                  </a:r>
                  <a:endParaRPr lang="en-GB" dirty="0"/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GB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solidFill>
            <a:schemeClr val="accent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477946894789459E-2"/>
          <c:y val="3.1708287747468207E-2"/>
          <c:w val="0.9050015553827353"/>
          <c:h val="0.639179659158377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'FEDS po prioryt.'!$C$1</c:f>
              <c:strCache>
                <c:ptCount val="1"/>
                <c:pt idx="0">
                  <c:v>Alokacja UE
FEDS</c:v>
                </c:pt>
              </c:strCache>
            </c:strRef>
          </c:tx>
          <c:spPr>
            <a:solidFill>
              <a:schemeClr val="accent4">
                <a:tint val="54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prioryt.'!$A$10,'FEDS po prioryt.'!$A$13)</c:f>
              <c:strCache>
                <c:ptCount val="2"/>
                <c:pt idx="0">
                  <c:v>P 9. 
Transformacja obszarów górniczych
[FST]</c:v>
                </c:pt>
                <c:pt idx="1">
                  <c:v>P.12 
Pomoc Techniczna 
[FST]</c:v>
                </c:pt>
              </c:strCache>
            </c:strRef>
          </c:cat>
          <c:val>
            <c:numRef>
              <c:f>('FEDS po prioryt.'!$C$10,'FEDS po prioryt.'!$C$13)</c:f>
              <c:numCache>
                <c:formatCode>#,##0</c:formatCode>
                <c:ptCount val="2"/>
                <c:pt idx="0">
                  <c:v>2348478535.6409998</c:v>
                </c:pt>
                <c:pt idx="1">
                  <c:v>97853264.256299987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28-484C-B6FE-133E4A1CB1E8}"/>
            </c:ext>
          </c:extLst>
        </c:ser>
        <c:ser>
          <c:idx val="1"/>
          <c:order val="1"/>
          <c:tx>
            <c:strRef>
              <c:f>'FEDS po prioryt.'!$E$1</c:f>
              <c:strCache>
                <c:ptCount val="1"/>
                <c:pt idx="0">
                  <c:v>Ogłoszone 
nabory wniosków 
o dofinansowanie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823B7997-7D6B-4606-AF07-E1475CA0BE58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909C6C24-BCFA-4CDB-8079-9B8BFE4833BF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9C28-484C-B6FE-133E4A1CB1E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B9807E27-B3C4-45D7-A559-0645843F19E2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3EFE9A0C-68E0-464C-B882-B9A5EA807A59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9C28-484C-B6FE-133E4A1CB1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prioryt.'!$A$10,'FEDS po prioryt.'!$A$13)</c:f>
              <c:strCache>
                <c:ptCount val="2"/>
                <c:pt idx="0">
                  <c:v>P 9. 
Transformacja obszarów górniczych
[FST]</c:v>
                </c:pt>
                <c:pt idx="1">
                  <c:v>P.12 
Pomoc Techniczna 
[FST]</c:v>
                </c:pt>
              </c:strCache>
            </c:strRef>
          </c:cat>
          <c:val>
            <c:numRef>
              <c:f>('FEDS po prioryt.'!$E$10,'FEDS po prioryt.'!$E$13)</c:f>
              <c:numCache>
                <c:formatCode>#,##0</c:formatCode>
                <c:ptCount val="2"/>
                <c:pt idx="0">
                  <c:v>1736715506.45</c:v>
                </c:pt>
                <c:pt idx="1">
                  <c:v>19008701.399999999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prioryt.'!$F$10,'FEDS po prioryt.'!$F$13)</c15:f>
                <c15:dlblRangeCache>
                  <c:ptCount val="2"/>
                  <c:pt idx="0">
                    <c:v>73,95%</c:v>
                  </c:pt>
                  <c:pt idx="1">
                    <c:v>19,43%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3-9C28-484C-B6FE-133E4A1CB1E8}"/>
            </c:ext>
          </c:extLst>
        </c:ser>
        <c:ser>
          <c:idx val="2"/>
          <c:order val="2"/>
          <c:tx>
            <c:strRef>
              <c:f>'FEDS po prioryt.'!$G$1</c:f>
              <c:strCache>
                <c:ptCount val="1"/>
                <c:pt idx="0">
                  <c:v>Projekty wybrane 
do dofinansowania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5D04E135-4715-41DE-B431-51D466F55ACD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94BAEB9D-4C33-45D9-8EA0-25DB810E8DF0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9C28-484C-B6FE-133E4A1CB1E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6A26789C-5D44-42B7-8E8A-5E548646CD65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38C285C3-F26F-48D5-B76E-097269C1C524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9C28-484C-B6FE-133E4A1CB1E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prioryt.'!$A$10,'FEDS po prioryt.'!$A$13)</c:f>
              <c:strCache>
                <c:ptCount val="2"/>
                <c:pt idx="0">
                  <c:v>P 9. 
Transformacja obszarów górniczych
[FST]</c:v>
                </c:pt>
                <c:pt idx="1">
                  <c:v>P.12 
Pomoc Techniczna 
[FST]</c:v>
                </c:pt>
              </c:strCache>
            </c:strRef>
          </c:cat>
          <c:val>
            <c:numRef>
              <c:f>('FEDS po prioryt.'!$G$10,'FEDS po prioryt.'!$G$13)</c:f>
              <c:numCache>
                <c:formatCode>#,##0.00</c:formatCode>
                <c:ptCount val="2"/>
                <c:pt idx="0">
                  <c:v>932776782</c:v>
                </c:pt>
                <c:pt idx="1">
                  <c:v>19871099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prioryt.'!$H$10,'FEDS po prioryt.'!$H$13)</c15:f>
                <c15:dlblRangeCache>
                  <c:ptCount val="2"/>
                  <c:pt idx="0">
                    <c:v>39,72%</c:v>
                  </c:pt>
                  <c:pt idx="1">
                    <c:v>20,31%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6-9C28-484C-B6FE-133E4A1CB1E8}"/>
            </c:ext>
          </c:extLst>
        </c:ser>
        <c:ser>
          <c:idx val="3"/>
          <c:order val="3"/>
          <c:tx>
            <c:strRef>
              <c:f>'FEDS po prioryt.'!$I$1</c:f>
              <c:strCache>
                <c:ptCount val="1"/>
                <c:pt idx="0">
                  <c:v>Podpisane umowy 
o  dofinansowanie
projektów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0DFBB42E-03AD-4D0F-A533-D5F114005BBD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362BE98D-CFB6-40E6-97CE-C19199F3C7F6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9C28-484C-B6FE-133E4A1CB1E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341B3CF-FC16-405F-9056-C0E7D6AD1327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F1C7DA5D-AA82-489A-8B5F-BAD87C73B101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8-9C28-484C-B6FE-133E4A1CB1E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prioryt.'!$A$10,'FEDS po prioryt.'!$A$13)</c:f>
              <c:strCache>
                <c:ptCount val="2"/>
                <c:pt idx="0">
                  <c:v>P 9. 
Transformacja obszarów górniczych
[FST]</c:v>
                </c:pt>
                <c:pt idx="1">
                  <c:v>P.12 
Pomoc Techniczna 
[FST]</c:v>
                </c:pt>
              </c:strCache>
            </c:strRef>
          </c:cat>
          <c:val>
            <c:numRef>
              <c:f>('FEDS po prioryt.'!$I$10,'FEDS po prioryt.'!$I$13)</c:f>
              <c:numCache>
                <c:formatCode>#,##0.00</c:formatCode>
                <c:ptCount val="2"/>
                <c:pt idx="0">
                  <c:v>695723498.04999983</c:v>
                </c:pt>
                <c:pt idx="1">
                  <c:v>19871099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prioryt.'!$J$10,'FEDS po prioryt.'!$J$13)</c15:f>
                <c15:dlblRangeCache>
                  <c:ptCount val="2"/>
                  <c:pt idx="0">
                    <c:v>29,62%</c:v>
                  </c:pt>
                  <c:pt idx="1">
                    <c:v>20,31%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9-9C28-484C-B6FE-133E4A1CB1E8}"/>
            </c:ext>
          </c:extLst>
        </c:ser>
        <c:ser>
          <c:idx val="4"/>
          <c:order val="4"/>
          <c:tx>
            <c:strRef>
              <c:f>'FEDS po prioryt.'!$K$1</c:f>
              <c:strCache>
                <c:ptCount val="1"/>
                <c:pt idx="0">
                  <c:v>Płatności 
przekazane 
beneficjentom</c:v>
                </c:pt>
              </c:strCache>
            </c:strRef>
          </c:tx>
          <c:spPr>
            <a:solidFill>
              <a:schemeClr val="accent4">
                <a:shade val="53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722FF108-58F2-491F-9982-556C22E5DBBC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A70F3BD5-7EAE-42AB-9000-F75771D99FAD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A-9C28-484C-B6FE-133E4A1CB1E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CAD2AFC9-CE6C-468F-A7BF-FC0162332312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B916DCB6-D2CA-4F90-B76F-35400BCEBAE4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B-9C28-484C-B6FE-133E4A1CB1E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rgbClr val="00206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('FEDS po prioryt.'!$A$10,'FEDS po prioryt.'!$A$13)</c:f>
              <c:strCache>
                <c:ptCount val="2"/>
                <c:pt idx="0">
                  <c:v>P 9. 
Transformacja obszarów górniczych
[FST]</c:v>
                </c:pt>
                <c:pt idx="1">
                  <c:v>P.12 
Pomoc Techniczna 
[FST]</c:v>
                </c:pt>
              </c:strCache>
            </c:strRef>
          </c:cat>
          <c:val>
            <c:numRef>
              <c:f>('FEDS po prioryt.'!$K$10,'FEDS po prioryt.'!$K$13)</c:f>
              <c:numCache>
                <c:formatCode>#,##0.00</c:formatCode>
                <c:ptCount val="2"/>
                <c:pt idx="0">
                  <c:v>49302004.030000001</c:v>
                </c:pt>
                <c:pt idx="1">
                  <c:v>8239376.8099999996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('FEDS po prioryt.'!$L$10,'FEDS po prioryt.'!$L$13)</c15:f>
                <c15:dlblRangeCache>
                  <c:ptCount val="2"/>
                  <c:pt idx="0">
                    <c:v>2,10%</c:v>
                  </c:pt>
                  <c:pt idx="1">
                    <c:v>8,42%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C-9C28-484C-B6FE-133E4A1CB1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9"/>
        <c:overlap val="-7"/>
        <c:axId val="1886277471"/>
        <c:axId val="1886279391"/>
      </c:barChart>
      <c:catAx>
        <c:axId val="18862774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86279391"/>
        <c:crosses val="autoZero"/>
        <c:auto val="1"/>
        <c:lblAlgn val="ctr"/>
        <c:lblOffset val="100"/>
        <c:noMultiLvlLbl val="0"/>
      </c:catAx>
      <c:valAx>
        <c:axId val="18862793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86277471"/>
        <c:crosses val="autoZero"/>
        <c:crossBetween val="between"/>
        <c:dispUnits>
          <c:builtInUnit val="million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pl-PL" dirty="0"/>
                    <a:t>mln zł</a:t>
                  </a:r>
                  <a:endParaRPr lang="en-GB" dirty="0"/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GB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solidFill>
            <a:schemeClr val="accent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693277079421161E-2"/>
          <c:y val="5.2605047128093864E-2"/>
          <c:w val="0.90393963516878106"/>
          <c:h val="0.753298413621943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'zł FEDS ZIT IIT'!$B$1</c:f>
              <c:strCache>
                <c:ptCount val="1"/>
                <c:pt idx="0">
                  <c:v>Alokacja UE
ZIT/IIT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691C2DD-78D5-46A5-B8FD-B8D0263281EC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0B1758AC-08BC-4E90-83C0-762604BDFBBB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4AFF-4B91-B46E-CF37C18BD66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F675168F-F4D1-4C19-8868-7B659AEAE983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B7691DA4-C20E-4EF2-BF36-8AC0AB9821BE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4AFF-4B91-B46E-CF37C18BD66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AF6ABB0E-C218-4065-B19A-D19605BB961A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8F7A63A1-8A8C-4300-9706-BE425A21409E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4AFF-4B91-B46E-CF37C18BD66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506D8681-8855-4FED-A779-8BA3B1928150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35AB704C-C7C3-4E51-9FC8-2F5CEA19D073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4AFF-4B91-B46E-CF37C18BD66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DEEEFB0D-C46D-4ACF-A6CE-41E5610B2F67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CE9B0F3F-22BB-4FE0-B36A-56D87038369B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4AFF-4B91-B46E-CF37C18BD669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5EF97AED-8865-4699-B04E-DEA03084A6CC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5826BC29-B3CC-41C5-BC82-E0CC17B8789C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4AFF-4B91-B46E-CF37C18BD669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78196141-9A81-49FF-988F-AA502CAFAD67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41C261A5-C2DE-4630-B6FD-2266F775C4FD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6-4AFF-4B91-B46E-CF37C18BD66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strRef>
              <c:f>'zł FEDS ZIT IIT'!$A$2:$A$8</c:f>
              <c:strCache>
                <c:ptCount val="7"/>
                <c:pt idx="0">
                  <c:v>ZIT Wałbrzyski </c:v>
                </c:pt>
                <c:pt idx="1">
                  <c:v>ZIT Południowy </c:v>
                </c:pt>
                <c:pt idx="2">
                  <c:v>ZIT Wrocławski </c:v>
                </c:pt>
                <c:pt idx="3">
                  <c:v>ZIT Legnicko-Głogowski</c:v>
                </c:pt>
                <c:pt idx="4">
                  <c:v>ZIT Jeleniogórski </c:v>
                </c:pt>
                <c:pt idx="5">
                  <c:v>IIT Subregion 
Wrocławski</c:v>
                </c:pt>
                <c:pt idx="6">
                  <c:v>ZIT Zachodni </c:v>
                </c:pt>
              </c:strCache>
            </c:strRef>
          </c:cat>
          <c:val>
            <c:numRef>
              <c:f>'zł FEDS ZIT IIT'!$B$2:$B$8</c:f>
              <c:numCache>
                <c:formatCode>#,##0</c:formatCode>
                <c:ptCount val="7"/>
                <c:pt idx="0">
                  <c:v>687063326.21219993</c:v>
                </c:pt>
                <c:pt idx="1">
                  <c:v>509375215.64579993</c:v>
                </c:pt>
                <c:pt idx="2">
                  <c:v>287196375.93989998</c:v>
                </c:pt>
                <c:pt idx="3">
                  <c:v>268837844.98829997</c:v>
                </c:pt>
                <c:pt idx="4">
                  <c:v>227879188.02179998</c:v>
                </c:pt>
                <c:pt idx="5">
                  <c:v>175094829.87149999</c:v>
                </c:pt>
                <c:pt idx="6">
                  <c:v>144062729.6388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IIT'!$C$2:$C$8</c15:f>
                <c15:dlblRangeCache>
                  <c:ptCount val="7"/>
                  <c:pt idx="0">
                    <c:v>29,88%</c:v>
                  </c:pt>
                  <c:pt idx="1">
                    <c:v>22,15%</c:v>
                  </c:pt>
                  <c:pt idx="2">
                    <c:v>12,49%</c:v>
                  </c:pt>
                  <c:pt idx="3">
                    <c:v>11,69%</c:v>
                  </c:pt>
                  <c:pt idx="4">
                    <c:v>9,91%</c:v>
                  </c:pt>
                  <c:pt idx="5">
                    <c:v>7,61%</c:v>
                  </c:pt>
                  <c:pt idx="6">
                    <c:v>6,26%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7-4AFF-4B91-B46E-CF37C18BD6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4"/>
        <c:overlap val="-17"/>
        <c:axId val="1886299551"/>
        <c:axId val="1886278911"/>
      </c:barChart>
      <c:catAx>
        <c:axId val="18862995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86278911"/>
        <c:crosses val="autoZero"/>
        <c:auto val="1"/>
        <c:lblAlgn val="ctr"/>
        <c:lblOffset val="100"/>
        <c:noMultiLvlLbl val="0"/>
      </c:catAx>
      <c:valAx>
        <c:axId val="18862789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86299551"/>
        <c:crosses val="autoZero"/>
        <c:crossBetween val="between"/>
        <c:dispUnits>
          <c:builtInUnit val="millions"/>
          <c:dispUnitsLbl>
            <c:layout>
              <c:manualLayout>
                <c:xMode val="edge"/>
                <c:yMode val="edge"/>
                <c:x val="2.4850784420520574E-2"/>
                <c:y val="0.1384349165984953"/>
              </c:manualLayout>
            </c:layout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pl-PL" dirty="0"/>
                    <a:t>mln zł</a:t>
                  </a:r>
                  <a:endParaRPr lang="en-GB" dirty="0"/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GB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6.8304970811658205E-2"/>
          <c:y val="3.4036092763886451E-2"/>
          <c:w val="0.91823172300530254"/>
          <c:h val="0.690822883478896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'zł FEDS ZIT IIT'!$B$1</c:f>
              <c:strCache>
                <c:ptCount val="1"/>
                <c:pt idx="0">
                  <c:v>Alokacja UE
ZIT/IIT</c:v>
                </c:pt>
              </c:strCache>
            </c:strRef>
          </c:tx>
          <c:spPr>
            <a:solidFill>
              <a:schemeClr val="accent5">
                <a:tint val="54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IIT'!$A$2:$A$8</c:f>
              <c:strCache>
                <c:ptCount val="7"/>
                <c:pt idx="0">
                  <c:v>ZIT Wałbrzyski </c:v>
                </c:pt>
                <c:pt idx="1">
                  <c:v>ZIT Południowy </c:v>
                </c:pt>
                <c:pt idx="2">
                  <c:v>ZIT Wrocławski </c:v>
                </c:pt>
                <c:pt idx="3">
                  <c:v>ZIT Legnicko-Głogowski</c:v>
                </c:pt>
                <c:pt idx="4">
                  <c:v>ZIT Jeleniogórski </c:v>
                </c:pt>
                <c:pt idx="5">
                  <c:v>IIT Subregion 
Wrocławski</c:v>
                </c:pt>
                <c:pt idx="6">
                  <c:v>ZIT Zachodni </c:v>
                </c:pt>
              </c:strCache>
            </c:strRef>
          </c:cat>
          <c:val>
            <c:numRef>
              <c:f>'zł FEDS ZIT IIT'!$B$2:$B$8</c:f>
              <c:numCache>
                <c:formatCode>#,##0</c:formatCode>
                <c:ptCount val="7"/>
                <c:pt idx="0">
                  <c:v>687063326.21219993</c:v>
                </c:pt>
                <c:pt idx="1">
                  <c:v>509375215.64579993</c:v>
                </c:pt>
                <c:pt idx="2">
                  <c:v>287196375.93989998</c:v>
                </c:pt>
                <c:pt idx="3">
                  <c:v>268837844.98829997</c:v>
                </c:pt>
                <c:pt idx="4">
                  <c:v>227879188.02179998</c:v>
                </c:pt>
                <c:pt idx="5">
                  <c:v>175094829.87149999</c:v>
                </c:pt>
                <c:pt idx="6">
                  <c:v>144062729.6388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22B-4C56-8B13-C410BBE9A3B0}"/>
            </c:ext>
          </c:extLst>
        </c:ser>
        <c:ser>
          <c:idx val="1"/>
          <c:order val="1"/>
          <c:tx>
            <c:strRef>
              <c:f>'zł FEDS ZIT IIT'!$D$1</c:f>
              <c:strCache>
                <c:ptCount val="1"/>
                <c:pt idx="0">
                  <c:v>Ogłoszone 
nabory wniosków 
o dofinansowanie</c:v>
                </c:pt>
              </c:strCache>
            </c:strRef>
          </c:tx>
          <c:spPr>
            <a:solidFill>
              <a:schemeClr val="accent5">
                <a:tint val="77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D4983082-E2E2-4185-9502-25FF74C9853E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1AF08F6D-A2B9-43AB-80B9-30824A0731DF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B22B-4C56-8B13-C410BBE9A3B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C8B6485A-4180-4187-BDBA-9B7D0745043F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0BA83339-BBB3-49E9-893E-0752C69F55A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B22B-4C56-8B13-C410BBE9A3B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BF008950-230B-4283-BBAD-4C56ED107715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5AB204A3-9A0E-4AB2-A543-6877EEE58365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B22B-4C56-8B13-C410BBE9A3B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E112D720-8622-43C6-BE17-90DF2A79B32C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723A206C-6936-4F82-9825-4CBDA91BD8AA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B22B-4C56-8B13-C410BBE9A3B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63160F8C-9B00-4B1C-BC8E-4B4A4A563580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9CE07EF3-463A-4544-B52E-95CBE32077E0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B22B-4C56-8B13-C410BBE9A3B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FFD930AF-2DAF-4328-89D0-4E658CE86104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62A73CDA-B2AF-4EA3-A245-A60B007E41F2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B22B-4C56-8B13-C410BBE9A3B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B9A536DF-57F7-43AA-9BFB-FD0F25EED179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F16CC493-DCEC-4FD4-A1D0-F563126870A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B22B-4C56-8B13-C410BBE9A3B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IIT'!$A$2:$A$8</c:f>
              <c:strCache>
                <c:ptCount val="7"/>
                <c:pt idx="0">
                  <c:v>ZIT Wałbrzyski </c:v>
                </c:pt>
                <c:pt idx="1">
                  <c:v>ZIT Południowy </c:v>
                </c:pt>
                <c:pt idx="2">
                  <c:v>ZIT Wrocławski </c:v>
                </c:pt>
                <c:pt idx="3">
                  <c:v>ZIT Legnicko-Głogowski</c:v>
                </c:pt>
                <c:pt idx="4">
                  <c:v>ZIT Jeleniogórski </c:v>
                </c:pt>
                <c:pt idx="5">
                  <c:v>IIT Subregion 
Wrocławski</c:v>
                </c:pt>
                <c:pt idx="6">
                  <c:v>ZIT Zachodni </c:v>
                </c:pt>
              </c:strCache>
            </c:strRef>
          </c:cat>
          <c:val>
            <c:numRef>
              <c:f>'zł FEDS ZIT IIT'!$D$2:$D$8</c:f>
              <c:numCache>
                <c:formatCode>#,##0</c:formatCode>
                <c:ptCount val="7"/>
                <c:pt idx="0">
                  <c:v>250994208</c:v>
                </c:pt>
                <c:pt idx="1">
                  <c:v>164431269.36000001</c:v>
                </c:pt>
                <c:pt idx="2">
                  <c:v>213087148.75</c:v>
                </c:pt>
                <c:pt idx="3">
                  <c:v>147181796.36000001</c:v>
                </c:pt>
                <c:pt idx="4">
                  <c:v>166731491</c:v>
                </c:pt>
                <c:pt idx="5">
                  <c:v>10400231</c:v>
                </c:pt>
                <c:pt idx="6">
                  <c:v>16751066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IIT'!$E$2:$E$8</c15:f>
                <c15:dlblRangeCache>
                  <c:ptCount val="7"/>
                  <c:pt idx="0">
                    <c:v>36,53%</c:v>
                  </c:pt>
                  <c:pt idx="1">
                    <c:v>32,28%</c:v>
                  </c:pt>
                  <c:pt idx="2">
                    <c:v>74,20%</c:v>
                  </c:pt>
                  <c:pt idx="3">
                    <c:v>54,75%</c:v>
                  </c:pt>
                  <c:pt idx="4">
                    <c:v>73,17%</c:v>
                  </c:pt>
                  <c:pt idx="5">
                    <c:v>5,94%</c:v>
                  </c:pt>
                  <c:pt idx="6">
                    <c:v>11,63%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8-B22B-4C56-8B13-C410BBE9A3B0}"/>
            </c:ext>
          </c:extLst>
        </c:ser>
        <c:ser>
          <c:idx val="2"/>
          <c:order val="2"/>
          <c:tx>
            <c:strRef>
              <c:f>'zł FEDS ZIT IIT'!$F$1</c:f>
              <c:strCache>
                <c:ptCount val="1"/>
                <c:pt idx="0">
                  <c:v>Złożone wnioski 
o dofinansowanie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B43BDD92-6A30-4269-9A6C-FF86495680AD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2F8B5847-F127-4B68-B776-AC4B216CAFB6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B22B-4C56-8B13-C410BBE9A3B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6CDFAB7-91EA-4BBC-A905-DD2A83242B4A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A622D0FA-BAFD-40BC-A664-B7A38C3EF4F7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B22B-4C56-8B13-C410BBE9A3B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F331B99E-795E-4183-B184-89968DD03E77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997A9E06-E635-4BCA-B97D-712F29F8AA3E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B22B-4C56-8B13-C410BBE9A3B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27A72043-4CCB-4DD4-B760-8E6E4D34AADA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8217672E-E164-41DB-8B30-B75FB8A5AF0A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C-B22B-4C56-8B13-C410BBE9A3B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66514F1C-2C72-42C0-9466-1D34A1B15587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3B99F72C-7912-4FE8-9435-8F6871A20073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B22B-4C56-8B13-C410BBE9A3B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6F982DAB-DCDC-44E6-87C5-AD7B98CDDD23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F82373E9-9AE7-4BBC-B5CD-2FB95C715C6E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B22B-4C56-8B13-C410BBE9A3B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3E831BBE-C4DC-4729-86EC-18DCECA69577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EBDAAD16-2F1F-44AA-A32C-86844AA95499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B22B-4C56-8B13-C410BBE9A3B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IIT'!$A$2:$A$8</c:f>
              <c:strCache>
                <c:ptCount val="7"/>
                <c:pt idx="0">
                  <c:v>ZIT Wałbrzyski </c:v>
                </c:pt>
                <c:pt idx="1">
                  <c:v>ZIT Południowy </c:v>
                </c:pt>
                <c:pt idx="2">
                  <c:v>ZIT Wrocławski </c:v>
                </c:pt>
                <c:pt idx="3">
                  <c:v>ZIT Legnicko-Głogowski</c:v>
                </c:pt>
                <c:pt idx="4">
                  <c:v>ZIT Jeleniogórski </c:v>
                </c:pt>
                <c:pt idx="5">
                  <c:v>IIT Subregion 
Wrocławski</c:v>
                </c:pt>
                <c:pt idx="6">
                  <c:v>ZIT Zachodni </c:v>
                </c:pt>
              </c:strCache>
            </c:strRef>
          </c:cat>
          <c:val>
            <c:numRef>
              <c:f>'zł FEDS ZIT IIT'!$F$2:$F$8</c:f>
              <c:numCache>
                <c:formatCode>#,##0</c:formatCode>
                <c:ptCount val="7"/>
                <c:pt idx="0">
                  <c:v>167315803.23000002</c:v>
                </c:pt>
                <c:pt idx="1">
                  <c:v>132422078.59999999</c:v>
                </c:pt>
                <c:pt idx="2">
                  <c:v>176221621.86000001</c:v>
                </c:pt>
                <c:pt idx="3">
                  <c:v>116635749.26000001</c:v>
                </c:pt>
                <c:pt idx="4">
                  <c:v>149598779.91</c:v>
                </c:pt>
                <c:pt idx="5">
                  <c:v>1809999.8</c:v>
                </c:pt>
                <c:pt idx="6">
                  <c:v>6286614.2300000004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IIT'!$G$2:$G$8</c15:f>
                <c15:dlblRangeCache>
                  <c:ptCount val="7"/>
                  <c:pt idx="0">
                    <c:v>24,35%</c:v>
                  </c:pt>
                  <c:pt idx="1">
                    <c:v>26,00%</c:v>
                  </c:pt>
                  <c:pt idx="2">
                    <c:v>61,36%</c:v>
                  </c:pt>
                  <c:pt idx="3">
                    <c:v>43,39%</c:v>
                  </c:pt>
                  <c:pt idx="4">
                    <c:v>65,65%</c:v>
                  </c:pt>
                  <c:pt idx="5">
                    <c:v>1,03%</c:v>
                  </c:pt>
                  <c:pt idx="6">
                    <c:v>4,36%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0-B22B-4C56-8B13-C410BBE9A3B0}"/>
            </c:ext>
          </c:extLst>
        </c:ser>
        <c:ser>
          <c:idx val="3"/>
          <c:order val="3"/>
          <c:tx>
            <c:strRef>
              <c:f>'zł FEDS ZIT IIT'!$H$1</c:f>
              <c:strCache>
                <c:ptCount val="1"/>
                <c:pt idx="0">
                  <c:v>Projekty wybrane 
do dofinansowania</c:v>
                </c:pt>
              </c:strCache>
            </c:strRef>
          </c:tx>
          <c:spPr>
            <a:solidFill>
              <a:schemeClr val="accent5">
                <a:shade val="76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B5AE557F-66CA-41CE-B61B-F86D139368F3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E977E156-16B3-4E5A-AD64-3453794339B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1-B22B-4C56-8B13-C410BBE9A3B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49AFF15-0BF0-4A0B-92BD-7DEF55669766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AF61E4AA-53D3-481A-9E54-4D159FA82F20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2-B22B-4C56-8B13-C410BBE9A3B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41C8ABDA-2BC5-496D-BEC9-DDABD0D6EB59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B2C2E0F4-81FD-4CAE-89A8-DF1FDB7322A5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3-B22B-4C56-8B13-C410BBE9A3B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098C6095-2978-42C0-A1B6-D6420DBA96E7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505820EA-B8D0-471D-8BC3-22F54693DA1D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4-B22B-4C56-8B13-C410BBE9A3B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6DDB71D3-19E1-437A-A014-9AA367E65726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787F79DB-9486-4BF4-8D18-A6F95D5F9655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5-B22B-4C56-8B13-C410BBE9A3B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1CBE7E7B-8157-478C-B30B-968B5ECA7E08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396DCC87-BD1C-407A-A063-FA29B651A82D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6-B22B-4C56-8B13-C410BBE9A3B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D43A09A0-98FC-4D7A-A144-3E6AB93736BF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B70C530D-5CE8-479C-B39F-5A163C734A84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7-B22B-4C56-8B13-C410BBE9A3B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IIT'!$A$2:$A$8</c:f>
              <c:strCache>
                <c:ptCount val="7"/>
                <c:pt idx="0">
                  <c:v>ZIT Wałbrzyski </c:v>
                </c:pt>
                <c:pt idx="1">
                  <c:v>ZIT Południowy </c:v>
                </c:pt>
                <c:pt idx="2">
                  <c:v>ZIT Wrocławski </c:v>
                </c:pt>
                <c:pt idx="3">
                  <c:v>ZIT Legnicko-Głogowski</c:v>
                </c:pt>
                <c:pt idx="4">
                  <c:v>ZIT Jeleniogórski </c:v>
                </c:pt>
                <c:pt idx="5">
                  <c:v>IIT Subregion 
Wrocławski</c:v>
                </c:pt>
                <c:pt idx="6">
                  <c:v>ZIT Zachodni </c:v>
                </c:pt>
              </c:strCache>
            </c:strRef>
          </c:cat>
          <c:val>
            <c:numRef>
              <c:f>'zł FEDS ZIT IIT'!$H$2:$H$8</c:f>
              <c:numCache>
                <c:formatCode>#,##0</c:formatCode>
                <c:ptCount val="7"/>
                <c:pt idx="0">
                  <c:v>118351608.61</c:v>
                </c:pt>
                <c:pt idx="1">
                  <c:v>70776357.799999997</c:v>
                </c:pt>
                <c:pt idx="2">
                  <c:v>98925255.210000008</c:v>
                </c:pt>
                <c:pt idx="3">
                  <c:v>81461702.420000002</c:v>
                </c:pt>
                <c:pt idx="4">
                  <c:v>90260782.050000012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IIT'!$I$2:$I$8</c15:f>
                <c15:dlblRangeCache>
                  <c:ptCount val="7"/>
                  <c:pt idx="0">
                    <c:v>17,23%</c:v>
                  </c:pt>
                  <c:pt idx="1">
                    <c:v>13,89%</c:v>
                  </c:pt>
                  <c:pt idx="2">
                    <c:v>34,45%</c:v>
                  </c:pt>
                  <c:pt idx="3">
                    <c:v>30,30%</c:v>
                  </c:pt>
                  <c:pt idx="4">
                    <c:v>39,61%</c:v>
                  </c:pt>
                  <c:pt idx="5">
                    <c:v>0%</c:v>
                  </c:pt>
                  <c:pt idx="6">
                    <c:v>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8-B22B-4C56-8B13-C410BBE9A3B0}"/>
            </c:ext>
          </c:extLst>
        </c:ser>
        <c:ser>
          <c:idx val="4"/>
          <c:order val="4"/>
          <c:tx>
            <c:strRef>
              <c:f>'zł FEDS ZIT IIT'!$J$1</c:f>
              <c:strCache>
                <c:ptCount val="1"/>
                <c:pt idx="0">
                  <c:v>Podpisane umowy 
o  dofinansowanie
projektów</c:v>
                </c:pt>
              </c:strCache>
            </c:strRef>
          </c:tx>
          <c:spPr>
            <a:solidFill>
              <a:schemeClr val="accent5">
                <a:shade val="53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DD1656B8-270D-4435-9C24-5FAD0B816D2A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83090963-48DB-4838-897E-2232B7CF742E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9-B22B-4C56-8B13-C410BBE9A3B0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A9F902C5-E60B-49B5-8040-8D7960ECF033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896531B6-BF69-430C-B19F-C2414131398B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A-B22B-4C56-8B13-C410BBE9A3B0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319C8C0F-8A7F-4D9E-8581-863A5A7D1631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339531C3-1025-4C80-81A0-837611FBE13B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B-B22B-4C56-8B13-C410BBE9A3B0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7235DD15-3ED2-484E-97F2-04A5223E77DE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AC838F04-137E-43B8-8BE3-5077EB285F06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C-B22B-4C56-8B13-C410BBE9A3B0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6300C94E-47A6-428A-9166-B57B401C37BE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11B28D52-58DB-4318-B448-D374A78DF7AA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D-B22B-4C56-8B13-C410BBE9A3B0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662FA792-B6EB-43EC-843C-EE10F83E1626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1CA984B8-FD9C-4D19-8CD5-571D5831FD97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E-B22B-4C56-8B13-C410BBE9A3B0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FDA6B650-47F8-4CAA-AEDF-F542ED65A402}" type="CELLRANGE">
                      <a:rPr lang="en-US"/>
                      <a:pPr/>
                      <a:t>[ZAKRES KOMÓREK]</a:t>
                    </a:fld>
                    <a:r>
                      <a:rPr lang="en-US" baseline="0"/>
                      <a:t>; </a:t>
                    </a:r>
                    <a:fld id="{AEB71B38-01D7-4ED5-8AB3-DF05B612B4AE}" type="VALUE">
                      <a:rPr lang="en-US" baseline="0"/>
                      <a:pPr/>
                      <a:t>[WARTOŚĆ]</a:t>
                    </a:fld>
                    <a:endParaRPr lang="en-US" baseline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F-B22B-4C56-8B13-C410BBE9A3B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IIT'!$A$2:$A$8</c:f>
              <c:strCache>
                <c:ptCount val="7"/>
                <c:pt idx="0">
                  <c:v>ZIT Wałbrzyski </c:v>
                </c:pt>
                <c:pt idx="1">
                  <c:v>ZIT Południowy </c:v>
                </c:pt>
                <c:pt idx="2">
                  <c:v>ZIT Wrocławski </c:v>
                </c:pt>
                <c:pt idx="3">
                  <c:v>ZIT Legnicko-Głogowski</c:v>
                </c:pt>
                <c:pt idx="4">
                  <c:v>ZIT Jeleniogórski </c:v>
                </c:pt>
                <c:pt idx="5">
                  <c:v>IIT Subregion 
Wrocławski</c:v>
                </c:pt>
                <c:pt idx="6">
                  <c:v>ZIT Zachodni </c:v>
                </c:pt>
              </c:strCache>
            </c:strRef>
          </c:cat>
          <c:val>
            <c:numRef>
              <c:f>'zł FEDS ZIT IIT'!$J$2:$J$8</c:f>
              <c:numCache>
                <c:formatCode>#,##0</c:formatCode>
                <c:ptCount val="7"/>
                <c:pt idx="0">
                  <c:v>40502003.689999998</c:v>
                </c:pt>
                <c:pt idx="1">
                  <c:v>37712785.960000001</c:v>
                </c:pt>
                <c:pt idx="2">
                  <c:v>80750945.629999995</c:v>
                </c:pt>
                <c:pt idx="3">
                  <c:v>60444417.760000005</c:v>
                </c:pt>
                <c:pt idx="4">
                  <c:v>73633869.050000012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IIT'!$K$2:$K$8</c15:f>
                <c15:dlblRangeCache>
                  <c:ptCount val="7"/>
                  <c:pt idx="0">
                    <c:v>5,89%</c:v>
                  </c:pt>
                  <c:pt idx="1">
                    <c:v>7,40%</c:v>
                  </c:pt>
                  <c:pt idx="2">
                    <c:v>28,12%</c:v>
                  </c:pt>
                  <c:pt idx="3">
                    <c:v>22,48%</c:v>
                  </c:pt>
                  <c:pt idx="4">
                    <c:v>32,31%</c:v>
                  </c:pt>
                  <c:pt idx="5">
                    <c:v>0%</c:v>
                  </c:pt>
                  <c:pt idx="6">
                    <c:v>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20-B22B-4C56-8B13-C410BBE9A3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7"/>
        <c:overlap val="-7"/>
        <c:axId val="1499310991"/>
        <c:axId val="1499311471"/>
      </c:barChart>
      <c:catAx>
        <c:axId val="14993109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499311471"/>
        <c:crosses val="autoZero"/>
        <c:auto val="1"/>
        <c:lblAlgn val="ctr"/>
        <c:lblOffset val="100"/>
        <c:noMultiLvlLbl val="0"/>
      </c:catAx>
      <c:valAx>
        <c:axId val="14993114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499310991"/>
        <c:crosses val="autoZero"/>
        <c:crossBetween val="between"/>
        <c:dispUnits>
          <c:builtInUnit val="million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000" b="0" i="1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pl-PL"/>
                    <a:t>mln zł</a:t>
                  </a:r>
                  <a:endParaRPr lang="en-US"/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1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solidFill>
            <a:schemeClr val="accent4">
              <a:lumMod val="40000"/>
              <a:lumOff val="60000"/>
            </a:schemeClr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i="1"/>
      </a:pPr>
      <a:endParaRPr lang="pl-P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10066555254332E-2"/>
          <c:y val="3.5697767420229419E-2"/>
          <c:w val="0.91805828506096998"/>
          <c:h val="0.61947574644614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'zł FEDS ZIT IIT'!$N$1</c:f>
              <c:strCache>
                <c:ptCount val="1"/>
                <c:pt idx="0">
                  <c:v>Alokacja UE
ZIT/IIT</c:v>
                </c:pt>
              </c:strCache>
            </c:strRef>
          </c:tx>
          <c:spPr>
            <a:solidFill>
              <a:schemeClr val="accent4">
                <a:shade val="53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IIT'!$M$2:$M$3</c:f>
              <c:strCache>
                <c:ptCount val="2"/>
                <c:pt idx="0">
                  <c:v>ZIT Wałbrzyski </c:v>
                </c:pt>
                <c:pt idx="1">
                  <c:v>ZIT Południowy </c:v>
                </c:pt>
              </c:strCache>
            </c:strRef>
          </c:cat>
          <c:val>
            <c:numRef>
              <c:f>'zł FEDS ZIT IIT'!$N$2:$N$3</c:f>
              <c:numCache>
                <c:formatCode>#,##0</c:formatCode>
                <c:ptCount val="2"/>
                <c:pt idx="0">
                  <c:v>687063326.21219993</c:v>
                </c:pt>
                <c:pt idx="1">
                  <c:v>509375215.64579993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31C-41C1-A069-05551A863D2D}"/>
            </c:ext>
          </c:extLst>
        </c:ser>
        <c:ser>
          <c:idx val="1"/>
          <c:order val="1"/>
          <c:tx>
            <c:strRef>
              <c:f>'zł FEDS ZIT IIT'!$P$1</c:f>
              <c:strCache>
                <c:ptCount val="1"/>
                <c:pt idx="0">
                  <c:v>Ogłoszone 
nabory wniosków 
o dofinansowanie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00E9BA97-AEF0-45D8-A118-30862706C6F6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688D9654-1EF1-4203-9C5B-6928E35E922D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D31C-41C1-A069-05551A863D2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025A43A8-5C38-49AB-BC0B-E7084A82D479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F507C22D-B592-45F9-A945-9B48CAC2DF78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D31C-41C1-A069-05551A863D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IIT'!$M$2:$M$3</c:f>
              <c:strCache>
                <c:ptCount val="2"/>
                <c:pt idx="0">
                  <c:v>ZIT Wałbrzyski </c:v>
                </c:pt>
                <c:pt idx="1">
                  <c:v>ZIT Południowy </c:v>
                </c:pt>
              </c:strCache>
            </c:strRef>
          </c:cat>
          <c:val>
            <c:numRef>
              <c:f>'zł FEDS ZIT IIT'!$P$2:$P$3</c:f>
              <c:numCache>
                <c:formatCode>#,##0</c:formatCode>
                <c:ptCount val="2"/>
                <c:pt idx="0">
                  <c:v>250994208</c:v>
                </c:pt>
                <c:pt idx="1">
                  <c:v>164431269.36000001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IIT'!$Q$2:$Q$3</c15:f>
                <c15:dlblRangeCache>
                  <c:ptCount val="2"/>
                  <c:pt idx="0">
                    <c:v>36,53%</c:v>
                  </c:pt>
                  <c:pt idx="1">
                    <c:v>32,28%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3-D31C-41C1-A069-05551A863D2D}"/>
            </c:ext>
          </c:extLst>
        </c:ser>
        <c:ser>
          <c:idx val="2"/>
          <c:order val="2"/>
          <c:tx>
            <c:strRef>
              <c:f>'zł FEDS ZIT IIT'!$R$1</c:f>
              <c:strCache>
                <c:ptCount val="1"/>
                <c:pt idx="0">
                  <c:v>Złożone wnioski 
o dofinansowanie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D380ECAC-671B-4F25-A6AD-4B211D5103D6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060429FF-E784-48CF-BC3B-C163847450F1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D31C-41C1-A069-05551A863D2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ABB7897F-ACA5-4752-BA74-98056AE2449A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835C023A-CCCF-4D77-8DDB-1BCD2F947324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D31C-41C1-A069-05551A863D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IIT'!$M$2:$M$3</c:f>
              <c:strCache>
                <c:ptCount val="2"/>
                <c:pt idx="0">
                  <c:v>ZIT Wałbrzyski </c:v>
                </c:pt>
                <c:pt idx="1">
                  <c:v>ZIT Południowy </c:v>
                </c:pt>
              </c:strCache>
            </c:strRef>
          </c:cat>
          <c:val>
            <c:numRef>
              <c:f>'zł FEDS ZIT IIT'!$R$2:$R$3</c:f>
              <c:numCache>
                <c:formatCode>#,##0</c:formatCode>
                <c:ptCount val="2"/>
                <c:pt idx="0">
                  <c:v>167315803.23000002</c:v>
                </c:pt>
                <c:pt idx="1">
                  <c:v>132422078.59999999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IIT'!$S$2:$S$3</c15:f>
                <c15:dlblRangeCache>
                  <c:ptCount val="2"/>
                  <c:pt idx="0">
                    <c:v>24,35%</c:v>
                  </c:pt>
                  <c:pt idx="1">
                    <c:v>26,00%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6-D31C-41C1-A069-05551A863D2D}"/>
            </c:ext>
          </c:extLst>
        </c:ser>
        <c:ser>
          <c:idx val="3"/>
          <c:order val="3"/>
          <c:tx>
            <c:strRef>
              <c:f>'zł FEDS ZIT IIT'!$T$1</c:f>
              <c:strCache>
                <c:ptCount val="1"/>
                <c:pt idx="0">
                  <c:v>Projekty wybrane 
do dofinansowania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E2B6B99D-70E7-40DA-9B43-94B99DA8C01D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A5F39745-E703-4785-BE33-268D370AF768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D31C-41C1-A069-05551A863D2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3F98A284-C9D2-4605-AF24-6288F2B867DE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2EC87B2E-5F3F-45B4-BBCC-3F5A5B92B66C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8-D31C-41C1-A069-05551A863D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IIT'!$M$2:$M$3</c:f>
              <c:strCache>
                <c:ptCount val="2"/>
                <c:pt idx="0">
                  <c:v>ZIT Wałbrzyski </c:v>
                </c:pt>
                <c:pt idx="1">
                  <c:v>ZIT Południowy </c:v>
                </c:pt>
              </c:strCache>
            </c:strRef>
          </c:cat>
          <c:val>
            <c:numRef>
              <c:f>'zł FEDS ZIT IIT'!$T$2:$T$3</c:f>
              <c:numCache>
                <c:formatCode>#,##0</c:formatCode>
                <c:ptCount val="2"/>
                <c:pt idx="0">
                  <c:v>118351608.61</c:v>
                </c:pt>
                <c:pt idx="1">
                  <c:v>70776357.799999997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IIT'!$U$2:$U$3</c15:f>
                <c15:dlblRangeCache>
                  <c:ptCount val="2"/>
                  <c:pt idx="0">
                    <c:v>17,23%</c:v>
                  </c:pt>
                  <c:pt idx="1">
                    <c:v>13,89%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9-D31C-41C1-A069-05551A863D2D}"/>
            </c:ext>
          </c:extLst>
        </c:ser>
        <c:ser>
          <c:idx val="4"/>
          <c:order val="4"/>
          <c:tx>
            <c:strRef>
              <c:f>'zł FEDS ZIT IIT'!$V$1</c:f>
              <c:strCache>
                <c:ptCount val="1"/>
                <c:pt idx="0">
                  <c:v>Podpisane umowy 
o  dofinansowanie
projektów</c:v>
                </c:pt>
              </c:strCache>
            </c:strRef>
          </c:tx>
          <c:spPr>
            <a:solidFill>
              <a:schemeClr val="accent4">
                <a:tint val="54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FB68F9D-72B3-4817-98DF-FC01F1764703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5F6E6850-FCC8-433C-A367-D3C227ABC857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A-D31C-41C1-A069-05551A863D2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97D17C55-B435-41B4-BA85-7B2097A508FE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05E51D98-4F81-4ED6-9C26-08B71BE7FCE8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B-D31C-41C1-A069-05551A863D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'zł FEDS ZIT IIT'!$M$2:$M$3</c:f>
              <c:strCache>
                <c:ptCount val="2"/>
                <c:pt idx="0">
                  <c:v>ZIT Wałbrzyski </c:v>
                </c:pt>
                <c:pt idx="1">
                  <c:v>ZIT Południowy </c:v>
                </c:pt>
              </c:strCache>
            </c:strRef>
          </c:cat>
          <c:val>
            <c:numRef>
              <c:f>'zł FEDS ZIT IIT'!$V$2:$V$3</c:f>
              <c:numCache>
                <c:formatCode>#,##0</c:formatCode>
                <c:ptCount val="2"/>
                <c:pt idx="0">
                  <c:v>40502003.689999998</c:v>
                </c:pt>
                <c:pt idx="1">
                  <c:v>37712785.960000001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'zł FEDS ZIT IIT'!$W$2:$W$3</c15:f>
                <c15:dlblRangeCache>
                  <c:ptCount val="2"/>
                  <c:pt idx="0">
                    <c:v>5,89%</c:v>
                  </c:pt>
                  <c:pt idx="1">
                    <c:v>7,40%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C-D31C-41C1-A069-05551A863D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9"/>
        <c:overlap val="-5"/>
        <c:axId val="1899753600"/>
        <c:axId val="1899756480"/>
      </c:barChart>
      <c:catAx>
        <c:axId val="1899753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99756480"/>
        <c:crosses val="autoZero"/>
        <c:auto val="1"/>
        <c:lblAlgn val="ctr"/>
        <c:lblOffset val="100"/>
        <c:noMultiLvlLbl val="0"/>
      </c:catAx>
      <c:valAx>
        <c:axId val="18997564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99753600"/>
        <c:crosses val="autoZero"/>
        <c:crossBetween val="between"/>
        <c:dispUnits>
          <c:builtInUnit val="million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pl-PL"/>
                    <a:t>mln zł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solidFill>
            <a:srgbClr val="0070C0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'zł FEDS ZIT IIT'!$A$3</c:f>
              <c:strCache>
                <c:ptCount val="1"/>
                <c:pt idx="0">
                  <c:v>ZIT Południowy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9C007312-077E-4B4B-85F0-FBE9139EC934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5308BAE6-DD44-4E19-996E-1E95F5744873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3023-4FAF-BCE7-F27F5F0F0EE9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E6821E5F-602E-4EAE-9346-99DC04DB7701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DC4206F7-05E6-438D-86E5-422094932633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1-3023-4FAF-BCE7-F27F5F0F0EE9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9CCEC678-4B3B-4824-8D55-BF2B3B5F42C4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B535EA06-E5CB-4AFC-823E-6AC672A634AC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2-3023-4FAF-BCE7-F27F5F0F0EE9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8F4D898B-0B33-40C3-9709-07C6FC39EAB5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73B56819-D73B-4586-8D2B-C255D428FB39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3-3023-4FAF-BCE7-F27F5F0F0EE9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D0957552-FEC5-4E69-AE86-D84AD5F566F1}" type="CELLRANGE">
                      <a:rPr lang="en-US"/>
                      <a:pPr/>
                      <a:t>[ZAKRES KOMÓREK]</a:t>
                    </a:fld>
                    <a:endParaRPr lang="en-US" baseline="0"/>
                  </a:p>
                  <a:p>
                    <a:fld id="{44D03D70-FCA3-4EA0-8703-68F43E757F11}" type="VALUE">
                      <a:rPr lang="en-US"/>
                      <a:pPr/>
                      <a:t>[WARTOŚĆ]</a:t>
                    </a:fld>
                    <a:endParaRPr lang="pl-PL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separator>
</c:separator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3023-4FAF-BCE7-F27F5F0F0EE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
</c:separator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('zł FEDS ZIT IIT'!$B$1,'zł FEDS ZIT IIT'!$D$1,'zł FEDS ZIT IIT'!$F$1,'zł FEDS ZIT IIT'!$H$1,'zł FEDS ZIT IIT'!$J$1)</c:f>
              <c:strCache>
                <c:ptCount val="5"/>
                <c:pt idx="0">
                  <c:v>Alokacja UE
ZIT/IIT</c:v>
                </c:pt>
                <c:pt idx="1">
                  <c:v>Ogłoszone 
nabory wniosków 
o dofinansowanie</c:v>
                </c:pt>
                <c:pt idx="2">
                  <c:v>Złożone wnioski 
o dofinansowanie</c:v>
                </c:pt>
                <c:pt idx="3">
                  <c:v>Projekty wybrane 
do dofinansowania</c:v>
                </c:pt>
                <c:pt idx="4">
                  <c:v>Podpisane umowy 
o  dofinansowanie
projektów</c:v>
                </c:pt>
              </c:strCache>
            </c:strRef>
          </c:cat>
          <c:val>
            <c:numRef>
              <c:f>('zł FEDS ZIT IIT'!$B$3,'zł FEDS ZIT IIT'!$D$3,'zł FEDS ZIT IIT'!$F$3,'zł FEDS ZIT IIT'!$H$3,'zł FEDS ZIT IIT'!$J$3)</c:f>
              <c:numCache>
                <c:formatCode>#,##0</c:formatCode>
                <c:ptCount val="5"/>
                <c:pt idx="0">
                  <c:v>509375215.64579993</c:v>
                </c:pt>
                <c:pt idx="1">
                  <c:v>164431269.36000001</c:v>
                </c:pt>
                <c:pt idx="2">
                  <c:v>132422078.59999999</c:v>
                </c:pt>
                <c:pt idx="3">
                  <c:v>70776357.799999997</c:v>
                </c:pt>
                <c:pt idx="4">
                  <c:v>37712785.960000001</c:v>
                </c:pt>
              </c:numCache>
            </c:numRef>
          </c:val>
          <c:extLst>
            <c:ext xmlns:c15="http://schemas.microsoft.com/office/drawing/2012/chart" uri="{02D57815-91ED-43cb-92C2-25804820EDAC}">
              <c15:datalabelsRange>
                <c15:f>('zł FEDS ZIT IIT'!$C$3,'zł FEDS ZIT IIT'!$E$3,'zł FEDS ZIT IIT'!$G$4,'zł FEDS ZIT IIT'!$I$3,'zł FEDS ZIT IIT'!$K$3)</c15:f>
                <c15:dlblRangeCache>
                  <c:ptCount val="5"/>
                  <c:pt idx="1">
                    <c:v>32,28%</c:v>
                  </c:pt>
                  <c:pt idx="2">
                    <c:v>61,36%</c:v>
                  </c:pt>
                  <c:pt idx="3">
                    <c:v>13,89%</c:v>
                  </c:pt>
                  <c:pt idx="4">
                    <c:v>7,40%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5-3023-4FAF-BCE7-F27F5F0F0E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overlap val="-27"/>
        <c:axId val="1886284671"/>
        <c:axId val="1886286111"/>
      </c:barChart>
      <c:catAx>
        <c:axId val="18862846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86286111"/>
        <c:crosses val="autoZero"/>
        <c:auto val="1"/>
        <c:lblAlgn val="ctr"/>
        <c:lblOffset val="100"/>
        <c:noMultiLvlLbl val="0"/>
      </c:catAx>
      <c:valAx>
        <c:axId val="18862861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86284671"/>
        <c:crosses val="autoZero"/>
        <c:crossBetween val="between"/>
        <c:dispUnits>
          <c:builtInUnit val="millions"/>
          <c:dispUnitsLbl>
            <c:tx>
              <c:rich>
                <a:bodyPr rot="-540000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pl-PL" dirty="0"/>
                    <a:t>mln zł</a:t>
                  </a:r>
                  <a:endParaRPr lang="en-GB" dirty="0"/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GB"/>
              </a:p>
            </c:txPr>
          </c:dispUnitsLbl>
        </c:dispUnits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4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7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CFD195-06F7-4AFA-A171-8B1484BEC30F}" type="doc">
      <dgm:prSet loTypeId="urn:microsoft.com/office/officeart/2005/8/layout/default" loCatId="list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en-GB"/>
        </a:p>
      </dgm:t>
    </dgm:pt>
    <dgm:pt modelId="{1ADFD081-DE24-4A53-867D-37BC477845EA}">
      <dgm:prSet phldrT="[Tekst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>
            <a:lnSpc>
              <a:spcPct val="100000"/>
            </a:lnSpc>
            <a:spcAft>
              <a:spcPts val="600"/>
            </a:spcAft>
            <a:buFont typeface="Times New Roman" panose="02020603050405020304" pitchFamily="18" charset="0"/>
            <a:buChar char="•"/>
          </a:pPr>
          <a:r>
            <a:rPr lang="pl-PL" sz="2000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Alokacja UE Programu</a:t>
          </a:r>
          <a:r>
            <a:rPr lang="pl-PL" sz="2000" b="1" dirty="0">
              <a:solidFill>
                <a:schemeClr val="accent3">
                  <a:lumMod val="20000"/>
                  <a:lumOff val="80000"/>
                </a:schemeClr>
              </a:solidFill>
            </a:rPr>
            <a:t>  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en-GB" sz="2000" b="1" dirty="0">
              <a:solidFill>
                <a:schemeClr val="accent3">
                  <a:lumMod val="20000"/>
                  <a:lumOff val="80000"/>
                </a:schemeClr>
              </a:solidFill>
            </a:rPr>
            <a:t>9 742 953 051</a:t>
          </a:r>
          <a:r>
            <a:rPr lang="pl-PL" sz="2000" b="1" dirty="0">
              <a:solidFill>
                <a:schemeClr val="accent3">
                  <a:lumMod val="20000"/>
                  <a:lumOff val="80000"/>
                </a:schemeClr>
              </a:solidFill>
            </a:rPr>
            <a:t> zł</a:t>
          </a:r>
          <a:endParaRPr lang="en-GB" sz="2000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942D0E6C-CB1E-4B20-83C5-B3B19E557C53}" type="parTrans" cxnId="{6CA1A234-A8B5-4184-AD97-5DDC63C42734}">
      <dgm:prSet/>
      <dgm:spPr/>
      <dgm:t>
        <a:bodyPr/>
        <a:lstStyle/>
        <a:p>
          <a:endParaRPr lang="en-GB"/>
        </a:p>
      </dgm:t>
    </dgm:pt>
    <dgm:pt modelId="{3D948162-A088-4D03-B99A-52DEA78D5889}" type="sibTrans" cxnId="{6CA1A234-A8B5-4184-AD97-5DDC63C42734}">
      <dgm:prSet/>
      <dgm:spPr/>
      <dgm:t>
        <a:bodyPr/>
        <a:lstStyle/>
        <a:p>
          <a:endParaRPr lang="en-GB"/>
        </a:p>
      </dgm:t>
    </dgm:pt>
    <dgm:pt modelId="{BE04B174-6ED0-44AC-A8D6-2F2A6C6F04A0}">
      <dgm:prSet custT="1"/>
      <dgm:spPr>
        <a:solidFill>
          <a:srgbClr val="0070C0">
            <a:alpha val="82000"/>
          </a:srgb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>
            <a:lnSpc>
              <a:spcPct val="100000"/>
            </a:lnSpc>
            <a:spcAft>
              <a:spcPts val="600"/>
            </a:spcAft>
            <a:buFont typeface="Times New Roman" panose="02020603050405020304" pitchFamily="18" charset="0"/>
            <a:buChar char="•"/>
          </a:pPr>
          <a:r>
            <a:rPr lang="pl-PL" sz="2000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Nabory</a:t>
          </a:r>
          <a:r>
            <a:rPr lang="pl-PL" sz="1700" b="1" dirty="0"/>
            <a:t>  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ogłoszono </a:t>
          </a:r>
          <a:r>
            <a:rPr lang="pl-PL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185</a:t>
          </a:r>
          <a:r>
            <a:rPr lang="pl-PL" sz="1600" b="1" dirty="0"/>
            <a:t> </a:t>
          </a:r>
          <a:r>
            <a:rPr lang="pl-PL" sz="1600" dirty="0"/>
            <a:t>naborów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z dofinansowaniem ogółem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(UE+BP) </a:t>
          </a:r>
          <a:r>
            <a:rPr lang="en-GB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7 685 468 369</a:t>
          </a:r>
          <a:r>
            <a:rPr lang="pl-PL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 zł</a:t>
          </a:r>
          <a:r>
            <a:rPr lang="pl-PL" sz="1600" b="1" dirty="0"/>
            <a:t>,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w tym środki UE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en-GB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6 976 284 301</a:t>
          </a:r>
          <a:r>
            <a:rPr lang="pl-PL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 zł</a:t>
          </a:r>
          <a:endParaRPr lang="pl-PL" sz="1600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D1C32CDD-AC15-4EE5-8D38-77E26724DB0D}" type="parTrans" cxnId="{3A180FF9-B595-4522-B33A-4DF0B8559E5B}">
      <dgm:prSet/>
      <dgm:spPr/>
      <dgm:t>
        <a:bodyPr/>
        <a:lstStyle/>
        <a:p>
          <a:endParaRPr lang="en-GB"/>
        </a:p>
      </dgm:t>
    </dgm:pt>
    <dgm:pt modelId="{5EFAA350-5CDB-4E8C-9AFB-1F47F64FB6B4}" type="sibTrans" cxnId="{3A180FF9-B595-4522-B33A-4DF0B8559E5B}">
      <dgm:prSet/>
      <dgm:spPr/>
      <dgm:t>
        <a:bodyPr/>
        <a:lstStyle/>
        <a:p>
          <a:endParaRPr lang="en-GB"/>
        </a:p>
      </dgm:t>
    </dgm:pt>
    <dgm:pt modelId="{01B1F3F4-A8B5-4ED8-A1D8-65C65632C057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>
            <a:lnSpc>
              <a:spcPct val="100000"/>
            </a:lnSpc>
            <a:spcAft>
              <a:spcPts val="600"/>
            </a:spcAft>
            <a:buFont typeface="Times New Roman" panose="02020603050405020304" pitchFamily="18" charset="0"/>
            <a:buChar char="•"/>
          </a:pPr>
          <a:r>
            <a:rPr lang="pl-PL" sz="2000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Zgłoszone</a:t>
          </a:r>
          <a:r>
            <a:rPr lang="pl-PL" sz="2000" b="1" u="sng" dirty="0"/>
            <a:t> </a:t>
          </a:r>
          <a:r>
            <a:rPr lang="pl-PL" sz="2000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projekty</a:t>
          </a:r>
          <a:r>
            <a:rPr lang="pl-PL" sz="2000" b="1" dirty="0"/>
            <a:t> 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złożono</a:t>
          </a:r>
          <a:r>
            <a:rPr lang="pl-PL" sz="1600" b="1" dirty="0"/>
            <a:t> </a:t>
          </a:r>
          <a:r>
            <a:rPr lang="pl-PL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2 518 </a:t>
          </a:r>
          <a:r>
            <a:rPr lang="pl-PL" sz="1600" dirty="0"/>
            <a:t>wniosków,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w których dofinansowanie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ogółem (UE+BP) wyniosło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en-GB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8 018 932 91</a:t>
          </a:r>
          <a:r>
            <a:rPr lang="pl-PL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1 zł</a:t>
          </a:r>
          <a:endParaRPr lang="pl-PL" sz="1600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59F78783-B024-4E06-83C7-25CF1BD858A8}" type="parTrans" cxnId="{FB960330-77B2-40BD-89D9-FC94A4F274D1}">
      <dgm:prSet/>
      <dgm:spPr/>
      <dgm:t>
        <a:bodyPr/>
        <a:lstStyle/>
        <a:p>
          <a:endParaRPr lang="en-GB"/>
        </a:p>
      </dgm:t>
    </dgm:pt>
    <dgm:pt modelId="{C91B6611-A428-4794-AA01-A66AAC623C78}" type="sibTrans" cxnId="{FB960330-77B2-40BD-89D9-FC94A4F274D1}">
      <dgm:prSet/>
      <dgm:spPr/>
      <dgm:t>
        <a:bodyPr/>
        <a:lstStyle/>
        <a:p>
          <a:endParaRPr lang="en-GB"/>
        </a:p>
      </dgm:t>
    </dgm:pt>
    <dgm:pt modelId="{45AB7A00-0523-472A-9138-8C2F28C5BA8B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20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Projekty wybrane</a:t>
          </a:r>
        </a:p>
        <a:p>
          <a:pPr>
            <a:lnSpc>
              <a:spcPct val="100000"/>
            </a:lnSpc>
            <a:spcAft>
              <a:spcPts val="600"/>
            </a:spcAft>
            <a:buFont typeface="Times New Roman" panose="02020603050405020304" pitchFamily="18" charset="0"/>
            <a:buChar char="•"/>
          </a:pPr>
          <a:r>
            <a:rPr lang="pl-PL" sz="2000" b="1" u="sng" kern="1200" dirty="0">
              <a:solidFill>
                <a:srgbClr val="FFD618">
                  <a:lumMod val="20000"/>
                  <a:lumOff val="80000"/>
                </a:srgbClr>
              </a:solidFill>
              <a:latin typeface="Calibri" panose="020F0502020204030204"/>
              <a:ea typeface="+mn-ea"/>
              <a:cs typeface="+mn-cs"/>
            </a:rPr>
            <a:t>do dofinansowania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kern="1200" dirty="0"/>
            <a:t>wybrano 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1 201</a:t>
          </a:r>
          <a:r>
            <a:rPr lang="pl-PL" sz="1600" b="1" kern="1200" dirty="0"/>
            <a:t> </a:t>
          </a:r>
          <a:r>
            <a:rPr lang="pl-PL" sz="1600" kern="1200" dirty="0"/>
            <a:t>projektów, </a:t>
          </a:r>
        </a:p>
        <a:p>
          <a:pPr>
            <a:lnSpc>
              <a:spcPct val="100000"/>
            </a:lnSpc>
            <a:spcAft>
              <a:spcPts val="600"/>
            </a:spcAft>
            <a:buFont typeface="Times New Roman" panose="02020603050405020304" pitchFamily="18" charset="0"/>
            <a:buChar char="•"/>
          </a:pPr>
          <a:r>
            <a:rPr lang="pl-PL" sz="1600" kern="1200" dirty="0"/>
            <a:t>w których dofinansowanie UE wyniosło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en-GB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4 797 578 59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1 zł</a:t>
          </a:r>
          <a:endParaRPr lang="pl-PL" sz="1600" kern="1200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D42559E7-7EE5-4CAB-A52C-3B7CD3686FB7}" type="parTrans" cxnId="{BF345B12-4153-4DDF-8923-392EF068FA0D}">
      <dgm:prSet/>
      <dgm:spPr/>
      <dgm:t>
        <a:bodyPr/>
        <a:lstStyle/>
        <a:p>
          <a:endParaRPr lang="en-GB"/>
        </a:p>
      </dgm:t>
    </dgm:pt>
    <dgm:pt modelId="{28C83218-4521-406A-9040-1414196C7575}" type="sibTrans" cxnId="{BF345B12-4153-4DDF-8923-392EF068FA0D}">
      <dgm:prSet/>
      <dgm:spPr/>
      <dgm:t>
        <a:bodyPr/>
        <a:lstStyle/>
        <a:p>
          <a:endParaRPr lang="en-GB"/>
        </a:p>
      </dgm:t>
    </dgm:pt>
    <dgm:pt modelId="{BEE5D0F3-A654-4867-BF04-78C0666D594A}">
      <dgm:prSet custT="1"/>
      <dgm:spPr>
        <a:solidFill>
          <a:schemeClr val="accent1">
            <a:alpha val="58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>
            <a:lnSpc>
              <a:spcPct val="100000"/>
            </a:lnSpc>
            <a:spcAft>
              <a:spcPts val="600"/>
            </a:spcAft>
            <a:buFont typeface="Times New Roman" panose="02020603050405020304" pitchFamily="18" charset="0"/>
            <a:buChar char="•"/>
          </a:pPr>
          <a:r>
            <a:rPr lang="pl-PL" sz="2000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Umowy</a:t>
          </a:r>
          <a:r>
            <a:rPr lang="pl-PL" sz="1800" b="1" dirty="0">
              <a:solidFill>
                <a:schemeClr val="accent3">
                  <a:lumMod val="20000"/>
                  <a:lumOff val="80000"/>
                </a:schemeClr>
              </a:solidFill>
            </a:rPr>
            <a:t> </a:t>
          </a:r>
          <a:r>
            <a:rPr lang="pl-PL" sz="1800" b="1" dirty="0"/>
            <a:t>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podpisano </a:t>
          </a:r>
          <a:r>
            <a:rPr lang="pl-PL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817</a:t>
          </a:r>
          <a:r>
            <a:rPr lang="pl-PL" sz="1600" dirty="0"/>
            <a:t> umów o wartości dofinansowania ze środków UE 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pl-PL" sz="1600" dirty="0"/>
            <a:t>w wysokości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en-GB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4 133 922 25</a:t>
          </a:r>
          <a:r>
            <a:rPr lang="pl-PL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2 zł</a:t>
          </a:r>
          <a:endParaRPr lang="pl-PL" sz="1600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E3AF6C0A-95C8-41ED-AA52-D9B87434CDE8}" type="parTrans" cxnId="{E602BFDB-0B16-444B-B12E-00B1412BA098}">
      <dgm:prSet/>
      <dgm:spPr/>
      <dgm:t>
        <a:bodyPr/>
        <a:lstStyle/>
        <a:p>
          <a:endParaRPr lang="en-GB"/>
        </a:p>
      </dgm:t>
    </dgm:pt>
    <dgm:pt modelId="{B1667179-6407-4195-BDA8-2EE2A0F6B6CB}" type="sibTrans" cxnId="{E602BFDB-0B16-444B-B12E-00B1412BA098}">
      <dgm:prSet/>
      <dgm:spPr/>
      <dgm:t>
        <a:bodyPr/>
        <a:lstStyle/>
        <a:p>
          <a:endParaRPr lang="en-GB"/>
        </a:p>
      </dgm:t>
    </dgm:pt>
    <dgm:pt modelId="{19A9388E-60FF-4760-ABF2-3A914B569D90}">
      <dgm:prSet custT="1"/>
      <dgm:spPr>
        <a:solidFill>
          <a:srgbClr val="0070C0">
            <a:alpha val="50000"/>
          </a:srgb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>
            <a:lnSpc>
              <a:spcPct val="100000"/>
            </a:lnSpc>
            <a:spcAft>
              <a:spcPts val="600"/>
            </a:spcAft>
            <a:buFont typeface="Times New Roman" panose="02020603050405020304" pitchFamily="18" charset="0"/>
            <a:buChar char="•"/>
          </a:pPr>
          <a:r>
            <a:rPr lang="pl-PL" sz="2000" b="1" u="sng" dirty="0">
              <a:solidFill>
                <a:schemeClr val="accent3">
                  <a:lumMod val="20000"/>
                  <a:lumOff val="80000"/>
                </a:schemeClr>
              </a:solidFill>
            </a:rPr>
            <a:t>Płatności</a:t>
          </a:r>
          <a:r>
            <a:rPr lang="pl-PL" sz="1800" b="1" dirty="0"/>
            <a:t>  </a:t>
          </a:r>
        </a:p>
        <a:p>
          <a:pPr>
            <a:lnSpc>
              <a:spcPct val="100000"/>
            </a:lnSpc>
            <a:spcAft>
              <a:spcPts val="0"/>
            </a:spcAft>
            <a:buFont typeface="Times New Roman" panose="02020603050405020304" pitchFamily="18" charset="0"/>
            <a:buChar char="•"/>
          </a:pPr>
          <a:r>
            <a:rPr lang="en-GB" sz="1600" dirty="0"/>
            <a:t>beneficjenci złożyli wnioski </a:t>
          </a:r>
        </a:p>
        <a:p>
          <a:r>
            <a:rPr lang="pl-PL" sz="1600" dirty="0"/>
            <a:t>o płatność, w których dofinansowanie UE wyniosło</a:t>
          </a:r>
          <a:endParaRPr lang="en-GB" sz="1600" dirty="0"/>
        </a:p>
        <a:p>
          <a:r>
            <a:rPr lang="pl-PL" sz="1600" b="1" dirty="0"/>
            <a:t> </a:t>
          </a:r>
          <a:r>
            <a:rPr lang="en-GB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924 400 91</a:t>
          </a:r>
          <a:r>
            <a:rPr lang="pl-PL" sz="1600" b="1" dirty="0">
              <a:solidFill>
                <a:schemeClr val="accent3">
                  <a:lumMod val="20000"/>
                  <a:lumOff val="80000"/>
                </a:schemeClr>
              </a:solidFill>
            </a:rPr>
            <a:t>9 zł </a:t>
          </a:r>
          <a:endParaRPr lang="en-GB" sz="1600" b="1" dirty="0">
            <a:solidFill>
              <a:schemeClr val="accent3">
                <a:lumMod val="20000"/>
                <a:lumOff val="80000"/>
              </a:schemeClr>
            </a:solidFill>
          </a:endParaRPr>
        </a:p>
      </dgm:t>
    </dgm:pt>
    <dgm:pt modelId="{8EA1A787-2352-4A12-A668-F884E29444ED}" type="parTrans" cxnId="{208AFE3A-35E6-4973-A7E0-03A9350D21C0}">
      <dgm:prSet/>
      <dgm:spPr/>
      <dgm:t>
        <a:bodyPr/>
        <a:lstStyle/>
        <a:p>
          <a:endParaRPr lang="en-GB"/>
        </a:p>
      </dgm:t>
    </dgm:pt>
    <dgm:pt modelId="{D50B0B6E-8FAD-4392-A277-AA100E37ECF9}" type="sibTrans" cxnId="{208AFE3A-35E6-4973-A7E0-03A9350D21C0}">
      <dgm:prSet/>
      <dgm:spPr/>
      <dgm:t>
        <a:bodyPr/>
        <a:lstStyle/>
        <a:p>
          <a:endParaRPr lang="en-GB"/>
        </a:p>
      </dgm:t>
    </dgm:pt>
    <dgm:pt modelId="{D5714742-0E14-43DE-B1D2-EC591B572515}" type="pres">
      <dgm:prSet presAssocID="{88CFD195-06F7-4AFA-A171-8B1484BEC30F}" presName="diagram" presStyleCnt="0">
        <dgm:presLayoutVars>
          <dgm:dir/>
          <dgm:resizeHandles val="exact"/>
        </dgm:presLayoutVars>
      </dgm:prSet>
      <dgm:spPr/>
    </dgm:pt>
    <dgm:pt modelId="{806A492A-5C78-4898-9917-44FE7EAD7FA3}" type="pres">
      <dgm:prSet presAssocID="{1ADFD081-DE24-4A53-867D-37BC477845EA}" presName="node" presStyleLbl="node1" presStyleIdx="0" presStyleCnt="6">
        <dgm:presLayoutVars>
          <dgm:bulletEnabled val="1"/>
        </dgm:presLayoutVars>
      </dgm:prSet>
      <dgm:spPr/>
    </dgm:pt>
    <dgm:pt modelId="{7B3DAED5-D2F9-4080-961E-BA01B468B9C0}" type="pres">
      <dgm:prSet presAssocID="{3D948162-A088-4D03-B99A-52DEA78D5889}" presName="sibTrans" presStyleCnt="0"/>
      <dgm:spPr/>
    </dgm:pt>
    <dgm:pt modelId="{57CE6A88-EB07-4F41-93B9-2250E791CCAC}" type="pres">
      <dgm:prSet presAssocID="{BE04B174-6ED0-44AC-A8D6-2F2A6C6F04A0}" presName="node" presStyleLbl="node1" presStyleIdx="1" presStyleCnt="6">
        <dgm:presLayoutVars>
          <dgm:bulletEnabled val="1"/>
        </dgm:presLayoutVars>
      </dgm:prSet>
      <dgm:spPr/>
    </dgm:pt>
    <dgm:pt modelId="{1E99045C-21B9-4260-B7CD-9B1443FC723B}" type="pres">
      <dgm:prSet presAssocID="{5EFAA350-5CDB-4E8C-9AFB-1F47F64FB6B4}" presName="sibTrans" presStyleCnt="0"/>
      <dgm:spPr/>
    </dgm:pt>
    <dgm:pt modelId="{00448F71-905A-4253-B4A5-126C9EF39932}" type="pres">
      <dgm:prSet presAssocID="{01B1F3F4-A8B5-4ED8-A1D8-65C65632C057}" presName="node" presStyleLbl="node1" presStyleIdx="2" presStyleCnt="6">
        <dgm:presLayoutVars>
          <dgm:bulletEnabled val="1"/>
        </dgm:presLayoutVars>
      </dgm:prSet>
      <dgm:spPr/>
    </dgm:pt>
    <dgm:pt modelId="{F3E47D98-77E1-47DB-9ADC-ECB3C5DA62A3}" type="pres">
      <dgm:prSet presAssocID="{C91B6611-A428-4794-AA01-A66AAC623C78}" presName="sibTrans" presStyleCnt="0"/>
      <dgm:spPr/>
    </dgm:pt>
    <dgm:pt modelId="{5BC375E0-F700-4A5D-87D2-773FC2169150}" type="pres">
      <dgm:prSet presAssocID="{45AB7A00-0523-472A-9138-8C2F28C5BA8B}" presName="node" presStyleLbl="node1" presStyleIdx="3" presStyleCnt="6">
        <dgm:presLayoutVars>
          <dgm:bulletEnabled val="1"/>
        </dgm:presLayoutVars>
      </dgm:prSet>
      <dgm:spPr/>
    </dgm:pt>
    <dgm:pt modelId="{1E62232A-929F-4E43-8974-E74649CD35BC}" type="pres">
      <dgm:prSet presAssocID="{28C83218-4521-406A-9040-1414196C7575}" presName="sibTrans" presStyleCnt="0"/>
      <dgm:spPr/>
    </dgm:pt>
    <dgm:pt modelId="{DF82A946-23B8-4E4E-AAD3-AC44208D4D08}" type="pres">
      <dgm:prSet presAssocID="{BEE5D0F3-A654-4867-BF04-78C0666D594A}" presName="node" presStyleLbl="node1" presStyleIdx="4" presStyleCnt="6">
        <dgm:presLayoutVars>
          <dgm:bulletEnabled val="1"/>
        </dgm:presLayoutVars>
      </dgm:prSet>
      <dgm:spPr/>
    </dgm:pt>
    <dgm:pt modelId="{D285C142-530B-4BE0-AD28-9CB15CE7E6E4}" type="pres">
      <dgm:prSet presAssocID="{B1667179-6407-4195-BDA8-2EE2A0F6B6CB}" presName="sibTrans" presStyleCnt="0"/>
      <dgm:spPr/>
    </dgm:pt>
    <dgm:pt modelId="{B15DBCBB-A3E0-48E2-91D9-0453640FDFCC}" type="pres">
      <dgm:prSet presAssocID="{19A9388E-60FF-4760-ABF2-3A914B569D90}" presName="node" presStyleLbl="node1" presStyleIdx="5" presStyleCnt="6">
        <dgm:presLayoutVars>
          <dgm:bulletEnabled val="1"/>
        </dgm:presLayoutVars>
      </dgm:prSet>
      <dgm:spPr/>
    </dgm:pt>
  </dgm:ptLst>
  <dgm:cxnLst>
    <dgm:cxn modelId="{9BD09804-7621-4503-8C0E-19F81170EA45}" type="presOf" srcId="{88CFD195-06F7-4AFA-A171-8B1484BEC30F}" destId="{D5714742-0E14-43DE-B1D2-EC591B572515}" srcOrd="0" destOrd="0" presId="urn:microsoft.com/office/officeart/2005/8/layout/default"/>
    <dgm:cxn modelId="{BF345B12-4153-4DDF-8923-392EF068FA0D}" srcId="{88CFD195-06F7-4AFA-A171-8B1484BEC30F}" destId="{45AB7A00-0523-472A-9138-8C2F28C5BA8B}" srcOrd="3" destOrd="0" parTransId="{D42559E7-7EE5-4CAB-A52C-3B7CD3686FB7}" sibTransId="{28C83218-4521-406A-9040-1414196C7575}"/>
    <dgm:cxn modelId="{FB960330-77B2-40BD-89D9-FC94A4F274D1}" srcId="{88CFD195-06F7-4AFA-A171-8B1484BEC30F}" destId="{01B1F3F4-A8B5-4ED8-A1D8-65C65632C057}" srcOrd="2" destOrd="0" parTransId="{59F78783-B024-4E06-83C7-25CF1BD858A8}" sibTransId="{C91B6611-A428-4794-AA01-A66AAC623C78}"/>
    <dgm:cxn modelId="{6CA1A234-A8B5-4184-AD97-5DDC63C42734}" srcId="{88CFD195-06F7-4AFA-A171-8B1484BEC30F}" destId="{1ADFD081-DE24-4A53-867D-37BC477845EA}" srcOrd="0" destOrd="0" parTransId="{942D0E6C-CB1E-4B20-83C5-B3B19E557C53}" sibTransId="{3D948162-A088-4D03-B99A-52DEA78D5889}"/>
    <dgm:cxn modelId="{208AFE3A-35E6-4973-A7E0-03A9350D21C0}" srcId="{88CFD195-06F7-4AFA-A171-8B1484BEC30F}" destId="{19A9388E-60FF-4760-ABF2-3A914B569D90}" srcOrd="5" destOrd="0" parTransId="{8EA1A787-2352-4A12-A668-F884E29444ED}" sibTransId="{D50B0B6E-8FAD-4392-A277-AA100E37ECF9}"/>
    <dgm:cxn modelId="{0B8E6251-E6A1-4E49-A7A5-62637428CB22}" type="presOf" srcId="{BE04B174-6ED0-44AC-A8D6-2F2A6C6F04A0}" destId="{57CE6A88-EB07-4F41-93B9-2250E791CCAC}" srcOrd="0" destOrd="0" presId="urn:microsoft.com/office/officeart/2005/8/layout/default"/>
    <dgm:cxn modelId="{F98F1F8B-2FBC-4A6A-A54F-5BF649EB6DCB}" type="presOf" srcId="{01B1F3F4-A8B5-4ED8-A1D8-65C65632C057}" destId="{00448F71-905A-4253-B4A5-126C9EF39932}" srcOrd="0" destOrd="0" presId="urn:microsoft.com/office/officeart/2005/8/layout/default"/>
    <dgm:cxn modelId="{B85244B4-FB98-4243-9C2E-B355A8AFC9C2}" type="presOf" srcId="{1ADFD081-DE24-4A53-867D-37BC477845EA}" destId="{806A492A-5C78-4898-9917-44FE7EAD7FA3}" srcOrd="0" destOrd="0" presId="urn:microsoft.com/office/officeart/2005/8/layout/default"/>
    <dgm:cxn modelId="{ADC4E3B5-4B67-4C67-AE28-4B85A7A14547}" type="presOf" srcId="{BEE5D0F3-A654-4867-BF04-78C0666D594A}" destId="{DF82A946-23B8-4E4E-AAD3-AC44208D4D08}" srcOrd="0" destOrd="0" presId="urn:microsoft.com/office/officeart/2005/8/layout/default"/>
    <dgm:cxn modelId="{1CD6AED6-39AF-4A7A-8BD0-4B16D9FA3C14}" type="presOf" srcId="{45AB7A00-0523-472A-9138-8C2F28C5BA8B}" destId="{5BC375E0-F700-4A5D-87D2-773FC2169150}" srcOrd="0" destOrd="0" presId="urn:microsoft.com/office/officeart/2005/8/layout/default"/>
    <dgm:cxn modelId="{E602BFDB-0B16-444B-B12E-00B1412BA098}" srcId="{88CFD195-06F7-4AFA-A171-8B1484BEC30F}" destId="{BEE5D0F3-A654-4867-BF04-78C0666D594A}" srcOrd="4" destOrd="0" parTransId="{E3AF6C0A-95C8-41ED-AA52-D9B87434CDE8}" sibTransId="{B1667179-6407-4195-BDA8-2EE2A0F6B6CB}"/>
    <dgm:cxn modelId="{9FF81DE3-5861-4062-8CB3-ED4A5B407FEC}" type="presOf" srcId="{19A9388E-60FF-4760-ABF2-3A914B569D90}" destId="{B15DBCBB-A3E0-48E2-91D9-0453640FDFCC}" srcOrd="0" destOrd="0" presId="urn:microsoft.com/office/officeart/2005/8/layout/default"/>
    <dgm:cxn modelId="{3A180FF9-B595-4522-B33A-4DF0B8559E5B}" srcId="{88CFD195-06F7-4AFA-A171-8B1484BEC30F}" destId="{BE04B174-6ED0-44AC-A8D6-2F2A6C6F04A0}" srcOrd="1" destOrd="0" parTransId="{D1C32CDD-AC15-4EE5-8D38-77E26724DB0D}" sibTransId="{5EFAA350-5CDB-4E8C-9AFB-1F47F64FB6B4}"/>
    <dgm:cxn modelId="{720C0454-4F14-4D42-A2FA-E62BF854DD36}" type="presParOf" srcId="{D5714742-0E14-43DE-B1D2-EC591B572515}" destId="{806A492A-5C78-4898-9917-44FE7EAD7FA3}" srcOrd="0" destOrd="0" presId="urn:microsoft.com/office/officeart/2005/8/layout/default"/>
    <dgm:cxn modelId="{B97ECBBB-8577-40C7-9A94-50C6F519AEAF}" type="presParOf" srcId="{D5714742-0E14-43DE-B1D2-EC591B572515}" destId="{7B3DAED5-D2F9-4080-961E-BA01B468B9C0}" srcOrd="1" destOrd="0" presId="urn:microsoft.com/office/officeart/2005/8/layout/default"/>
    <dgm:cxn modelId="{739EB06B-73FE-4C47-846B-35F3287157FC}" type="presParOf" srcId="{D5714742-0E14-43DE-B1D2-EC591B572515}" destId="{57CE6A88-EB07-4F41-93B9-2250E791CCAC}" srcOrd="2" destOrd="0" presId="urn:microsoft.com/office/officeart/2005/8/layout/default"/>
    <dgm:cxn modelId="{8EFE2970-C235-4F0F-B2B7-2C8BD09A8DD1}" type="presParOf" srcId="{D5714742-0E14-43DE-B1D2-EC591B572515}" destId="{1E99045C-21B9-4260-B7CD-9B1443FC723B}" srcOrd="3" destOrd="0" presId="urn:microsoft.com/office/officeart/2005/8/layout/default"/>
    <dgm:cxn modelId="{46C20BA3-21DF-473A-A4A8-EABD734B002F}" type="presParOf" srcId="{D5714742-0E14-43DE-B1D2-EC591B572515}" destId="{00448F71-905A-4253-B4A5-126C9EF39932}" srcOrd="4" destOrd="0" presId="urn:microsoft.com/office/officeart/2005/8/layout/default"/>
    <dgm:cxn modelId="{CA09C5F9-60F9-4D90-A65C-0992A67A5CCC}" type="presParOf" srcId="{D5714742-0E14-43DE-B1D2-EC591B572515}" destId="{F3E47D98-77E1-47DB-9ADC-ECB3C5DA62A3}" srcOrd="5" destOrd="0" presId="urn:microsoft.com/office/officeart/2005/8/layout/default"/>
    <dgm:cxn modelId="{5935AE9A-755A-4671-AA4F-9B76BC4BDD77}" type="presParOf" srcId="{D5714742-0E14-43DE-B1D2-EC591B572515}" destId="{5BC375E0-F700-4A5D-87D2-773FC2169150}" srcOrd="6" destOrd="0" presId="urn:microsoft.com/office/officeart/2005/8/layout/default"/>
    <dgm:cxn modelId="{7489E61F-7AB9-43CC-B208-FE4D5B7AC63C}" type="presParOf" srcId="{D5714742-0E14-43DE-B1D2-EC591B572515}" destId="{1E62232A-929F-4E43-8974-E74649CD35BC}" srcOrd="7" destOrd="0" presId="urn:microsoft.com/office/officeart/2005/8/layout/default"/>
    <dgm:cxn modelId="{560CDDE7-23C7-418A-900E-EB2D7872FFC6}" type="presParOf" srcId="{D5714742-0E14-43DE-B1D2-EC591B572515}" destId="{DF82A946-23B8-4E4E-AAD3-AC44208D4D08}" srcOrd="8" destOrd="0" presId="urn:microsoft.com/office/officeart/2005/8/layout/default"/>
    <dgm:cxn modelId="{7CF48657-99AA-4BF3-9DBF-A87FBCB96DF6}" type="presParOf" srcId="{D5714742-0E14-43DE-B1D2-EC591B572515}" destId="{D285C142-530B-4BE0-AD28-9CB15CE7E6E4}" srcOrd="9" destOrd="0" presId="urn:microsoft.com/office/officeart/2005/8/layout/default"/>
    <dgm:cxn modelId="{95EE28BF-1180-4DD5-802C-749A763E832A}" type="presParOf" srcId="{D5714742-0E14-43DE-B1D2-EC591B572515}" destId="{B15DBCBB-A3E0-48E2-91D9-0453640FDFCC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6A492A-5C78-4898-9917-44FE7EAD7FA3}">
      <dsp:nvSpPr>
        <dsp:cNvPr id="0" name=""/>
        <dsp:cNvSpPr/>
      </dsp:nvSpPr>
      <dsp:spPr>
        <a:xfrm>
          <a:off x="0" y="494901"/>
          <a:ext cx="3060339" cy="1836203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600"/>
            </a:spcAft>
            <a:buFont typeface="Times New Roman" panose="02020603050405020304" pitchFamily="18" charset="0"/>
            <a:buNone/>
          </a:pPr>
          <a:r>
            <a:rPr lang="pl-PL" sz="20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Alokacja UE Programu</a:t>
          </a:r>
          <a:r>
            <a:rPr lang="pl-PL" sz="20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  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en-GB" sz="20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9 742 953 051</a:t>
          </a:r>
          <a:r>
            <a:rPr lang="pl-PL" sz="20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 zł</a:t>
          </a:r>
          <a:endParaRPr lang="en-GB" sz="2000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>
        <a:off x="0" y="494901"/>
        <a:ext cx="3060339" cy="1836203"/>
      </dsp:txXfrm>
    </dsp:sp>
    <dsp:sp modelId="{57CE6A88-EB07-4F41-93B9-2250E791CCAC}">
      <dsp:nvSpPr>
        <dsp:cNvPr id="0" name=""/>
        <dsp:cNvSpPr/>
      </dsp:nvSpPr>
      <dsp:spPr>
        <a:xfrm>
          <a:off x="3366373" y="494901"/>
          <a:ext cx="3060339" cy="1836203"/>
        </a:xfrm>
        <a:prstGeom prst="rect">
          <a:avLst/>
        </a:prstGeom>
        <a:solidFill>
          <a:srgbClr val="0070C0">
            <a:alpha val="82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600"/>
            </a:spcAft>
            <a:buFont typeface="Times New Roman" panose="02020603050405020304" pitchFamily="18" charset="0"/>
            <a:buNone/>
          </a:pPr>
          <a:r>
            <a:rPr lang="pl-PL" sz="20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Nabory</a:t>
          </a:r>
          <a:r>
            <a:rPr lang="pl-PL" sz="1700" b="1" kern="1200" dirty="0"/>
            <a:t>  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ogłoszono 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185</a:t>
          </a:r>
          <a:r>
            <a:rPr lang="pl-PL" sz="1600" b="1" kern="1200" dirty="0"/>
            <a:t> </a:t>
          </a:r>
          <a:r>
            <a:rPr lang="pl-PL" sz="1600" kern="1200" dirty="0"/>
            <a:t>naborów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z dofinansowaniem ogółem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(UE+BP) </a:t>
          </a:r>
          <a:r>
            <a:rPr lang="en-GB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7 685 468 369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 zł</a:t>
          </a:r>
          <a:r>
            <a:rPr lang="pl-PL" sz="1600" b="1" kern="1200" dirty="0"/>
            <a:t>,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w tym środki UE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en-GB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6 976 284 301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 zł</a:t>
          </a:r>
          <a:endParaRPr lang="pl-PL" sz="1600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>
        <a:off x="3366373" y="494901"/>
        <a:ext cx="3060339" cy="1836203"/>
      </dsp:txXfrm>
    </dsp:sp>
    <dsp:sp modelId="{00448F71-905A-4253-B4A5-126C9EF39932}">
      <dsp:nvSpPr>
        <dsp:cNvPr id="0" name=""/>
        <dsp:cNvSpPr/>
      </dsp:nvSpPr>
      <dsp:spPr>
        <a:xfrm>
          <a:off x="6732747" y="494901"/>
          <a:ext cx="3060339" cy="1836203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-16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600"/>
            </a:spcAft>
            <a:buFont typeface="Times New Roman" panose="02020603050405020304" pitchFamily="18" charset="0"/>
            <a:buNone/>
          </a:pPr>
          <a:r>
            <a:rPr lang="pl-PL" sz="20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Zgłoszone</a:t>
          </a:r>
          <a:r>
            <a:rPr lang="pl-PL" sz="2000" b="1" u="sng" kern="1200" dirty="0"/>
            <a:t> </a:t>
          </a:r>
          <a:r>
            <a:rPr lang="pl-PL" sz="20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projekty</a:t>
          </a:r>
          <a:r>
            <a:rPr lang="pl-PL" sz="2000" b="1" kern="1200" dirty="0"/>
            <a:t> 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złożono</a:t>
          </a:r>
          <a:r>
            <a:rPr lang="pl-PL" sz="1600" b="1" kern="1200" dirty="0"/>
            <a:t> 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2 518 </a:t>
          </a:r>
          <a:r>
            <a:rPr lang="pl-PL" sz="1600" kern="1200" dirty="0"/>
            <a:t>wniosków,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w których dofinansowanie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ogółem (UE+BP) wyniosło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en-GB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8 018 932 91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1 zł</a:t>
          </a:r>
          <a:endParaRPr lang="pl-PL" sz="1600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>
        <a:off x="6732747" y="494901"/>
        <a:ext cx="3060339" cy="1836203"/>
      </dsp:txXfrm>
    </dsp:sp>
    <dsp:sp modelId="{5BC375E0-F700-4A5D-87D2-773FC2169150}">
      <dsp:nvSpPr>
        <dsp:cNvPr id="0" name=""/>
        <dsp:cNvSpPr/>
      </dsp:nvSpPr>
      <dsp:spPr>
        <a:xfrm>
          <a:off x="0" y="2637139"/>
          <a:ext cx="3060339" cy="1836203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-24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20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Projekty wybrane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600"/>
            </a:spcAft>
            <a:buFont typeface="Times New Roman" panose="02020603050405020304" pitchFamily="18" charset="0"/>
            <a:buNone/>
          </a:pPr>
          <a:r>
            <a:rPr lang="pl-PL" sz="2000" b="1" u="sng" kern="1200" dirty="0">
              <a:solidFill>
                <a:srgbClr val="FFD618">
                  <a:lumMod val="20000"/>
                  <a:lumOff val="80000"/>
                </a:srgbClr>
              </a:solidFill>
              <a:latin typeface="Calibri" panose="020F0502020204030204"/>
              <a:ea typeface="+mn-ea"/>
              <a:cs typeface="+mn-cs"/>
            </a:rPr>
            <a:t>do dofinansowania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wybrano 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1 201</a:t>
          </a:r>
          <a:r>
            <a:rPr lang="pl-PL" sz="1600" b="1" kern="1200" dirty="0"/>
            <a:t> </a:t>
          </a:r>
          <a:r>
            <a:rPr lang="pl-PL" sz="1600" kern="1200" dirty="0"/>
            <a:t>projektów,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60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w których dofinansowanie UE wyniosło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en-GB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4 797 578 59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1 zł</a:t>
          </a:r>
          <a:endParaRPr lang="pl-PL" sz="1600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>
        <a:off x="0" y="2637139"/>
        <a:ext cx="3060339" cy="1836203"/>
      </dsp:txXfrm>
    </dsp:sp>
    <dsp:sp modelId="{DF82A946-23B8-4E4E-AAD3-AC44208D4D08}">
      <dsp:nvSpPr>
        <dsp:cNvPr id="0" name=""/>
        <dsp:cNvSpPr/>
      </dsp:nvSpPr>
      <dsp:spPr>
        <a:xfrm>
          <a:off x="3366373" y="2637139"/>
          <a:ext cx="3060339" cy="1836203"/>
        </a:xfrm>
        <a:prstGeom prst="rect">
          <a:avLst/>
        </a:prstGeom>
        <a:solidFill>
          <a:schemeClr val="accent1">
            <a:alpha val="58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600"/>
            </a:spcAft>
            <a:buFont typeface="Times New Roman" panose="02020603050405020304" pitchFamily="18" charset="0"/>
            <a:buNone/>
          </a:pPr>
          <a:r>
            <a:rPr lang="pl-PL" sz="20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Umowy</a:t>
          </a:r>
          <a:r>
            <a:rPr lang="pl-PL" sz="18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 </a:t>
          </a:r>
          <a:r>
            <a:rPr lang="pl-PL" sz="1800" b="1" kern="1200" dirty="0"/>
            <a:t>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podpisano 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817</a:t>
          </a:r>
          <a:r>
            <a:rPr lang="pl-PL" sz="1600" kern="1200" dirty="0"/>
            <a:t> umów o wartości dofinansowania ze środków UE 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pl-PL" sz="1600" kern="1200" dirty="0"/>
            <a:t>w wysokości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en-GB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4 133 922 25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2 zł</a:t>
          </a:r>
          <a:endParaRPr lang="pl-PL" sz="1600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>
        <a:off x="3366373" y="2637139"/>
        <a:ext cx="3060339" cy="1836203"/>
      </dsp:txXfrm>
    </dsp:sp>
    <dsp:sp modelId="{B15DBCBB-A3E0-48E2-91D9-0453640FDFCC}">
      <dsp:nvSpPr>
        <dsp:cNvPr id="0" name=""/>
        <dsp:cNvSpPr/>
      </dsp:nvSpPr>
      <dsp:spPr>
        <a:xfrm>
          <a:off x="6732747" y="2637139"/>
          <a:ext cx="3060339" cy="1836203"/>
        </a:xfrm>
        <a:prstGeom prst="rect">
          <a:avLst/>
        </a:prstGeom>
        <a:solidFill>
          <a:srgbClr val="0070C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600"/>
            </a:spcAft>
            <a:buFont typeface="Times New Roman" panose="02020603050405020304" pitchFamily="18" charset="0"/>
            <a:buNone/>
          </a:pPr>
          <a:r>
            <a:rPr lang="pl-PL" sz="2000" b="1" u="sng" kern="1200" dirty="0">
              <a:solidFill>
                <a:schemeClr val="accent3">
                  <a:lumMod val="20000"/>
                  <a:lumOff val="80000"/>
                </a:schemeClr>
              </a:solidFill>
            </a:rPr>
            <a:t>Płatności</a:t>
          </a:r>
          <a:r>
            <a:rPr lang="pl-PL" sz="1800" b="1" kern="1200" dirty="0"/>
            <a:t> 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Font typeface="Times New Roman" panose="02020603050405020304" pitchFamily="18" charset="0"/>
            <a:buNone/>
          </a:pPr>
          <a:r>
            <a:rPr lang="en-GB" sz="1600" kern="1200" dirty="0"/>
            <a:t>beneficjenci złożyli wnioski </a:t>
          </a:r>
        </a:p>
        <a:p>
          <a:pPr marL="0" lvl="0" indent="0" algn="ctr" defTabSz="889000">
            <a:spcBef>
              <a:spcPct val="0"/>
            </a:spcBef>
            <a:buNone/>
          </a:pPr>
          <a:r>
            <a:rPr lang="pl-PL" sz="1600" kern="1200" dirty="0"/>
            <a:t>o płatność, w których dofinansowanie UE wyniosło</a:t>
          </a:r>
          <a:endParaRPr lang="en-GB" sz="1600" kern="1200" dirty="0"/>
        </a:p>
        <a:p>
          <a:pPr marL="0" lvl="0" indent="0" algn="ctr" defTabSz="889000">
            <a:spcBef>
              <a:spcPct val="0"/>
            </a:spcBef>
            <a:buNone/>
          </a:pPr>
          <a:r>
            <a:rPr lang="pl-PL" sz="1600" b="1" kern="1200" dirty="0"/>
            <a:t> </a:t>
          </a:r>
          <a:r>
            <a:rPr lang="en-GB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924 400 91</a:t>
          </a:r>
          <a:r>
            <a:rPr lang="pl-PL" sz="1600" b="1" kern="1200" dirty="0">
              <a:solidFill>
                <a:schemeClr val="accent3">
                  <a:lumMod val="20000"/>
                  <a:lumOff val="80000"/>
                </a:schemeClr>
              </a:solidFill>
            </a:rPr>
            <a:t>9 zł </a:t>
          </a:r>
          <a:endParaRPr lang="en-GB" sz="1600" b="1" kern="1200" dirty="0">
            <a:solidFill>
              <a:schemeClr val="accent3">
                <a:lumMod val="20000"/>
                <a:lumOff val="80000"/>
              </a:schemeClr>
            </a:solidFill>
          </a:endParaRPr>
        </a:p>
      </dsp:txBody>
      <dsp:txXfrm>
        <a:off x="6732747" y="2637139"/>
        <a:ext cx="3060339" cy="18362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6"/>
          </a:xfrm>
          <a:prstGeom prst="rect">
            <a:avLst/>
          </a:prstGeom>
        </p:spPr>
        <p:txBody>
          <a:bodyPr vert="horz" lIns="91513" tIns="45757" rIns="91513" bIns="45757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59" cy="498056"/>
          </a:xfrm>
          <a:prstGeom prst="rect">
            <a:avLst/>
          </a:prstGeom>
        </p:spPr>
        <p:txBody>
          <a:bodyPr vert="horz" lIns="91513" tIns="45757" rIns="91513" bIns="45757" rtlCol="0"/>
          <a:lstStyle>
            <a:lvl1pPr algn="r">
              <a:defRPr sz="1200"/>
            </a:lvl1pPr>
          </a:lstStyle>
          <a:p>
            <a:fld id="{7EEEFF2B-0721-7148-92D1-1650B5B78E9F}" type="datetimeFigureOut">
              <a:rPr lang="pl-PL" smtClean="0"/>
              <a:t>19.02.2025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30288" y="1239838"/>
            <a:ext cx="47371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13" tIns="45757" rIns="91513" bIns="45757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3"/>
          </a:xfrm>
          <a:prstGeom prst="rect">
            <a:avLst/>
          </a:prstGeom>
        </p:spPr>
        <p:txBody>
          <a:bodyPr vert="horz" lIns="91513" tIns="45757" rIns="91513" bIns="45757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1513" tIns="45757" rIns="91513" bIns="45757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1513" tIns="45757" rIns="91513" bIns="45757" rtlCol="0" anchor="b"/>
          <a:lstStyle>
            <a:lvl1pPr algn="r">
              <a:defRPr sz="1200"/>
            </a:lvl1pPr>
          </a:lstStyle>
          <a:p>
            <a:fld id="{2C02B4DB-5212-AD42-B2C1-BD19AC94D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92773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580FCA-9C47-6AA9-855F-A1F27E1BB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427F23EB-19AA-862A-3290-F3B9D68A3C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127A2E1F-B073-382A-4DEB-110B3C4D9F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049ED8B7-7A79-6FAD-5E33-7D92D8C9BF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2B4DB-5212-AD42-B2C1-BD19AC94D45E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10108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635DE-DCD5-D7B2-8213-2EFE28221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AF2B73E1-2ED5-640E-CC91-CDB87DDCAF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C2B45F37-1B3E-43DC-CF96-D6CE0B92BF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47F2CC8B-595B-8688-3F5A-DA82F18C7C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2B4DB-5212-AD42-B2C1-BD19AC94D45E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1329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F3BE3C-54EF-4B93-D463-23FB161C9A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>
            <a:extLst>
              <a:ext uri="{FF2B5EF4-FFF2-40B4-BE49-F238E27FC236}">
                <a16:creationId xmlns:a16="http://schemas.microsoft.com/office/drawing/2014/main" id="{6B44977A-CBAA-4B6E-45B7-2045C3E21E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>
            <a:extLst>
              <a:ext uri="{FF2B5EF4-FFF2-40B4-BE49-F238E27FC236}">
                <a16:creationId xmlns:a16="http://schemas.microsoft.com/office/drawing/2014/main" id="{CF96B51F-8C84-27B4-4A66-C3ACA8FDCC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A241B620-203D-D24A-47BF-E9D0F66D57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2B4DB-5212-AD42-B2C1-BD19AC94D45E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139223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2B4DB-5212-AD42-B2C1-BD19AC94D45E}" type="slidenum">
              <a:rPr lang="pl-PL" smtClean="0"/>
              <a:t>13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46065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2B4DB-5212-AD42-B2C1-BD19AC94D45E}" type="slidenum">
              <a:rPr lang="pl-PL" smtClean="0"/>
              <a:t>14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156384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02B4DB-5212-AD42-B2C1-BD19AC94D45E}" type="slidenum">
              <a:rPr lang="pl-PL" smtClean="0"/>
              <a:t>16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86320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4.png"/><Relationship Id="rId16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1026614" y="1973822"/>
            <a:ext cx="8639675" cy="4326381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48CDFE25-4437-7188-EA7B-7D9DAD502275}"/>
              </a:ext>
            </a:extLst>
          </p:cNvPr>
          <p:cNvSpPr/>
          <p:nvPr userDrawn="1"/>
        </p:nvSpPr>
        <p:spPr>
          <a:xfrm>
            <a:off x="7" y="0"/>
            <a:ext cx="4986337" cy="26939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pic>
        <p:nvPicPr>
          <p:cNvPr id="13" name="Obraz 12" descr="Obraz zawierający tekst&#10;&#10;Opis wygenerowany automatycznie">
            <a:extLst>
              <a:ext uri="{FF2B5EF4-FFF2-40B4-BE49-F238E27FC236}">
                <a16:creationId xmlns:a16="http://schemas.microsoft.com/office/drawing/2014/main" id="{49D1ECBE-9DB2-9B2A-CE8F-84EF95EA48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766" y="1973818"/>
            <a:ext cx="3959225" cy="720090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2B41AD81-079D-B212-C8B7-9A9D3BEE517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34" y="540402"/>
            <a:ext cx="1080000" cy="108000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0A433181-6EED-44B3-4822-4AF9E6BA906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788" y="540402"/>
            <a:ext cx="1080000" cy="108000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276322E5-6025-7EA2-67FB-9F57E921005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945" y="540402"/>
            <a:ext cx="1080000" cy="108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877" y="3059125"/>
            <a:ext cx="7920115" cy="1107677"/>
          </a:xfrm>
        </p:spPr>
        <p:txBody>
          <a:bodyPr anchor="t" anchorCtr="0">
            <a:normAutofit/>
          </a:bodyPr>
          <a:lstStyle>
            <a:lvl1pPr algn="l">
              <a:lnSpc>
                <a:spcPts val="4000"/>
              </a:lnSpc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5888" y="4861794"/>
            <a:ext cx="7920037" cy="1080000"/>
          </a:xfrm>
        </p:spPr>
        <p:txBody>
          <a:bodyPr>
            <a:normAutofit/>
          </a:bodyPr>
          <a:lstStyle>
            <a:lvl1pPr marL="0" indent="0" algn="l">
              <a:lnSpc>
                <a:spcPts val="3500"/>
              </a:lnSpc>
              <a:buNone/>
              <a:defRPr sz="2800" b="1">
                <a:solidFill>
                  <a:schemeClr val="tx2"/>
                </a:solidFill>
              </a:defRPr>
            </a:lvl1pPr>
            <a:lvl2pPr marL="503916" indent="0" algn="ctr">
              <a:buNone/>
              <a:defRPr sz="2205"/>
            </a:lvl2pPr>
            <a:lvl3pPr marL="1007829" indent="0" algn="ctr">
              <a:buNone/>
              <a:defRPr sz="1984"/>
            </a:lvl3pPr>
            <a:lvl4pPr marL="1511744" indent="0" algn="ctr">
              <a:buNone/>
              <a:defRPr sz="1764"/>
            </a:lvl4pPr>
            <a:lvl5pPr marL="2015658" indent="0" algn="ctr">
              <a:buNone/>
              <a:defRPr sz="1764"/>
            </a:lvl5pPr>
            <a:lvl6pPr marL="2519574" indent="0" algn="ctr">
              <a:buNone/>
              <a:defRPr sz="1764"/>
            </a:lvl6pPr>
            <a:lvl7pPr marL="3023487" indent="0" algn="ctr">
              <a:buNone/>
              <a:defRPr sz="1764"/>
            </a:lvl7pPr>
            <a:lvl8pPr marL="3527403" indent="0" algn="ctr">
              <a:buNone/>
              <a:defRPr sz="1764"/>
            </a:lvl8pPr>
            <a:lvl9pPr marL="4031316" indent="0" algn="ctr">
              <a:buNone/>
              <a:defRPr sz="1764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65356" y="540402"/>
            <a:ext cx="1799844" cy="349114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800"/>
              </a:lnSpc>
              <a:defRPr sz="1400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endParaRPr lang="pl-PL" dirty="0"/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500FFCFA-D3A4-40A4-E76C-99575547246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6371047"/>
            <a:ext cx="1621258" cy="949192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DC91A070-16DB-C0E1-0B7B-93924541A6E7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002" y="6371047"/>
            <a:ext cx="2633371" cy="949192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AB280FEF-799B-B9CA-10D2-815DA71DA238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43" y="6370390"/>
            <a:ext cx="2239772" cy="95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672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3" userDrawn="1">
          <p15:clr>
            <a:srgbClr val="FBAE40"/>
          </p15:clr>
        </p15:guide>
        <p15:guide id="2" orient="horz" pos="113" userDrawn="1">
          <p15:clr>
            <a:srgbClr val="FBAE40"/>
          </p15:clr>
        </p15:guide>
        <p15:guide id="3" orient="horz" pos="2381" userDrawn="1">
          <p15:clr>
            <a:srgbClr val="FBAE40"/>
          </p15:clr>
        </p15:guide>
        <p15:guide id="4" orient="horz" pos="340" userDrawn="1">
          <p15:clr>
            <a:srgbClr val="FBAE40"/>
          </p15:clr>
        </p15:guide>
        <p15:guide id="5" orient="horz" pos="567" userDrawn="1">
          <p15:clr>
            <a:srgbClr val="FBAE40"/>
          </p15:clr>
        </p15:guide>
        <p15:guide id="6" orient="horz" pos="794" userDrawn="1">
          <p15:clr>
            <a:srgbClr val="FBAE40"/>
          </p15:clr>
        </p15:guide>
        <p15:guide id="7" orient="horz" pos="1020" userDrawn="1">
          <p15:clr>
            <a:srgbClr val="FBAE40"/>
          </p15:clr>
        </p15:guide>
        <p15:guide id="8" orient="horz" pos="1247" userDrawn="1">
          <p15:clr>
            <a:srgbClr val="FBAE40"/>
          </p15:clr>
        </p15:guide>
        <p15:guide id="9" orient="horz" pos="1474" userDrawn="1">
          <p15:clr>
            <a:srgbClr val="FBAE40"/>
          </p15:clr>
        </p15:guide>
        <p15:guide id="10" orient="horz" pos="1701" userDrawn="1">
          <p15:clr>
            <a:srgbClr val="FBAE40"/>
          </p15:clr>
        </p15:guide>
        <p15:guide id="11" orient="horz" pos="1927" userDrawn="1">
          <p15:clr>
            <a:srgbClr val="FBAE40"/>
          </p15:clr>
        </p15:guide>
        <p15:guide id="12" orient="horz" pos="2154" userDrawn="1">
          <p15:clr>
            <a:srgbClr val="FBAE40"/>
          </p15:clr>
        </p15:guide>
        <p15:guide id="13" orient="horz" pos="2608" userDrawn="1">
          <p15:clr>
            <a:srgbClr val="FBAE40"/>
          </p15:clr>
        </p15:guide>
        <p15:guide id="14" orient="horz" pos="2835" userDrawn="1">
          <p15:clr>
            <a:srgbClr val="FBAE40"/>
          </p15:clr>
        </p15:guide>
        <p15:guide id="15" orient="horz" pos="3061" userDrawn="1">
          <p15:clr>
            <a:srgbClr val="FBAE40"/>
          </p15:clr>
        </p15:guide>
        <p15:guide id="16" orient="horz" pos="3288" userDrawn="1">
          <p15:clr>
            <a:srgbClr val="FBAE40"/>
          </p15:clr>
        </p15:guide>
        <p15:guide id="17" orient="horz" pos="3515" userDrawn="1">
          <p15:clr>
            <a:srgbClr val="FBAE40"/>
          </p15:clr>
        </p15:guide>
        <p15:guide id="18" orient="horz" pos="3742" userDrawn="1">
          <p15:clr>
            <a:srgbClr val="FBAE40"/>
          </p15:clr>
        </p15:guide>
        <p15:guide id="19" orient="horz" pos="3968" userDrawn="1">
          <p15:clr>
            <a:srgbClr val="FBAE40"/>
          </p15:clr>
        </p15:guide>
        <p15:guide id="20" orient="horz" pos="4195" userDrawn="1">
          <p15:clr>
            <a:srgbClr val="FBAE40"/>
          </p15:clr>
        </p15:guide>
        <p15:guide id="21" orient="horz" pos="4422" userDrawn="1">
          <p15:clr>
            <a:srgbClr val="FBAE40"/>
          </p15:clr>
        </p15:guide>
        <p15:guide id="22" orient="horz" pos="4649" userDrawn="1">
          <p15:clr>
            <a:srgbClr val="FBAE40"/>
          </p15:clr>
        </p15:guide>
        <p15:guide id="23" pos="419" userDrawn="1">
          <p15:clr>
            <a:srgbClr val="FBAE40"/>
          </p15:clr>
        </p15:guide>
        <p15:guide id="24" pos="646" userDrawn="1">
          <p15:clr>
            <a:srgbClr val="FBAE40"/>
          </p15:clr>
        </p15:guide>
        <p15:guide id="25" pos="873" userDrawn="1">
          <p15:clr>
            <a:srgbClr val="FBAE40"/>
          </p15:clr>
        </p15:guide>
        <p15:guide id="26" pos="1100" userDrawn="1">
          <p15:clr>
            <a:srgbClr val="FBAE40"/>
          </p15:clr>
        </p15:guide>
        <p15:guide id="27" pos="1327" userDrawn="1">
          <p15:clr>
            <a:srgbClr val="FBAE40"/>
          </p15:clr>
        </p15:guide>
        <p15:guide id="28" pos="1553" userDrawn="1">
          <p15:clr>
            <a:srgbClr val="FBAE40"/>
          </p15:clr>
        </p15:guide>
        <p15:guide id="29" pos="1780" userDrawn="1">
          <p15:clr>
            <a:srgbClr val="FBAE40"/>
          </p15:clr>
        </p15:guide>
        <p15:guide id="30" pos="2007" userDrawn="1">
          <p15:clr>
            <a:srgbClr val="FBAE40"/>
          </p15:clr>
        </p15:guide>
        <p15:guide id="31" pos="2234" userDrawn="1">
          <p15:clr>
            <a:srgbClr val="FBAE40"/>
          </p15:clr>
        </p15:guide>
        <p15:guide id="32" pos="2460" userDrawn="1">
          <p15:clr>
            <a:srgbClr val="FBAE40"/>
          </p15:clr>
        </p15:guide>
        <p15:guide id="33" pos="2687" userDrawn="1">
          <p15:clr>
            <a:srgbClr val="FBAE40"/>
          </p15:clr>
        </p15:guide>
        <p15:guide id="34" pos="2914" userDrawn="1">
          <p15:clr>
            <a:srgbClr val="FBAE40"/>
          </p15:clr>
        </p15:guide>
        <p15:guide id="35" pos="3141" userDrawn="1">
          <p15:clr>
            <a:srgbClr val="FBAE40"/>
          </p15:clr>
        </p15:guide>
        <p15:guide id="36" pos="3368" userDrawn="1">
          <p15:clr>
            <a:srgbClr val="FBAE40"/>
          </p15:clr>
        </p15:guide>
        <p15:guide id="37" pos="3594" userDrawn="1">
          <p15:clr>
            <a:srgbClr val="FBAE40"/>
          </p15:clr>
        </p15:guide>
        <p15:guide id="38" pos="3821" userDrawn="1">
          <p15:clr>
            <a:srgbClr val="FBAE40"/>
          </p15:clr>
        </p15:guide>
        <p15:guide id="39" pos="4048" userDrawn="1">
          <p15:clr>
            <a:srgbClr val="FBAE40"/>
          </p15:clr>
        </p15:guide>
        <p15:guide id="40" pos="4275" userDrawn="1">
          <p15:clr>
            <a:srgbClr val="FBAE40"/>
          </p15:clr>
        </p15:guide>
        <p15:guide id="41" pos="4501" userDrawn="1">
          <p15:clr>
            <a:srgbClr val="FBAE40"/>
          </p15:clr>
        </p15:guide>
        <p15:guide id="42" pos="4728" userDrawn="1">
          <p15:clr>
            <a:srgbClr val="FBAE40"/>
          </p15:clr>
        </p15:guide>
        <p15:guide id="43" pos="4955" userDrawn="1">
          <p15:clr>
            <a:srgbClr val="FBAE40"/>
          </p15:clr>
        </p15:guide>
        <p15:guide id="44" pos="5182" userDrawn="1">
          <p15:clr>
            <a:srgbClr val="FBAE40"/>
          </p15:clr>
        </p15:guide>
        <p15:guide id="45" pos="5408" userDrawn="1">
          <p15:clr>
            <a:srgbClr val="FBAE40"/>
          </p15:clr>
        </p15:guide>
        <p15:guide id="46" pos="5635" userDrawn="1">
          <p15:clr>
            <a:srgbClr val="FBAE40"/>
          </p15:clr>
        </p15:guide>
        <p15:guide id="47" pos="5862" userDrawn="1">
          <p15:clr>
            <a:srgbClr val="FBAE40"/>
          </p15:clr>
        </p15:guide>
        <p15:guide id="48" pos="6089" userDrawn="1">
          <p15:clr>
            <a:srgbClr val="FBAE40"/>
          </p15:clr>
        </p15:guide>
        <p15:guide id="49" pos="6316" userDrawn="1">
          <p15:clr>
            <a:srgbClr val="FBAE40"/>
          </p15:clr>
        </p15:guide>
        <p15:guide id="50" pos="654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1025531" y="1983575"/>
            <a:ext cx="8640763" cy="4316627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48CDFE25-4437-7188-EA7B-7D9DAD502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" y="0"/>
            <a:ext cx="4986337" cy="269390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pic>
        <p:nvPicPr>
          <p:cNvPr id="13" name="Obraz 12" descr="Obraz zawierający tekst&#10;&#10;Opis wygenerowany automatycznie">
            <a:extLst>
              <a:ext uri="{FF2B5EF4-FFF2-40B4-BE49-F238E27FC236}">
                <a16:creationId xmlns:a16="http://schemas.microsoft.com/office/drawing/2014/main" id="{49D1ECBE-9DB2-9B2A-CE8F-84EF95EA48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531" y="1983572"/>
            <a:ext cx="3959225" cy="7200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877" y="3070227"/>
            <a:ext cx="7920115" cy="1087764"/>
          </a:xfrm>
        </p:spPr>
        <p:txBody>
          <a:bodyPr anchor="t" anchorCtr="0">
            <a:normAutofit/>
          </a:bodyPr>
          <a:lstStyle>
            <a:lvl1pPr algn="l">
              <a:lnSpc>
                <a:spcPts val="4000"/>
              </a:lnSpc>
              <a:defRPr sz="32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85888" y="4861794"/>
            <a:ext cx="7920037" cy="1080000"/>
          </a:xfrm>
        </p:spPr>
        <p:txBody>
          <a:bodyPr>
            <a:normAutofit/>
          </a:bodyPr>
          <a:lstStyle>
            <a:lvl1pPr marL="0" indent="0" algn="l">
              <a:lnSpc>
                <a:spcPts val="3500"/>
              </a:lnSpc>
              <a:buNone/>
              <a:defRPr sz="2800" b="1">
                <a:solidFill>
                  <a:schemeClr val="tx2"/>
                </a:solidFill>
              </a:defRPr>
            </a:lvl1pPr>
            <a:lvl2pPr marL="503916" indent="0" algn="ctr">
              <a:buNone/>
              <a:defRPr sz="2205"/>
            </a:lvl2pPr>
            <a:lvl3pPr marL="1007829" indent="0" algn="ctr">
              <a:buNone/>
              <a:defRPr sz="1984"/>
            </a:lvl3pPr>
            <a:lvl4pPr marL="1511744" indent="0" algn="ctr">
              <a:buNone/>
              <a:defRPr sz="1764"/>
            </a:lvl4pPr>
            <a:lvl5pPr marL="2015658" indent="0" algn="ctr">
              <a:buNone/>
              <a:defRPr sz="1764"/>
            </a:lvl5pPr>
            <a:lvl6pPr marL="2519574" indent="0" algn="ctr">
              <a:buNone/>
              <a:defRPr sz="1764"/>
            </a:lvl6pPr>
            <a:lvl7pPr marL="3023487" indent="0" algn="ctr">
              <a:buNone/>
              <a:defRPr sz="1764"/>
            </a:lvl7pPr>
            <a:lvl8pPr marL="3527403" indent="0" algn="ctr">
              <a:buNone/>
              <a:defRPr sz="1764"/>
            </a:lvl8pPr>
            <a:lvl9pPr marL="4031316" indent="0" algn="ctr">
              <a:buNone/>
              <a:defRPr sz="1764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65356" y="540402"/>
            <a:ext cx="1799844" cy="349114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800"/>
              </a:lnSpc>
              <a:defRPr sz="1400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endParaRPr lang="pl-PL" dirty="0"/>
          </a:p>
        </p:txBody>
      </p:sp>
      <p:pic>
        <p:nvPicPr>
          <p:cNvPr id="8" name="Obraz 7" descr="logo Funduszy Europejskich">
            <a:extLst>
              <a:ext uri="{FF2B5EF4-FFF2-40B4-BE49-F238E27FC236}">
                <a16:creationId xmlns:a16="http://schemas.microsoft.com/office/drawing/2014/main" id="{500FFCFA-D3A4-40A4-E76C-9957554724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6371047"/>
            <a:ext cx="1621258" cy="949192"/>
          </a:xfrm>
          <a:prstGeom prst="rect">
            <a:avLst/>
          </a:prstGeom>
        </p:spPr>
      </p:pic>
      <p:pic>
        <p:nvPicPr>
          <p:cNvPr id="10" name="Obraz 9" descr="flaga Unii Europejskiej z dopiskiem dofinansowane przez Unię Europejską">
            <a:extLst>
              <a:ext uri="{FF2B5EF4-FFF2-40B4-BE49-F238E27FC236}">
                <a16:creationId xmlns:a16="http://schemas.microsoft.com/office/drawing/2014/main" id="{DC91A070-16DB-C0E1-0B7B-93924541A6E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002" y="6371047"/>
            <a:ext cx="2633371" cy="949192"/>
          </a:xfrm>
          <a:prstGeom prst="rect">
            <a:avLst/>
          </a:prstGeom>
        </p:spPr>
      </p:pic>
      <p:pic>
        <p:nvPicPr>
          <p:cNvPr id="12" name="Obraz 11" descr="barwy RP">
            <a:extLst>
              <a:ext uri="{FF2B5EF4-FFF2-40B4-BE49-F238E27FC236}">
                <a16:creationId xmlns:a16="http://schemas.microsoft.com/office/drawing/2014/main" id="{AB280FEF-799B-B9CA-10D2-815DA71DA23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43" y="6370390"/>
            <a:ext cx="2239772" cy="950531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039E0742-6ADE-F448-8437-7F591E1D07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58" y="1244366"/>
            <a:ext cx="381000" cy="381000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F60567DB-D582-D44E-A6AD-12B2B5F1FE7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250" y="545866"/>
            <a:ext cx="381000" cy="381000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39EEE39C-033E-F640-8C4C-E23D91BEA336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512" y="1244366"/>
            <a:ext cx="381000" cy="381000"/>
          </a:xfrm>
          <a:prstGeom prst="rect">
            <a:avLst/>
          </a:prstGeom>
        </p:spPr>
      </p:pic>
      <p:pic>
        <p:nvPicPr>
          <p:cNvPr id="21" name="Obraz 20">
            <a:extLst>
              <a:ext uri="{FF2B5EF4-FFF2-40B4-BE49-F238E27FC236}">
                <a16:creationId xmlns:a16="http://schemas.microsoft.com/office/drawing/2014/main" id="{C169AC8E-96EA-1048-803E-97D6CEE5E102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786" y="538288"/>
            <a:ext cx="381000" cy="381000"/>
          </a:xfrm>
          <a:prstGeom prst="rect">
            <a:avLst/>
          </a:prstGeom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D5D90F56-CFD2-1A40-B479-B556FC2D370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25" y="545866"/>
            <a:ext cx="381000" cy="381000"/>
          </a:xfrm>
          <a:prstGeom prst="rect">
            <a:avLst/>
          </a:prstGeom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48E96C1A-FA5C-A24F-9872-8608B9B3BC4F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293" y="1254829"/>
            <a:ext cx="381000" cy="381000"/>
          </a:xfrm>
          <a:prstGeom prst="rect">
            <a:avLst/>
          </a:prstGeom>
        </p:spPr>
      </p:pic>
      <p:pic>
        <p:nvPicPr>
          <p:cNvPr id="27" name="Obraz 26">
            <a:extLst>
              <a:ext uri="{FF2B5EF4-FFF2-40B4-BE49-F238E27FC236}">
                <a16:creationId xmlns:a16="http://schemas.microsoft.com/office/drawing/2014/main" id="{28B2440F-CBE5-784D-ADC8-E797F64F472B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637" y="543567"/>
            <a:ext cx="381000" cy="381000"/>
          </a:xfrm>
          <a:prstGeom prst="rect">
            <a:avLst/>
          </a:prstGeom>
        </p:spPr>
      </p:pic>
      <p:pic>
        <p:nvPicPr>
          <p:cNvPr id="29" name="Obraz 28">
            <a:extLst>
              <a:ext uri="{FF2B5EF4-FFF2-40B4-BE49-F238E27FC236}">
                <a16:creationId xmlns:a16="http://schemas.microsoft.com/office/drawing/2014/main" id="{1C717A0E-10D0-FA43-BF65-49909BDCEAFA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020" y="535269"/>
            <a:ext cx="381000" cy="381000"/>
          </a:xfrm>
          <a:prstGeom prst="rect">
            <a:avLst/>
          </a:prstGeom>
        </p:spPr>
      </p:pic>
      <p:pic>
        <p:nvPicPr>
          <p:cNvPr id="31" name="Obraz 30">
            <a:extLst>
              <a:ext uri="{FF2B5EF4-FFF2-40B4-BE49-F238E27FC236}">
                <a16:creationId xmlns:a16="http://schemas.microsoft.com/office/drawing/2014/main" id="{A2891D6F-956C-9342-B2BB-C701A5BC5154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256" y="531095"/>
            <a:ext cx="381000" cy="381000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7DE0C268-A93E-1C47-9AA3-10F1F10D0971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802" y="1251987"/>
            <a:ext cx="381000" cy="381000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45508241-FE91-D847-8686-4F72BD314220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614" y="1250549"/>
            <a:ext cx="381000" cy="381000"/>
          </a:xfrm>
          <a:prstGeom prst="rect">
            <a:avLst/>
          </a:prstGeom>
        </p:spPr>
      </p:pic>
      <p:pic>
        <p:nvPicPr>
          <p:cNvPr id="37" name="Obraz 36">
            <a:extLst>
              <a:ext uri="{FF2B5EF4-FFF2-40B4-BE49-F238E27FC236}">
                <a16:creationId xmlns:a16="http://schemas.microsoft.com/office/drawing/2014/main" id="{EB9A3203-260A-FA4A-9526-A6276A5756DA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637" y="1250549"/>
            <a:ext cx="381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0260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3" userDrawn="1">
          <p15:clr>
            <a:srgbClr val="FBAE40"/>
          </p15:clr>
        </p15:guide>
        <p15:guide id="2" orient="horz" pos="113" userDrawn="1">
          <p15:clr>
            <a:srgbClr val="FBAE40"/>
          </p15:clr>
        </p15:guide>
        <p15:guide id="3" orient="horz" pos="2381" userDrawn="1">
          <p15:clr>
            <a:srgbClr val="FBAE40"/>
          </p15:clr>
        </p15:guide>
        <p15:guide id="4" orient="horz" pos="340" userDrawn="1">
          <p15:clr>
            <a:srgbClr val="FBAE40"/>
          </p15:clr>
        </p15:guide>
        <p15:guide id="5" orient="horz" pos="567" userDrawn="1">
          <p15:clr>
            <a:srgbClr val="FBAE40"/>
          </p15:clr>
        </p15:guide>
        <p15:guide id="6" orient="horz" pos="794" userDrawn="1">
          <p15:clr>
            <a:srgbClr val="FBAE40"/>
          </p15:clr>
        </p15:guide>
        <p15:guide id="7" orient="horz" pos="1020" userDrawn="1">
          <p15:clr>
            <a:srgbClr val="FBAE40"/>
          </p15:clr>
        </p15:guide>
        <p15:guide id="8" orient="horz" pos="1247" userDrawn="1">
          <p15:clr>
            <a:srgbClr val="FBAE40"/>
          </p15:clr>
        </p15:guide>
        <p15:guide id="9" orient="horz" pos="1474" userDrawn="1">
          <p15:clr>
            <a:srgbClr val="FBAE40"/>
          </p15:clr>
        </p15:guide>
        <p15:guide id="10" orient="horz" pos="1701" userDrawn="1">
          <p15:clr>
            <a:srgbClr val="FBAE40"/>
          </p15:clr>
        </p15:guide>
        <p15:guide id="11" orient="horz" pos="1927" userDrawn="1">
          <p15:clr>
            <a:srgbClr val="FBAE40"/>
          </p15:clr>
        </p15:guide>
        <p15:guide id="12" orient="horz" pos="2154" userDrawn="1">
          <p15:clr>
            <a:srgbClr val="FBAE40"/>
          </p15:clr>
        </p15:guide>
        <p15:guide id="13" orient="horz" pos="2608" userDrawn="1">
          <p15:clr>
            <a:srgbClr val="FBAE40"/>
          </p15:clr>
        </p15:guide>
        <p15:guide id="14" orient="horz" pos="2835" userDrawn="1">
          <p15:clr>
            <a:srgbClr val="FBAE40"/>
          </p15:clr>
        </p15:guide>
        <p15:guide id="15" orient="horz" pos="3061" userDrawn="1">
          <p15:clr>
            <a:srgbClr val="FBAE40"/>
          </p15:clr>
        </p15:guide>
        <p15:guide id="16" orient="horz" pos="3288" userDrawn="1">
          <p15:clr>
            <a:srgbClr val="FBAE40"/>
          </p15:clr>
        </p15:guide>
        <p15:guide id="17" orient="horz" pos="3515" userDrawn="1">
          <p15:clr>
            <a:srgbClr val="FBAE40"/>
          </p15:clr>
        </p15:guide>
        <p15:guide id="18" orient="horz" pos="3742" userDrawn="1">
          <p15:clr>
            <a:srgbClr val="FBAE40"/>
          </p15:clr>
        </p15:guide>
        <p15:guide id="19" orient="horz" pos="3968" userDrawn="1">
          <p15:clr>
            <a:srgbClr val="FBAE40"/>
          </p15:clr>
        </p15:guide>
        <p15:guide id="20" orient="horz" pos="4195" userDrawn="1">
          <p15:clr>
            <a:srgbClr val="FBAE40"/>
          </p15:clr>
        </p15:guide>
        <p15:guide id="21" orient="horz" pos="4422" userDrawn="1">
          <p15:clr>
            <a:srgbClr val="FBAE40"/>
          </p15:clr>
        </p15:guide>
        <p15:guide id="22" orient="horz" pos="4649" userDrawn="1">
          <p15:clr>
            <a:srgbClr val="FBAE40"/>
          </p15:clr>
        </p15:guide>
        <p15:guide id="23" pos="419" userDrawn="1">
          <p15:clr>
            <a:srgbClr val="FBAE40"/>
          </p15:clr>
        </p15:guide>
        <p15:guide id="24" pos="646" userDrawn="1">
          <p15:clr>
            <a:srgbClr val="FBAE40"/>
          </p15:clr>
        </p15:guide>
        <p15:guide id="25" pos="873" userDrawn="1">
          <p15:clr>
            <a:srgbClr val="FBAE40"/>
          </p15:clr>
        </p15:guide>
        <p15:guide id="26" pos="1100" userDrawn="1">
          <p15:clr>
            <a:srgbClr val="FBAE40"/>
          </p15:clr>
        </p15:guide>
        <p15:guide id="27" pos="1327" userDrawn="1">
          <p15:clr>
            <a:srgbClr val="FBAE40"/>
          </p15:clr>
        </p15:guide>
        <p15:guide id="28" pos="1553" userDrawn="1">
          <p15:clr>
            <a:srgbClr val="FBAE40"/>
          </p15:clr>
        </p15:guide>
        <p15:guide id="29" pos="1780" userDrawn="1">
          <p15:clr>
            <a:srgbClr val="FBAE40"/>
          </p15:clr>
        </p15:guide>
        <p15:guide id="30" pos="2007" userDrawn="1">
          <p15:clr>
            <a:srgbClr val="FBAE40"/>
          </p15:clr>
        </p15:guide>
        <p15:guide id="31" pos="2234" userDrawn="1">
          <p15:clr>
            <a:srgbClr val="FBAE40"/>
          </p15:clr>
        </p15:guide>
        <p15:guide id="32" pos="2460" userDrawn="1">
          <p15:clr>
            <a:srgbClr val="FBAE40"/>
          </p15:clr>
        </p15:guide>
        <p15:guide id="33" pos="2687" userDrawn="1">
          <p15:clr>
            <a:srgbClr val="FBAE40"/>
          </p15:clr>
        </p15:guide>
        <p15:guide id="34" pos="2914" userDrawn="1">
          <p15:clr>
            <a:srgbClr val="FBAE40"/>
          </p15:clr>
        </p15:guide>
        <p15:guide id="35" pos="3141" userDrawn="1">
          <p15:clr>
            <a:srgbClr val="FBAE40"/>
          </p15:clr>
        </p15:guide>
        <p15:guide id="36" pos="3368" userDrawn="1">
          <p15:clr>
            <a:srgbClr val="FBAE40"/>
          </p15:clr>
        </p15:guide>
        <p15:guide id="37" pos="3594" userDrawn="1">
          <p15:clr>
            <a:srgbClr val="FBAE40"/>
          </p15:clr>
        </p15:guide>
        <p15:guide id="38" pos="3821" userDrawn="1">
          <p15:clr>
            <a:srgbClr val="FBAE40"/>
          </p15:clr>
        </p15:guide>
        <p15:guide id="39" pos="4048" userDrawn="1">
          <p15:clr>
            <a:srgbClr val="FBAE40"/>
          </p15:clr>
        </p15:guide>
        <p15:guide id="40" pos="4275" userDrawn="1">
          <p15:clr>
            <a:srgbClr val="FBAE40"/>
          </p15:clr>
        </p15:guide>
        <p15:guide id="41" pos="4501" userDrawn="1">
          <p15:clr>
            <a:srgbClr val="FBAE40"/>
          </p15:clr>
        </p15:guide>
        <p15:guide id="42" pos="4728" userDrawn="1">
          <p15:clr>
            <a:srgbClr val="FBAE40"/>
          </p15:clr>
        </p15:guide>
        <p15:guide id="43" pos="4955" userDrawn="1">
          <p15:clr>
            <a:srgbClr val="FBAE40"/>
          </p15:clr>
        </p15:guide>
        <p15:guide id="44" pos="5182" userDrawn="1">
          <p15:clr>
            <a:srgbClr val="FBAE40"/>
          </p15:clr>
        </p15:guide>
        <p15:guide id="45" pos="5408" userDrawn="1">
          <p15:clr>
            <a:srgbClr val="FBAE40"/>
          </p15:clr>
        </p15:guide>
        <p15:guide id="46" pos="5635" userDrawn="1">
          <p15:clr>
            <a:srgbClr val="FBAE40"/>
          </p15:clr>
        </p15:guide>
        <p15:guide id="47" pos="5862" userDrawn="1">
          <p15:clr>
            <a:srgbClr val="FBAE40"/>
          </p15:clr>
        </p15:guide>
        <p15:guide id="48" pos="6089" userDrawn="1">
          <p15:clr>
            <a:srgbClr val="FBAE40"/>
          </p15:clr>
        </p15:guide>
        <p15:guide id="49" pos="6316" userDrawn="1">
          <p15:clr>
            <a:srgbClr val="FBAE40"/>
          </p15:clr>
        </p15:guide>
        <p15:guide id="50" pos="654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owy (krótk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ymbol zastępczy obrazu 16">
            <a:extLst>
              <a:ext uri="{FF2B5EF4-FFF2-40B4-BE49-F238E27FC236}">
                <a16:creationId xmlns:a16="http://schemas.microsoft.com/office/drawing/2014/main" id="{69383BDA-94B1-6FB6-27E3-0CC3DEDF5AF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" y="0"/>
            <a:ext cx="6784975" cy="5221288"/>
          </a:xfrm>
          <a:custGeom>
            <a:avLst/>
            <a:gdLst>
              <a:gd name="connsiteX0" fmla="*/ 0 w 6784975"/>
              <a:gd name="connsiteY0" fmla="*/ 0 h 5221288"/>
              <a:gd name="connsiteX1" fmla="*/ 6784975 w 6784975"/>
              <a:gd name="connsiteY1" fmla="*/ 0 h 5221288"/>
              <a:gd name="connsiteX2" fmla="*/ 6784975 w 6784975"/>
              <a:gd name="connsiteY2" fmla="*/ 4500563 h 5221288"/>
              <a:gd name="connsiteX3" fmla="*/ 2825750 w 6784975"/>
              <a:gd name="connsiteY3" fmla="*/ 4500563 h 5221288"/>
              <a:gd name="connsiteX4" fmla="*/ 2825750 w 6784975"/>
              <a:gd name="connsiteY4" fmla="*/ 5221288 h 5221288"/>
              <a:gd name="connsiteX5" fmla="*/ 0 w 6784975"/>
              <a:gd name="connsiteY5" fmla="*/ 5221288 h 5221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84975" h="5221288">
                <a:moveTo>
                  <a:pt x="0" y="0"/>
                </a:moveTo>
                <a:lnTo>
                  <a:pt x="6784975" y="0"/>
                </a:lnTo>
                <a:lnTo>
                  <a:pt x="6784975" y="4500563"/>
                </a:lnTo>
                <a:lnTo>
                  <a:pt x="2825750" y="4500563"/>
                </a:lnTo>
                <a:lnTo>
                  <a:pt x="2825750" y="5221288"/>
                </a:lnTo>
                <a:lnTo>
                  <a:pt x="0" y="522128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000"/>
            </a:lvl1pPr>
          </a:lstStyle>
          <a:p>
            <a:r>
              <a:rPr lang="pl-PL" dirty="0"/>
              <a:t>Kliknij ikonę, aby dodać obraz</a:t>
            </a:r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38965D1A-9BC8-2AB7-6B73-C2BBDA5D66AA}"/>
              </a:ext>
            </a:extLst>
          </p:cNvPr>
          <p:cNvSpPr/>
          <p:nvPr userDrawn="1"/>
        </p:nvSpPr>
        <p:spPr>
          <a:xfrm>
            <a:off x="2825750" y="4500563"/>
            <a:ext cx="6840538" cy="17996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72814" y="5579563"/>
            <a:ext cx="6133117" cy="648546"/>
          </a:xfrm>
        </p:spPr>
        <p:txBody>
          <a:bodyPr anchor="t" anchorCtr="0">
            <a:normAutofit/>
          </a:bodyPr>
          <a:lstStyle>
            <a:lvl1pPr algn="l">
              <a:lnSpc>
                <a:spcPts val="3500"/>
              </a:lnSpc>
              <a:defRPr sz="28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66444" y="539762"/>
            <a:ext cx="1799844" cy="366725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800"/>
              </a:lnSpc>
              <a:defRPr sz="1400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endParaRPr lang="pl-PL" dirty="0"/>
          </a:p>
        </p:txBody>
      </p:sp>
      <p:pic>
        <p:nvPicPr>
          <p:cNvPr id="8" name="Obraz 7" descr="logo Funduszy Europejskich">
            <a:extLst>
              <a:ext uri="{FF2B5EF4-FFF2-40B4-BE49-F238E27FC236}">
                <a16:creationId xmlns:a16="http://schemas.microsoft.com/office/drawing/2014/main" id="{70B23A41-17AB-76D8-3EFE-38FC22C5B5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6371047"/>
            <a:ext cx="1621258" cy="949192"/>
          </a:xfrm>
          <a:prstGeom prst="rect">
            <a:avLst/>
          </a:prstGeom>
        </p:spPr>
      </p:pic>
      <p:pic>
        <p:nvPicPr>
          <p:cNvPr id="10" name="Obraz 9" descr="flaga Unii Europejskie z dopiskiem dofinansowane przez Unię Europejską">
            <a:extLst>
              <a:ext uri="{FF2B5EF4-FFF2-40B4-BE49-F238E27FC236}">
                <a16:creationId xmlns:a16="http://schemas.microsoft.com/office/drawing/2014/main" id="{E8AB2AB5-3131-C310-7606-68997985114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002" y="6371047"/>
            <a:ext cx="2633371" cy="949192"/>
          </a:xfrm>
          <a:prstGeom prst="rect">
            <a:avLst/>
          </a:prstGeom>
        </p:spPr>
      </p:pic>
      <p:pic>
        <p:nvPicPr>
          <p:cNvPr id="12" name="Obraz 11" descr="barwy RP">
            <a:extLst>
              <a:ext uri="{FF2B5EF4-FFF2-40B4-BE49-F238E27FC236}">
                <a16:creationId xmlns:a16="http://schemas.microsoft.com/office/drawing/2014/main" id="{7C93677B-A16E-82CA-7FC4-B6B51516070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43" y="6370390"/>
            <a:ext cx="2239772" cy="950531"/>
          </a:xfrm>
          <a:prstGeom prst="rect">
            <a:avLst/>
          </a:prstGeom>
        </p:spPr>
      </p:pic>
      <p:pic>
        <p:nvPicPr>
          <p:cNvPr id="18" name="Obraz 17" descr="Obraz zawierający tekst&#10;&#10;Opis wygenerowany automatycznie">
            <a:extLst>
              <a:ext uri="{FF2B5EF4-FFF2-40B4-BE49-F238E27FC236}">
                <a16:creationId xmlns:a16="http://schemas.microsoft.com/office/drawing/2014/main" id="{EB4DB370-BCB9-D1E9-5613-5A9DCA5F311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56" y="4500563"/>
            <a:ext cx="3959225" cy="72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35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2" userDrawn="1">
          <p15:clr>
            <a:srgbClr val="FBAE40"/>
          </p15:clr>
        </p15:guide>
        <p15:guide id="2" orient="horz" pos="113" userDrawn="1">
          <p15:clr>
            <a:srgbClr val="FBAE40"/>
          </p15:clr>
        </p15:guide>
        <p15:guide id="3" orient="horz" pos="2381" userDrawn="1">
          <p15:clr>
            <a:srgbClr val="FBAE40"/>
          </p15:clr>
        </p15:guide>
        <p15:guide id="4" orient="horz" pos="340" userDrawn="1">
          <p15:clr>
            <a:srgbClr val="FBAE40"/>
          </p15:clr>
        </p15:guide>
        <p15:guide id="5" orient="horz" pos="567" userDrawn="1">
          <p15:clr>
            <a:srgbClr val="FBAE40"/>
          </p15:clr>
        </p15:guide>
        <p15:guide id="6" orient="horz" pos="794" userDrawn="1">
          <p15:clr>
            <a:srgbClr val="FBAE40"/>
          </p15:clr>
        </p15:guide>
        <p15:guide id="7" orient="horz" pos="1020" userDrawn="1">
          <p15:clr>
            <a:srgbClr val="FBAE40"/>
          </p15:clr>
        </p15:guide>
        <p15:guide id="8" orient="horz" pos="1247" userDrawn="1">
          <p15:clr>
            <a:srgbClr val="FBAE40"/>
          </p15:clr>
        </p15:guide>
        <p15:guide id="9" orient="horz" pos="1474" userDrawn="1">
          <p15:clr>
            <a:srgbClr val="FBAE40"/>
          </p15:clr>
        </p15:guide>
        <p15:guide id="10" orient="horz" pos="1701" userDrawn="1">
          <p15:clr>
            <a:srgbClr val="FBAE40"/>
          </p15:clr>
        </p15:guide>
        <p15:guide id="11" orient="horz" pos="1927" userDrawn="1">
          <p15:clr>
            <a:srgbClr val="FBAE40"/>
          </p15:clr>
        </p15:guide>
        <p15:guide id="12" orient="horz" pos="2154" userDrawn="1">
          <p15:clr>
            <a:srgbClr val="FBAE40"/>
          </p15:clr>
        </p15:guide>
        <p15:guide id="13" orient="horz" pos="2608" userDrawn="1">
          <p15:clr>
            <a:srgbClr val="FBAE40"/>
          </p15:clr>
        </p15:guide>
        <p15:guide id="14" orient="horz" pos="2835" userDrawn="1">
          <p15:clr>
            <a:srgbClr val="FBAE40"/>
          </p15:clr>
        </p15:guide>
        <p15:guide id="15" orient="horz" pos="3061" userDrawn="1">
          <p15:clr>
            <a:srgbClr val="FBAE40"/>
          </p15:clr>
        </p15:guide>
        <p15:guide id="16" orient="horz" pos="3288" userDrawn="1">
          <p15:clr>
            <a:srgbClr val="FBAE40"/>
          </p15:clr>
        </p15:guide>
        <p15:guide id="17" orient="horz" pos="3515" userDrawn="1">
          <p15:clr>
            <a:srgbClr val="FBAE40"/>
          </p15:clr>
        </p15:guide>
        <p15:guide id="18" orient="horz" pos="3742" userDrawn="1">
          <p15:clr>
            <a:srgbClr val="FBAE40"/>
          </p15:clr>
        </p15:guide>
        <p15:guide id="19" orient="horz" pos="3968" userDrawn="1">
          <p15:clr>
            <a:srgbClr val="FBAE40"/>
          </p15:clr>
        </p15:guide>
        <p15:guide id="20" orient="horz" pos="4195" userDrawn="1">
          <p15:clr>
            <a:srgbClr val="FBAE40"/>
          </p15:clr>
        </p15:guide>
        <p15:guide id="21" orient="horz" pos="4422" userDrawn="1">
          <p15:clr>
            <a:srgbClr val="FBAE40"/>
          </p15:clr>
        </p15:guide>
        <p15:guide id="22" orient="horz" pos="4649" userDrawn="1">
          <p15:clr>
            <a:srgbClr val="FBAE40"/>
          </p15:clr>
        </p15:guide>
        <p15:guide id="23" pos="419" userDrawn="1">
          <p15:clr>
            <a:srgbClr val="FBAE40"/>
          </p15:clr>
        </p15:guide>
        <p15:guide id="24" pos="646" userDrawn="1">
          <p15:clr>
            <a:srgbClr val="FBAE40"/>
          </p15:clr>
        </p15:guide>
        <p15:guide id="25" pos="873" userDrawn="1">
          <p15:clr>
            <a:srgbClr val="FBAE40"/>
          </p15:clr>
        </p15:guide>
        <p15:guide id="26" pos="1100" userDrawn="1">
          <p15:clr>
            <a:srgbClr val="FBAE40"/>
          </p15:clr>
        </p15:guide>
        <p15:guide id="27" pos="1327" userDrawn="1">
          <p15:clr>
            <a:srgbClr val="FBAE40"/>
          </p15:clr>
        </p15:guide>
        <p15:guide id="28" pos="1553" userDrawn="1">
          <p15:clr>
            <a:srgbClr val="FBAE40"/>
          </p15:clr>
        </p15:guide>
        <p15:guide id="29" pos="1780" userDrawn="1">
          <p15:clr>
            <a:srgbClr val="FBAE40"/>
          </p15:clr>
        </p15:guide>
        <p15:guide id="30" pos="2007" userDrawn="1">
          <p15:clr>
            <a:srgbClr val="FBAE40"/>
          </p15:clr>
        </p15:guide>
        <p15:guide id="31" pos="2234" userDrawn="1">
          <p15:clr>
            <a:srgbClr val="FBAE40"/>
          </p15:clr>
        </p15:guide>
        <p15:guide id="32" pos="2460" userDrawn="1">
          <p15:clr>
            <a:srgbClr val="FBAE40"/>
          </p15:clr>
        </p15:guide>
        <p15:guide id="33" pos="2687" userDrawn="1">
          <p15:clr>
            <a:srgbClr val="FBAE40"/>
          </p15:clr>
        </p15:guide>
        <p15:guide id="34" pos="2914" userDrawn="1">
          <p15:clr>
            <a:srgbClr val="FBAE40"/>
          </p15:clr>
        </p15:guide>
        <p15:guide id="35" pos="3141" userDrawn="1">
          <p15:clr>
            <a:srgbClr val="FBAE40"/>
          </p15:clr>
        </p15:guide>
        <p15:guide id="36" pos="3368" userDrawn="1">
          <p15:clr>
            <a:srgbClr val="FBAE40"/>
          </p15:clr>
        </p15:guide>
        <p15:guide id="37" pos="3594" userDrawn="1">
          <p15:clr>
            <a:srgbClr val="FBAE40"/>
          </p15:clr>
        </p15:guide>
        <p15:guide id="38" pos="3821" userDrawn="1">
          <p15:clr>
            <a:srgbClr val="FBAE40"/>
          </p15:clr>
        </p15:guide>
        <p15:guide id="39" pos="4048" userDrawn="1">
          <p15:clr>
            <a:srgbClr val="FBAE40"/>
          </p15:clr>
        </p15:guide>
        <p15:guide id="40" pos="4275" userDrawn="1">
          <p15:clr>
            <a:srgbClr val="FBAE40"/>
          </p15:clr>
        </p15:guide>
        <p15:guide id="41" pos="4501" userDrawn="1">
          <p15:clr>
            <a:srgbClr val="FBAE40"/>
          </p15:clr>
        </p15:guide>
        <p15:guide id="42" pos="4728" userDrawn="1">
          <p15:clr>
            <a:srgbClr val="FBAE40"/>
          </p15:clr>
        </p15:guide>
        <p15:guide id="43" pos="4955" userDrawn="1">
          <p15:clr>
            <a:srgbClr val="FBAE40"/>
          </p15:clr>
        </p15:guide>
        <p15:guide id="44" pos="5182" userDrawn="1">
          <p15:clr>
            <a:srgbClr val="FBAE40"/>
          </p15:clr>
        </p15:guide>
        <p15:guide id="45" pos="5408" userDrawn="1">
          <p15:clr>
            <a:srgbClr val="FBAE40"/>
          </p15:clr>
        </p15:guide>
        <p15:guide id="46" pos="5635" userDrawn="1">
          <p15:clr>
            <a:srgbClr val="FBAE40"/>
          </p15:clr>
        </p15:guide>
        <p15:guide id="47" pos="5862" userDrawn="1">
          <p15:clr>
            <a:srgbClr val="FBAE40"/>
          </p15:clr>
        </p15:guide>
        <p15:guide id="48" pos="6089" userDrawn="1">
          <p15:clr>
            <a:srgbClr val="FBAE40"/>
          </p15:clr>
        </p15:guide>
        <p15:guide id="49" pos="6316" userDrawn="1">
          <p15:clr>
            <a:srgbClr val="FBAE40"/>
          </p15:clr>
        </p15:guide>
        <p15:guide id="50" pos="654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>
            <a:extLst>
              <a:ext uri="{FF2B5EF4-FFF2-40B4-BE49-F238E27FC236}">
                <a16:creationId xmlns:a16="http://schemas.microsoft.com/office/drawing/2014/main" id="{0D1F565A-4734-6B49-4F72-233C397DE031}"/>
              </a:ext>
            </a:extLst>
          </p:cNvPr>
          <p:cNvSpPr/>
          <p:nvPr userDrawn="1"/>
        </p:nvSpPr>
        <p:spPr>
          <a:xfrm>
            <a:off x="2825749" y="4500563"/>
            <a:ext cx="7196139" cy="215959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12E8330A-FFD8-2BBA-E745-7200C0738B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69931" y="0"/>
            <a:ext cx="6835775" cy="4859338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835775" h="4859338">
                <a:moveTo>
                  <a:pt x="0" y="0"/>
                </a:moveTo>
                <a:lnTo>
                  <a:pt x="6835775" y="0"/>
                </a:lnTo>
                <a:lnTo>
                  <a:pt x="6835775" y="4500563"/>
                </a:lnTo>
                <a:lnTo>
                  <a:pt x="2155824" y="4500563"/>
                </a:lnTo>
                <a:lnTo>
                  <a:pt x="2155824" y="4859338"/>
                </a:lnTo>
                <a:lnTo>
                  <a:pt x="0" y="485933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00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7BF7E1EF-0AB1-F3B1-F5CD-6A2AA3056193}"/>
              </a:ext>
            </a:extLst>
          </p:cNvPr>
          <p:cNvSpPr/>
          <p:nvPr userDrawn="1"/>
        </p:nvSpPr>
        <p:spPr>
          <a:xfrm>
            <a:off x="3905252" y="4500574"/>
            <a:ext cx="3600449" cy="359395"/>
          </a:xfrm>
          <a:prstGeom prst="rect">
            <a:avLst/>
          </a:prstGeom>
          <a:solidFill>
            <a:srgbClr val="005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03E2C530-5988-0861-50D8-1C7FE1662A60}"/>
              </a:ext>
            </a:extLst>
          </p:cNvPr>
          <p:cNvSpPr/>
          <p:nvPr userDrawn="1"/>
        </p:nvSpPr>
        <p:spPr>
          <a:xfrm>
            <a:off x="2825751" y="4500573"/>
            <a:ext cx="1079500" cy="358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86113" y="5195731"/>
            <a:ext cx="6480176" cy="1320421"/>
          </a:xfrm>
        </p:spPr>
        <p:txBody>
          <a:bodyPr anchor="t" anchorCtr="0">
            <a:normAutofit/>
          </a:bodyPr>
          <a:lstStyle>
            <a:lvl1pPr algn="l">
              <a:lnSpc>
                <a:spcPts val="3500"/>
              </a:lnSpc>
              <a:defRPr sz="28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901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93" userDrawn="1">
          <p15:clr>
            <a:srgbClr val="FBAE40"/>
          </p15:clr>
        </p15:guide>
        <p15:guide id="2" orient="horz" pos="113" userDrawn="1">
          <p15:clr>
            <a:srgbClr val="FBAE40"/>
          </p15:clr>
        </p15:guide>
        <p15:guide id="3" orient="horz" pos="2381" userDrawn="1">
          <p15:clr>
            <a:srgbClr val="FBAE40"/>
          </p15:clr>
        </p15:guide>
        <p15:guide id="4" orient="horz" pos="340" userDrawn="1">
          <p15:clr>
            <a:srgbClr val="FBAE40"/>
          </p15:clr>
        </p15:guide>
        <p15:guide id="5" orient="horz" pos="567" userDrawn="1">
          <p15:clr>
            <a:srgbClr val="FBAE40"/>
          </p15:clr>
        </p15:guide>
        <p15:guide id="6" orient="horz" pos="794" userDrawn="1">
          <p15:clr>
            <a:srgbClr val="FBAE40"/>
          </p15:clr>
        </p15:guide>
        <p15:guide id="7" orient="horz" pos="1020" userDrawn="1">
          <p15:clr>
            <a:srgbClr val="FBAE40"/>
          </p15:clr>
        </p15:guide>
        <p15:guide id="8" orient="horz" pos="1247" userDrawn="1">
          <p15:clr>
            <a:srgbClr val="FBAE40"/>
          </p15:clr>
        </p15:guide>
        <p15:guide id="9" orient="horz" pos="1474" userDrawn="1">
          <p15:clr>
            <a:srgbClr val="FBAE40"/>
          </p15:clr>
        </p15:guide>
        <p15:guide id="10" orient="horz" pos="1701" userDrawn="1">
          <p15:clr>
            <a:srgbClr val="FBAE40"/>
          </p15:clr>
        </p15:guide>
        <p15:guide id="11" orient="horz" pos="1927" userDrawn="1">
          <p15:clr>
            <a:srgbClr val="FBAE40"/>
          </p15:clr>
        </p15:guide>
        <p15:guide id="12" orient="horz" pos="2154" userDrawn="1">
          <p15:clr>
            <a:srgbClr val="FBAE40"/>
          </p15:clr>
        </p15:guide>
        <p15:guide id="13" orient="horz" pos="2608" userDrawn="1">
          <p15:clr>
            <a:srgbClr val="FBAE40"/>
          </p15:clr>
        </p15:guide>
        <p15:guide id="14" orient="horz" pos="2835" userDrawn="1">
          <p15:clr>
            <a:srgbClr val="FBAE40"/>
          </p15:clr>
        </p15:guide>
        <p15:guide id="15" orient="horz" pos="3061" userDrawn="1">
          <p15:clr>
            <a:srgbClr val="FBAE40"/>
          </p15:clr>
        </p15:guide>
        <p15:guide id="16" orient="horz" pos="3288" userDrawn="1">
          <p15:clr>
            <a:srgbClr val="FBAE40"/>
          </p15:clr>
        </p15:guide>
        <p15:guide id="17" orient="horz" pos="3515" userDrawn="1">
          <p15:clr>
            <a:srgbClr val="FBAE40"/>
          </p15:clr>
        </p15:guide>
        <p15:guide id="18" orient="horz" pos="3742" userDrawn="1">
          <p15:clr>
            <a:srgbClr val="FBAE40"/>
          </p15:clr>
        </p15:guide>
        <p15:guide id="19" orient="horz" pos="3968" userDrawn="1">
          <p15:clr>
            <a:srgbClr val="FBAE40"/>
          </p15:clr>
        </p15:guide>
        <p15:guide id="20" orient="horz" pos="4195" userDrawn="1">
          <p15:clr>
            <a:srgbClr val="FBAE40"/>
          </p15:clr>
        </p15:guide>
        <p15:guide id="21" orient="horz" pos="4422" userDrawn="1">
          <p15:clr>
            <a:srgbClr val="FBAE40"/>
          </p15:clr>
        </p15:guide>
        <p15:guide id="22" orient="horz" pos="4649" userDrawn="1">
          <p15:clr>
            <a:srgbClr val="FBAE40"/>
          </p15:clr>
        </p15:guide>
        <p15:guide id="23" pos="419" userDrawn="1">
          <p15:clr>
            <a:srgbClr val="FBAE40"/>
          </p15:clr>
        </p15:guide>
        <p15:guide id="24" pos="646" userDrawn="1">
          <p15:clr>
            <a:srgbClr val="FBAE40"/>
          </p15:clr>
        </p15:guide>
        <p15:guide id="25" pos="873" userDrawn="1">
          <p15:clr>
            <a:srgbClr val="FBAE40"/>
          </p15:clr>
        </p15:guide>
        <p15:guide id="26" pos="1100" userDrawn="1">
          <p15:clr>
            <a:srgbClr val="FBAE40"/>
          </p15:clr>
        </p15:guide>
        <p15:guide id="27" pos="1327" userDrawn="1">
          <p15:clr>
            <a:srgbClr val="FBAE40"/>
          </p15:clr>
        </p15:guide>
        <p15:guide id="28" pos="1553" userDrawn="1">
          <p15:clr>
            <a:srgbClr val="FBAE40"/>
          </p15:clr>
        </p15:guide>
        <p15:guide id="29" pos="1780" userDrawn="1">
          <p15:clr>
            <a:srgbClr val="FBAE40"/>
          </p15:clr>
        </p15:guide>
        <p15:guide id="30" pos="2007" userDrawn="1">
          <p15:clr>
            <a:srgbClr val="FBAE40"/>
          </p15:clr>
        </p15:guide>
        <p15:guide id="31" pos="2234" userDrawn="1">
          <p15:clr>
            <a:srgbClr val="FBAE40"/>
          </p15:clr>
        </p15:guide>
        <p15:guide id="32" pos="2460" userDrawn="1">
          <p15:clr>
            <a:srgbClr val="FBAE40"/>
          </p15:clr>
        </p15:guide>
        <p15:guide id="33" pos="2687" userDrawn="1">
          <p15:clr>
            <a:srgbClr val="FBAE40"/>
          </p15:clr>
        </p15:guide>
        <p15:guide id="34" pos="2914" userDrawn="1">
          <p15:clr>
            <a:srgbClr val="FBAE40"/>
          </p15:clr>
        </p15:guide>
        <p15:guide id="35" pos="3141" userDrawn="1">
          <p15:clr>
            <a:srgbClr val="FBAE40"/>
          </p15:clr>
        </p15:guide>
        <p15:guide id="36" pos="3368" userDrawn="1">
          <p15:clr>
            <a:srgbClr val="FBAE40"/>
          </p15:clr>
        </p15:guide>
        <p15:guide id="37" pos="3594" userDrawn="1">
          <p15:clr>
            <a:srgbClr val="FBAE40"/>
          </p15:clr>
        </p15:guide>
        <p15:guide id="38" pos="3821" userDrawn="1">
          <p15:clr>
            <a:srgbClr val="FBAE40"/>
          </p15:clr>
        </p15:guide>
        <p15:guide id="39" pos="4048" userDrawn="1">
          <p15:clr>
            <a:srgbClr val="FBAE40"/>
          </p15:clr>
        </p15:guide>
        <p15:guide id="40" pos="4275" userDrawn="1">
          <p15:clr>
            <a:srgbClr val="FBAE40"/>
          </p15:clr>
        </p15:guide>
        <p15:guide id="41" pos="4501" userDrawn="1">
          <p15:clr>
            <a:srgbClr val="FBAE40"/>
          </p15:clr>
        </p15:guide>
        <p15:guide id="42" pos="4728" userDrawn="1">
          <p15:clr>
            <a:srgbClr val="FBAE40"/>
          </p15:clr>
        </p15:guide>
        <p15:guide id="43" pos="4955" userDrawn="1">
          <p15:clr>
            <a:srgbClr val="FBAE40"/>
          </p15:clr>
        </p15:guide>
        <p15:guide id="44" pos="5182" userDrawn="1">
          <p15:clr>
            <a:srgbClr val="FBAE40"/>
          </p15:clr>
        </p15:guide>
        <p15:guide id="45" pos="5408" userDrawn="1">
          <p15:clr>
            <a:srgbClr val="FBAE40"/>
          </p15:clr>
        </p15:guide>
        <p15:guide id="46" pos="5635" userDrawn="1">
          <p15:clr>
            <a:srgbClr val="FBAE40"/>
          </p15:clr>
        </p15:guide>
        <p15:guide id="47" pos="5862" userDrawn="1">
          <p15:clr>
            <a:srgbClr val="FBAE40"/>
          </p15:clr>
        </p15:guide>
        <p15:guide id="48" pos="6089" userDrawn="1">
          <p15:clr>
            <a:srgbClr val="FBAE40"/>
          </p15:clr>
        </p15:guide>
        <p15:guide id="49" pos="6316" userDrawn="1">
          <p15:clr>
            <a:srgbClr val="FBAE40"/>
          </p15:clr>
        </p15:guide>
        <p15:guide id="50" pos="654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lajd - tytuł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905279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lajd - tytuł + 2 elementy zawartości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5906" y="1979837"/>
            <a:ext cx="4140000" cy="468001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5906" y="1979613"/>
            <a:ext cx="4140000" cy="468022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34000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- tytuł + zdjęcie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5906" y="899848"/>
            <a:ext cx="4320000" cy="1080001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5906" y="1979837"/>
            <a:ext cx="4320382" cy="468000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E681B9F9-7BA5-2D43-A1BD-8AF5D025063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900113"/>
            <a:ext cx="4986338" cy="5759726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algn="ctr">
              <a:buFont typeface="Arial" panose="020B0604020202020204" pitchFamily="34" charset="0"/>
              <a:buNone/>
              <a:defRPr sz="100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53987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Slajd - tytuł + zawartość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630E28BA-19A4-6182-CE10-65107EDF6B75}"/>
              </a:ext>
            </a:extLst>
          </p:cNvPr>
          <p:cNvSpPr/>
          <p:nvPr userDrawn="1"/>
        </p:nvSpPr>
        <p:spPr>
          <a:xfrm>
            <a:off x="8585546" y="7380288"/>
            <a:ext cx="1080742" cy="1793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</p:spTree>
    <p:extLst>
      <p:ext uri="{BB962C8B-B14F-4D97-AF65-F5344CB8AC3E}">
        <p14:creationId xmlns:p14="http://schemas.microsoft.com/office/powerpoint/2010/main" val="3169991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Slajd - tytuł + 2 elementy zawartości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5906" y="1979837"/>
            <a:ext cx="4140000" cy="4680018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5906" y="1979613"/>
            <a:ext cx="4140000" cy="468022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A72189C-757E-47DF-313E-E0F36399C0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E363107C-97A9-9A5D-A2A2-E6ABB7ED4C62}"/>
              </a:ext>
            </a:extLst>
          </p:cNvPr>
          <p:cNvSpPr/>
          <p:nvPr userDrawn="1"/>
        </p:nvSpPr>
        <p:spPr>
          <a:xfrm>
            <a:off x="8585546" y="7380288"/>
            <a:ext cx="1080742" cy="1793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</p:spTree>
    <p:extLst>
      <p:ext uri="{BB962C8B-B14F-4D97-AF65-F5344CB8AC3E}">
        <p14:creationId xmlns:p14="http://schemas.microsoft.com/office/powerpoint/2010/main" val="2895970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końc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ostokąt 11">
            <a:extLst>
              <a:ext uri="{FF2B5EF4-FFF2-40B4-BE49-F238E27FC236}">
                <a16:creationId xmlns:a16="http://schemas.microsoft.com/office/drawing/2014/main" id="{F8E39A3A-22D6-B8ED-2F58-16F69704FFAA}"/>
              </a:ext>
            </a:extLst>
          </p:cNvPr>
          <p:cNvSpPr/>
          <p:nvPr userDrawn="1"/>
        </p:nvSpPr>
        <p:spPr>
          <a:xfrm>
            <a:off x="2465388" y="4500563"/>
            <a:ext cx="8226426" cy="17996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1" name="Symbol zastępczy obrazu 10">
            <a:extLst>
              <a:ext uri="{FF2B5EF4-FFF2-40B4-BE49-F238E27FC236}">
                <a16:creationId xmlns:a16="http://schemas.microsoft.com/office/drawing/2014/main" id="{A760FD32-D539-3290-0E5F-1B5EF08EB2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25531" y="0"/>
            <a:ext cx="8640763" cy="5221288"/>
          </a:xfrm>
          <a:custGeom>
            <a:avLst/>
            <a:gdLst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39863 w 8640763"/>
              <a:gd name="connsiteY3" fmla="*/ 4500563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40763" h="5221288">
                <a:moveTo>
                  <a:pt x="0" y="0"/>
                </a:moveTo>
                <a:lnTo>
                  <a:pt x="8640763" y="0"/>
                </a:lnTo>
                <a:lnTo>
                  <a:pt x="8640763" y="4500563"/>
                </a:lnTo>
                <a:lnTo>
                  <a:pt x="1439863" y="4500563"/>
                </a:lnTo>
                <a:lnTo>
                  <a:pt x="1439863" y="5221288"/>
                </a:lnTo>
                <a:lnTo>
                  <a:pt x="0" y="522128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1000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pic>
        <p:nvPicPr>
          <p:cNvPr id="7" name="Obraz 6" descr="Obraz zawierający tekst&#10;&#10;Opis wygenerowany automatycznie">
            <a:extLst>
              <a:ext uri="{FF2B5EF4-FFF2-40B4-BE49-F238E27FC236}">
                <a16:creationId xmlns:a16="http://schemas.microsoft.com/office/drawing/2014/main" id="{3B4B8A84-3D08-244B-BF5B-6E361D1A74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981" y="4500563"/>
            <a:ext cx="3959225" cy="720090"/>
          </a:xfrm>
          <a:prstGeom prst="rect">
            <a:avLst/>
          </a:prstGeom>
        </p:spPr>
      </p:pic>
      <p:sp>
        <p:nvSpPr>
          <p:cNvPr id="2" name="Tytuł 1">
            <a:extLst>
              <a:ext uri="{FF2B5EF4-FFF2-40B4-BE49-F238E27FC236}">
                <a16:creationId xmlns:a16="http://schemas.microsoft.com/office/drawing/2014/main" id="{C3C397EF-E780-3941-A190-8FF660EE9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5756" y="5593629"/>
            <a:ext cx="7559675" cy="705572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8" name="Obraz 7" descr="znak Funduszy Europejskich">
            <a:extLst>
              <a:ext uri="{FF2B5EF4-FFF2-40B4-BE49-F238E27FC236}">
                <a16:creationId xmlns:a16="http://schemas.microsoft.com/office/drawing/2014/main" id="{BFD80FA4-66E0-3049-A92A-085F431CEB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6371047"/>
            <a:ext cx="1621258" cy="949192"/>
          </a:xfrm>
          <a:prstGeom prst="rect">
            <a:avLst/>
          </a:prstGeom>
        </p:spPr>
      </p:pic>
      <p:pic>
        <p:nvPicPr>
          <p:cNvPr id="9" name="Obraz 8" descr="flaga Unii Europejskie z dopiskiem dofinansowane przez Unię Europejską">
            <a:extLst>
              <a:ext uri="{FF2B5EF4-FFF2-40B4-BE49-F238E27FC236}">
                <a16:creationId xmlns:a16="http://schemas.microsoft.com/office/drawing/2014/main" id="{695F0183-048A-AF46-A850-8C265BFACC2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002" y="6371047"/>
            <a:ext cx="2633371" cy="949192"/>
          </a:xfrm>
          <a:prstGeom prst="rect">
            <a:avLst/>
          </a:prstGeom>
        </p:spPr>
      </p:pic>
      <p:pic>
        <p:nvPicPr>
          <p:cNvPr id="10" name="Obraz 9" descr="barwy RP">
            <a:extLst>
              <a:ext uri="{FF2B5EF4-FFF2-40B4-BE49-F238E27FC236}">
                <a16:creationId xmlns:a16="http://schemas.microsoft.com/office/drawing/2014/main" id="{875F5C9C-57CB-134D-A405-3BC05A23D85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43" y="6370390"/>
            <a:ext cx="2239772" cy="95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8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5531" y="899848"/>
            <a:ext cx="8640381" cy="1080001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5907" y="1979837"/>
            <a:ext cx="8640382" cy="468000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  <a:endParaRPr lang="en-US" dirty="0"/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617E16B8-2BD0-D12E-978E-94E428DF9717}"/>
              </a:ext>
            </a:extLst>
          </p:cNvPr>
          <p:cNvSpPr/>
          <p:nvPr userDrawn="1"/>
        </p:nvSpPr>
        <p:spPr>
          <a:xfrm>
            <a:off x="1025871" y="0"/>
            <a:ext cx="1080742" cy="1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662915FD-1FF3-5CF3-5C57-034114B5E6A2}"/>
              </a:ext>
            </a:extLst>
          </p:cNvPr>
          <p:cNvSpPr/>
          <p:nvPr userDrawn="1"/>
        </p:nvSpPr>
        <p:spPr>
          <a:xfrm>
            <a:off x="2106618" y="0"/>
            <a:ext cx="7559293" cy="1793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5026AD61-FC69-65FC-05E3-06AA14C89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585201" y="7019837"/>
            <a:ext cx="1080000" cy="180000"/>
          </a:xfrm>
          <a:prstGeom prst="rect">
            <a:avLst/>
          </a:prstGeom>
          <a:noFill/>
        </p:spPr>
        <p:txBody>
          <a:bodyPr vert="horz" lIns="0" tIns="72000" rIns="0" bIns="72000" rtlCol="0" anchor="ctr" anchorCtr="0"/>
          <a:lstStyle>
            <a:lvl1pPr algn="r">
              <a:defRPr sz="1000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4C2A84FB-402E-BB6C-632B-D1ADD49B7D8C}"/>
              </a:ext>
            </a:extLst>
          </p:cNvPr>
          <p:cNvSpPr/>
          <p:nvPr userDrawn="1"/>
        </p:nvSpPr>
        <p:spPr>
          <a:xfrm>
            <a:off x="8585546" y="7380288"/>
            <a:ext cx="1080742" cy="1793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</p:spTree>
    <p:extLst>
      <p:ext uri="{BB962C8B-B14F-4D97-AF65-F5344CB8AC3E}">
        <p14:creationId xmlns:p14="http://schemas.microsoft.com/office/powerpoint/2010/main" val="3286163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25" r:id="rId2"/>
    <p:sldLayoutId id="2147483720" r:id="rId3"/>
    <p:sldLayoutId id="2147483721" r:id="rId4"/>
    <p:sldLayoutId id="2147483710" r:id="rId5"/>
    <p:sldLayoutId id="2147483712" r:id="rId6"/>
    <p:sldLayoutId id="2147483726" r:id="rId7"/>
    <p:sldLayoutId id="2147483740" r:id="rId8"/>
    <p:sldLayoutId id="2147483723" r:id="rId9"/>
    <p:sldLayoutId id="2147483728" r:id="rId10"/>
  </p:sldLayoutIdLst>
  <p:hf hdr="0" ftr="0" dt="0"/>
  <p:txStyles>
    <p:titleStyle>
      <a:lvl1pPr algn="l" defTabSz="1007829" rtl="0" eaLnBrk="1" latinLnBrk="0" hangingPunct="1">
        <a:lnSpc>
          <a:spcPts val="3600"/>
        </a:lnSpc>
        <a:spcBef>
          <a:spcPct val="0"/>
        </a:spcBef>
        <a:buNone/>
        <a:defRPr sz="2800" b="1" kern="1200">
          <a:solidFill>
            <a:schemeClr val="tx2"/>
          </a:solidFill>
          <a:latin typeface="Open Sans" pitchFamily="2" charset="0"/>
          <a:ea typeface="Open Sans" pitchFamily="2" charset="0"/>
          <a:cs typeface="Open Sans" pitchFamily="2" charset="0"/>
        </a:defRPr>
      </a:lvl1pPr>
    </p:titleStyle>
    <p:bodyStyle>
      <a:lvl1pPr marL="251957" indent="-251957" algn="l" defTabSz="1007829" rtl="0" eaLnBrk="1" latinLnBrk="0" hangingPunct="1">
        <a:lnSpc>
          <a:spcPts val="2400"/>
        </a:lnSpc>
        <a:spcBef>
          <a:spcPts val="1102"/>
        </a:spcBef>
        <a:buClr>
          <a:schemeClr val="accent1"/>
        </a:buClr>
        <a:buFontTx/>
        <a:buBlip>
          <a:blip r:embed="rId12"/>
        </a:buBlip>
        <a:defRPr sz="1800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1pPr>
      <a:lvl2pPr marL="755871" indent="-251957" algn="l" defTabSz="1007829" rtl="0" eaLnBrk="1" latinLnBrk="0" hangingPunct="1">
        <a:lnSpc>
          <a:spcPts val="2400"/>
        </a:lnSpc>
        <a:spcBef>
          <a:spcPts val="551"/>
        </a:spcBef>
        <a:buFontTx/>
        <a:buBlip>
          <a:blip r:embed="rId13"/>
        </a:buBlip>
        <a:defRPr sz="1800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2pPr>
      <a:lvl3pPr marL="1259787" indent="-251957" algn="l" defTabSz="1007829" rtl="0" eaLnBrk="1" latinLnBrk="0" hangingPunct="1">
        <a:lnSpc>
          <a:spcPts val="2400"/>
        </a:lnSpc>
        <a:spcBef>
          <a:spcPts val="551"/>
        </a:spcBef>
        <a:buFontTx/>
        <a:buBlip>
          <a:blip r:embed="rId14"/>
        </a:buBlip>
        <a:defRPr sz="1800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3pPr>
      <a:lvl4pPr marL="1763701" indent="-251957" algn="l" defTabSz="1007829" rtl="0" eaLnBrk="1" latinLnBrk="0" hangingPunct="1">
        <a:lnSpc>
          <a:spcPts val="2400"/>
        </a:lnSpc>
        <a:spcBef>
          <a:spcPts val="551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4pPr>
      <a:lvl5pPr marL="2267616" indent="-251957" algn="l" defTabSz="1007829" rtl="0" eaLnBrk="1" latinLnBrk="0" hangingPunct="1">
        <a:lnSpc>
          <a:spcPts val="2400"/>
        </a:lnSpc>
        <a:spcBef>
          <a:spcPts val="551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5pPr>
      <a:lvl6pPr marL="2771531" indent="-251957" algn="l" defTabSz="1007829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445" indent="-251957" algn="l" defTabSz="1007829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359" indent="-251957" algn="l" defTabSz="1007829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274" indent="-251957" algn="l" defTabSz="1007829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16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829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744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658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574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487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403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316" algn="l" defTabSz="1007829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93" userDrawn="1">
          <p15:clr>
            <a:srgbClr val="F26B43"/>
          </p15:clr>
        </p15:guide>
        <p15:guide id="2" pos="419" userDrawn="1">
          <p15:clr>
            <a:srgbClr val="F26B43"/>
          </p15:clr>
        </p15:guide>
        <p15:guide id="3" pos="646" userDrawn="1">
          <p15:clr>
            <a:srgbClr val="F26B43"/>
          </p15:clr>
        </p15:guide>
        <p15:guide id="4" pos="873" userDrawn="1">
          <p15:clr>
            <a:srgbClr val="F26B43"/>
          </p15:clr>
        </p15:guide>
        <p15:guide id="5" pos="1100" userDrawn="1">
          <p15:clr>
            <a:srgbClr val="F26B43"/>
          </p15:clr>
        </p15:guide>
        <p15:guide id="6" pos="1327" userDrawn="1">
          <p15:clr>
            <a:srgbClr val="F26B43"/>
          </p15:clr>
        </p15:guide>
        <p15:guide id="7" pos="1553" userDrawn="1">
          <p15:clr>
            <a:srgbClr val="F26B43"/>
          </p15:clr>
        </p15:guide>
        <p15:guide id="8" pos="1780" userDrawn="1">
          <p15:clr>
            <a:srgbClr val="F26B43"/>
          </p15:clr>
        </p15:guide>
        <p15:guide id="9" pos="2007" userDrawn="1">
          <p15:clr>
            <a:srgbClr val="F26B43"/>
          </p15:clr>
        </p15:guide>
        <p15:guide id="10" pos="2234" userDrawn="1">
          <p15:clr>
            <a:srgbClr val="F26B43"/>
          </p15:clr>
        </p15:guide>
        <p15:guide id="11" pos="2460" userDrawn="1">
          <p15:clr>
            <a:srgbClr val="F26B43"/>
          </p15:clr>
        </p15:guide>
        <p15:guide id="12" pos="2687" userDrawn="1">
          <p15:clr>
            <a:srgbClr val="F26B43"/>
          </p15:clr>
        </p15:guide>
        <p15:guide id="13" pos="2914" userDrawn="1">
          <p15:clr>
            <a:srgbClr val="F26B43"/>
          </p15:clr>
        </p15:guide>
        <p15:guide id="14" pos="3141" userDrawn="1">
          <p15:clr>
            <a:srgbClr val="F26B43"/>
          </p15:clr>
        </p15:guide>
        <p15:guide id="15" pos="3368" userDrawn="1">
          <p15:clr>
            <a:srgbClr val="F26B43"/>
          </p15:clr>
        </p15:guide>
        <p15:guide id="16" pos="3594" userDrawn="1">
          <p15:clr>
            <a:srgbClr val="F26B43"/>
          </p15:clr>
        </p15:guide>
        <p15:guide id="17" pos="3821" userDrawn="1">
          <p15:clr>
            <a:srgbClr val="F26B43"/>
          </p15:clr>
        </p15:guide>
        <p15:guide id="18" pos="4048" userDrawn="1">
          <p15:clr>
            <a:srgbClr val="F26B43"/>
          </p15:clr>
        </p15:guide>
        <p15:guide id="19" pos="4275" userDrawn="1">
          <p15:clr>
            <a:srgbClr val="F26B43"/>
          </p15:clr>
        </p15:guide>
        <p15:guide id="20" pos="4501" userDrawn="1">
          <p15:clr>
            <a:srgbClr val="F26B43"/>
          </p15:clr>
        </p15:guide>
        <p15:guide id="21" pos="4728" userDrawn="1">
          <p15:clr>
            <a:srgbClr val="F26B43"/>
          </p15:clr>
        </p15:guide>
        <p15:guide id="22" pos="4955" userDrawn="1">
          <p15:clr>
            <a:srgbClr val="F26B43"/>
          </p15:clr>
        </p15:guide>
        <p15:guide id="23" pos="5182" userDrawn="1">
          <p15:clr>
            <a:srgbClr val="F26B43"/>
          </p15:clr>
        </p15:guide>
        <p15:guide id="24" pos="5408" userDrawn="1">
          <p15:clr>
            <a:srgbClr val="F26B43"/>
          </p15:clr>
        </p15:guide>
        <p15:guide id="25" pos="5635" userDrawn="1">
          <p15:clr>
            <a:srgbClr val="F26B43"/>
          </p15:clr>
        </p15:guide>
        <p15:guide id="26" pos="5862" userDrawn="1">
          <p15:clr>
            <a:srgbClr val="F26B43"/>
          </p15:clr>
        </p15:guide>
        <p15:guide id="27" pos="6089" userDrawn="1">
          <p15:clr>
            <a:srgbClr val="F26B43"/>
          </p15:clr>
        </p15:guide>
        <p15:guide id="28" pos="6316" userDrawn="1">
          <p15:clr>
            <a:srgbClr val="F26B43"/>
          </p15:clr>
        </p15:guide>
        <p15:guide id="29" pos="6542" userDrawn="1">
          <p15:clr>
            <a:srgbClr val="F26B43"/>
          </p15:clr>
        </p15:guide>
        <p15:guide id="30" orient="horz" pos="113" userDrawn="1">
          <p15:clr>
            <a:srgbClr val="F26B43"/>
          </p15:clr>
        </p15:guide>
        <p15:guide id="31" orient="horz" pos="340" userDrawn="1">
          <p15:clr>
            <a:srgbClr val="F26B43"/>
          </p15:clr>
        </p15:guide>
        <p15:guide id="32" orient="horz" pos="567" userDrawn="1">
          <p15:clr>
            <a:srgbClr val="F26B43"/>
          </p15:clr>
        </p15:guide>
        <p15:guide id="33" orient="horz" pos="794" userDrawn="1">
          <p15:clr>
            <a:srgbClr val="F26B43"/>
          </p15:clr>
        </p15:guide>
        <p15:guide id="34" orient="horz" pos="1020" userDrawn="1">
          <p15:clr>
            <a:srgbClr val="F26B43"/>
          </p15:clr>
        </p15:guide>
        <p15:guide id="35" orient="horz" pos="1247" userDrawn="1">
          <p15:clr>
            <a:srgbClr val="F26B43"/>
          </p15:clr>
        </p15:guide>
        <p15:guide id="36" orient="horz" pos="1474" userDrawn="1">
          <p15:clr>
            <a:srgbClr val="F26B43"/>
          </p15:clr>
        </p15:guide>
        <p15:guide id="37" orient="horz" pos="1701" userDrawn="1">
          <p15:clr>
            <a:srgbClr val="F26B43"/>
          </p15:clr>
        </p15:guide>
        <p15:guide id="38" orient="horz" pos="1927" userDrawn="1">
          <p15:clr>
            <a:srgbClr val="F26B43"/>
          </p15:clr>
        </p15:guide>
        <p15:guide id="39" orient="horz" pos="2154" userDrawn="1">
          <p15:clr>
            <a:srgbClr val="F26B43"/>
          </p15:clr>
        </p15:guide>
        <p15:guide id="40" orient="horz" pos="2381" userDrawn="1">
          <p15:clr>
            <a:srgbClr val="F26B43"/>
          </p15:clr>
        </p15:guide>
        <p15:guide id="41" orient="horz" pos="2608" userDrawn="1">
          <p15:clr>
            <a:srgbClr val="F26B43"/>
          </p15:clr>
        </p15:guide>
        <p15:guide id="42" orient="horz" pos="2835" userDrawn="1">
          <p15:clr>
            <a:srgbClr val="F26B43"/>
          </p15:clr>
        </p15:guide>
        <p15:guide id="43" orient="horz" pos="3061" userDrawn="1">
          <p15:clr>
            <a:srgbClr val="F26B43"/>
          </p15:clr>
        </p15:guide>
        <p15:guide id="44" orient="horz" pos="3288" userDrawn="1">
          <p15:clr>
            <a:srgbClr val="F26B43"/>
          </p15:clr>
        </p15:guide>
        <p15:guide id="45" orient="horz" pos="3515" userDrawn="1">
          <p15:clr>
            <a:srgbClr val="F26B43"/>
          </p15:clr>
        </p15:guide>
        <p15:guide id="46" orient="horz" pos="3742" userDrawn="1">
          <p15:clr>
            <a:srgbClr val="F26B43"/>
          </p15:clr>
        </p15:guide>
        <p15:guide id="47" orient="horz" pos="3968" userDrawn="1">
          <p15:clr>
            <a:srgbClr val="F26B43"/>
          </p15:clr>
        </p15:guide>
        <p15:guide id="48" orient="horz" pos="4195" userDrawn="1">
          <p15:clr>
            <a:srgbClr val="F26B43"/>
          </p15:clr>
        </p15:guide>
        <p15:guide id="49" orient="horz" pos="4422" userDrawn="1">
          <p15:clr>
            <a:srgbClr val="F26B43"/>
          </p15:clr>
        </p15:guide>
        <p15:guide id="50" orient="horz" pos="46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sekretariatdef@dolnyslask" TargetMode="External"/><Relationship Id="rId2" Type="http://schemas.openxmlformats.org/officeDocument/2006/relationships/hyperlink" Target="http://www.funduszeuedolnoslaskie.eu/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2726208F-D6F7-1381-5132-3B60A6BF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25425" y="3131765"/>
            <a:ext cx="8603983" cy="1944216"/>
          </a:xfrm>
        </p:spPr>
        <p:txBody>
          <a:bodyPr>
            <a:normAutofit fontScale="90000"/>
          </a:bodyPr>
          <a:lstStyle/>
          <a:p>
            <a:pPr algn="ctr">
              <a:spcBef>
                <a:spcPts val="1200"/>
              </a:spcBef>
            </a:pPr>
            <a:r>
              <a:rPr lang="pl-PL" altLang="pl-P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Fundusze Europejskie </a:t>
            </a:r>
            <a:br>
              <a:rPr lang="pl-PL" altLang="pl-P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pl-PL" altLang="pl-P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dla Dolnego Śląska </a:t>
            </a:r>
            <a:br>
              <a:rPr lang="pl-PL" altLang="pl-P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pl-PL" altLang="pl-P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2021-2027</a:t>
            </a:r>
            <a:br>
              <a:rPr lang="pl-PL" altLang="pl-PL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br>
              <a:rPr lang="pl-PL" alt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br>
              <a:rPr lang="pl-PL" altLang="pl-PL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</a:br>
            <a:r>
              <a:rPr lang="pl-PL" altLang="pl-PL" sz="2000" dirty="0">
                <a:latin typeface="+mn-lt"/>
                <a:cs typeface="Arial" panose="020B0604020202020204" pitchFamily="34" charset="0"/>
              </a:rPr>
              <a:t>21 luty 2025 r</a:t>
            </a:r>
            <a:r>
              <a:rPr lang="pl-PL" altLang="pl-PL" sz="1400" dirty="0">
                <a:latin typeface="+mn-lt"/>
                <a:cs typeface="Arial" panose="020B0604020202020204" pitchFamily="34" charset="0"/>
              </a:rPr>
              <a:t>.</a:t>
            </a:r>
            <a:endParaRPr lang="pl-PL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BF8B62A6-287F-FABF-757B-102A5B632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417" y="6338702"/>
            <a:ext cx="8748000" cy="92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8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2C92B1-0BE6-9D74-1931-2AC8CC614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A5A5450C-D331-9433-3366-60EF8797C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703" y="1047002"/>
            <a:ext cx="8640381" cy="477690"/>
          </a:xfrm>
        </p:spPr>
        <p:txBody>
          <a:bodyPr>
            <a:noAutofit/>
          </a:bodyPr>
          <a:lstStyle/>
          <a:p>
            <a:pPr algn="ctr">
              <a:lnSpc>
                <a:spcPts val="1300"/>
              </a:lnSpc>
            </a:pPr>
            <a:br>
              <a:rPr lang="pl-PL" sz="2400" dirty="0">
                <a:latin typeface="+mn-lt"/>
                <a:ea typeface="Open Sans" panose="020B0606030504020204" pitchFamily="34" charset="0"/>
                <a:cs typeface="Arial" panose="020B0604020202020204" pitchFamily="34" charset="0"/>
              </a:rPr>
            </a:br>
            <a:r>
              <a:rPr lang="pl-PL" sz="2400" dirty="0">
                <a:latin typeface="+mn-lt"/>
                <a:ea typeface="Open Sans" panose="020B0606030504020204" pitchFamily="34" charset="0"/>
                <a:cs typeface="Arial" panose="020B0604020202020204" pitchFamily="34" charset="0"/>
              </a:rPr>
              <a:t>Alokacja UE w podziale na Fundusze</a:t>
            </a:r>
          </a:p>
        </p:txBody>
      </p:sp>
      <p:sp>
        <p:nvSpPr>
          <p:cNvPr id="8" name="Symbol zastępczy numeru slajdu 7">
            <a:extLst>
              <a:ext uri="{FF2B5EF4-FFF2-40B4-BE49-F238E27FC236}">
                <a16:creationId xmlns:a16="http://schemas.microsoft.com/office/drawing/2014/main" id="{352423E5-2D51-1CC1-C58A-466D7B030B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2</a:t>
            </a:fld>
            <a:endParaRPr lang="pl-PL" dirty="0"/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4822E60B-1C62-F8C8-66C7-896601B303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494840"/>
              </p:ext>
            </p:extLst>
          </p:nvPr>
        </p:nvGraphicFramePr>
        <p:xfrm>
          <a:off x="1694160" y="1752345"/>
          <a:ext cx="7272808" cy="4176464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{37CE84F3-28C3-443E-9E96-99CF82512B78}</a:tableStyleId>
              </a:tblPr>
              <a:tblGrid>
                <a:gridCol w="4665013">
                  <a:extLst>
                    <a:ext uri="{9D8B030D-6E8A-4147-A177-3AD203B41FA5}">
                      <a16:colId xmlns:a16="http://schemas.microsoft.com/office/drawing/2014/main" val="2094224568"/>
                    </a:ext>
                  </a:extLst>
                </a:gridCol>
                <a:gridCol w="2607795">
                  <a:extLst>
                    <a:ext uri="{9D8B030D-6E8A-4147-A177-3AD203B41FA5}">
                      <a16:colId xmlns:a16="http://schemas.microsoft.com/office/drawing/2014/main" val="3871029180"/>
                    </a:ext>
                  </a:extLst>
                </a:gridCol>
              </a:tblGrid>
              <a:tr h="1046219">
                <a:tc>
                  <a:txBody>
                    <a:bodyPr/>
                    <a:lstStyle/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4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EFRR</a:t>
                      </a:r>
                      <a:r>
                        <a:rPr lang="pl-PL" altLang="pl-PL" sz="2400" b="1" dirty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000" b="1" dirty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Europejski Fundusz Rozwoju Regionalnego</a:t>
                      </a:r>
                      <a:endParaRPr lang="pl-PL" altLang="pl-PL" sz="2000" dirty="0">
                        <a:solidFill>
                          <a:srgbClr val="00206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4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5 274 313 628 zł</a:t>
                      </a:r>
                    </a:p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000" b="1" dirty="0">
                          <a:solidFill>
                            <a:schemeClr val="accent4"/>
                          </a:solidFill>
                          <a:latin typeface="+mn-lt"/>
                          <a:cs typeface="Arial" panose="020B0604020202020204" pitchFamily="34" charset="0"/>
                        </a:rPr>
                        <a:t>54,13%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3335804"/>
                  </a:ext>
                </a:extLst>
              </a:tr>
              <a:tr h="1072668">
                <a:tc>
                  <a:txBody>
                    <a:bodyPr/>
                    <a:lstStyle/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4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EFS+</a:t>
                      </a:r>
                      <a:r>
                        <a:rPr lang="pl-PL" altLang="pl-PL" sz="2400" b="1" dirty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000" b="1" dirty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Europejski Fundusz Społeczny</a:t>
                      </a:r>
                      <a:r>
                        <a:rPr lang="pl-PL" altLang="pl-PL" sz="2000" dirty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+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l-PL" altLang="pl-PL" sz="24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2 022 307 623 zł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pl-PL" altLang="pl-PL" sz="2000" b="1" dirty="0">
                          <a:solidFill>
                            <a:schemeClr val="accent4"/>
                          </a:solidFill>
                          <a:latin typeface="+mn-lt"/>
                          <a:cs typeface="Arial" panose="020B0604020202020204" pitchFamily="34" charset="0"/>
                        </a:rPr>
                        <a:t>20,76%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700547"/>
                  </a:ext>
                </a:extLst>
              </a:tr>
              <a:tr h="11343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altLang="pl-PL" sz="24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FST</a:t>
                      </a:r>
                      <a:r>
                        <a:rPr lang="pl-PL" altLang="pl-PL" sz="2000" b="1" dirty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altLang="pl-PL" sz="2000" b="1" dirty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Fundusz Sprawiedliwej Transformacji </a:t>
                      </a:r>
                      <a:endParaRPr lang="pl-PL" sz="1800" kern="1200" dirty="0">
                        <a:solidFill>
                          <a:srgbClr val="002060"/>
                        </a:solidFill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400" b="1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2 446 331 800 zł</a:t>
                      </a:r>
                    </a:p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000" b="1" dirty="0">
                          <a:solidFill>
                            <a:schemeClr val="accent4"/>
                          </a:solidFill>
                          <a:latin typeface="+mn-lt"/>
                          <a:cs typeface="Arial" panose="020B0604020202020204" pitchFamily="34" charset="0"/>
                        </a:rPr>
                        <a:t>25,11%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0545510"/>
                  </a:ext>
                </a:extLst>
              </a:tr>
              <a:tr h="923267">
                <a:tc gridSpan="2">
                  <a:txBody>
                    <a:bodyPr/>
                    <a:lstStyle/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000" b="1" u="sng" dirty="0">
                          <a:solidFill>
                            <a:schemeClr val="accent1"/>
                          </a:solidFill>
                          <a:latin typeface="+mn-lt"/>
                          <a:cs typeface="Arial" panose="020B0604020202020204" pitchFamily="34" charset="0"/>
                        </a:rPr>
                        <a:t>ŁĄCZNIE ALOKACJA UE     </a:t>
                      </a:r>
                    </a:p>
                    <a:p>
                      <a:pPr marL="0" marR="0" lvl="0" indent="0" algn="ctr" defTabSz="1007886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altLang="pl-PL" sz="2600" b="1" u="sng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9 742 953 051 </a:t>
                      </a:r>
                      <a:r>
                        <a:rPr lang="pl-PL" altLang="pl-PL" sz="2800" b="1" u="sng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zł</a:t>
                      </a:r>
                      <a:endParaRPr lang="pl-PL" altLang="pl-PL" sz="2600" b="1" u="sng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9936230"/>
                  </a:ext>
                </a:extLst>
              </a:tr>
            </a:tbl>
          </a:graphicData>
        </a:graphic>
      </p:graphicFrame>
      <p:sp>
        <p:nvSpPr>
          <p:cNvPr id="2" name="Prostokąt 1">
            <a:extLst>
              <a:ext uri="{FF2B5EF4-FFF2-40B4-BE49-F238E27FC236}">
                <a16:creationId xmlns:a16="http://schemas.microsoft.com/office/drawing/2014/main" id="{211C41D6-3947-ED95-5790-DFE8F3F2606E}"/>
              </a:ext>
            </a:extLst>
          </p:cNvPr>
          <p:cNvSpPr/>
          <p:nvPr/>
        </p:nvSpPr>
        <p:spPr>
          <a:xfrm>
            <a:off x="1709502" y="328232"/>
            <a:ext cx="7056784" cy="375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400" b="1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846940A0-6064-CB7F-6F8F-1D010CBE8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5751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26F4-1B81-4A89-A624-1045AE6D9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F4D1AFDB-19D4-5D00-0CA1-C8BEE500F5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1164053"/>
              </p:ext>
            </p:extLst>
          </p:nvPr>
        </p:nvGraphicFramePr>
        <p:xfrm>
          <a:off x="449363" y="1381588"/>
          <a:ext cx="9793087" cy="4968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" name="Symbol zastępczy numeru slajdu 23">
            <a:extLst>
              <a:ext uri="{FF2B5EF4-FFF2-40B4-BE49-F238E27FC236}">
                <a16:creationId xmlns:a16="http://schemas.microsoft.com/office/drawing/2014/main" id="{4A80C165-E97B-75D3-D423-974EE50433FA}"/>
              </a:ext>
            </a:extLst>
          </p:cNvPr>
          <p:cNvSpPr txBox="1">
            <a:spLocks/>
          </p:cNvSpPr>
          <p:nvPr/>
        </p:nvSpPr>
        <p:spPr>
          <a:xfrm>
            <a:off x="7697807" y="7174696"/>
            <a:ext cx="2351899" cy="402483"/>
          </a:xfrm>
          <a:prstGeom prst="rect">
            <a:avLst/>
          </a:prstGeom>
        </p:spPr>
        <p:txBody>
          <a:bodyPr vert="horz" lIns="100796" tIns="50398" rIns="100796" bIns="50398" rtlCol="0" anchor="ctr"/>
          <a:lstStyle/>
          <a:p>
            <a:pPr algn="r" defTabSz="503944">
              <a:defRPr/>
            </a:pPr>
            <a:endParaRPr lang="pl-PL" sz="1323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CEB40148-585E-861B-75EE-D86BC9FB9A4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3</a:t>
            </a:fld>
            <a:endParaRPr lang="pl-PL" dirty="0"/>
          </a:p>
        </p:txBody>
      </p:sp>
      <p:sp>
        <p:nvSpPr>
          <p:cNvPr id="5" name="Tytuł 4">
            <a:extLst>
              <a:ext uri="{FF2B5EF4-FFF2-40B4-BE49-F238E27FC236}">
                <a16:creationId xmlns:a16="http://schemas.microsoft.com/office/drawing/2014/main" id="{DEC51EC3-488A-B38A-43E9-A9D024F4C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426" y="668109"/>
            <a:ext cx="8639775" cy="1034484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Realizacja Programu FEDS 2021-2027 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0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stan na dzień 31.01.2025 r.</a:t>
            </a:r>
            <a:endParaRPr lang="pl-PL" sz="20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49" name="Dymek mowy: prostokąt z zaokrąglonymi rogami 48">
            <a:extLst>
              <a:ext uri="{FF2B5EF4-FFF2-40B4-BE49-F238E27FC236}">
                <a16:creationId xmlns:a16="http://schemas.microsoft.com/office/drawing/2014/main" id="{5BF883F2-7FCC-1765-1ACF-90101AF03EF3}"/>
              </a:ext>
            </a:extLst>
          </p:cNvPr>
          <p:cNvSpPr/>
          <p:nvPr/>
        </p:nvSpPr>
        <p:spPr>
          <a:xfrm>
            <a:off x="9162330" y="3461459"/>
            <a:ext cx="1080120" cy="417513"/>
          </a:xfrm>
          <a:prstGeom prst="wedgeRoundRectCallout">
            <a:avLst>
              <a:gd name="adj1" fmla="val 1468"/>
              <a:gd name="adj2" fmla="val -73322"/>
              <a:gd name="adj3" fmla="val 16667"/>
            </a:avLst>
          </a:prstGeom>
          <a:solidFill>
            <a:schemeClr val="bg2">
              <a:lumMod val="85000"/>
            </a:schemeClr>
          </a:solidFill>
          <a:ln>
            <a:solidFill>
              <a:srgbClr val="0070C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03944">
              <a:defRPr/>
            </a:pPr>
            <a:r>
              <a:rPr lang="pl-PL" sz="1000" b="1" dirty="0">
                <a:solidFill>
                  <a:schemeClr val="accent1"/>
                </a:solidFill>
                <a:latin typeface="Calibri"/>
              </a:rPr>
              <a:t>104,34% dofinansowania w naborach</a:t>
            </a:r>
          </a:p>
        </p:txBody>
      </p:sp>
      <p:sp>
        <p:nvSpPr>
          <p:cNvPr id="48" name="Dymek mowy: prostokąt z zaokrąglonymi rogami 47">
            <a:extLst>
              <a:ext uri="{FF2B5EF4-FFF2-40B4-BE49-F238E27FC236}">
                <a16:creationId xmlns:a16="http://schemas.microsoft.com/office/drawing/2014/main" id="{3A0F6C43-124A-8D6F-B804-2B133DC8ECDC}"/>
              </a:ext>
            </a:extLst>
          </p:cNvPr>
          <p:cNvSpPr/>
          <p:nvPr/>
        </p:nvSpPr>
        <p:spPr>
          <a:xfrm>
            <a:off x="6144000" y="3466661"/>
            <a:ext cx="810950" cy="430774"/>
          </a:xfrm>
          <a:prstGeom prst="wedgeRoundRectCallout">
            <a:avLst>
              <a:gd name="adj1" fmla="val 1468"/>
              <a:gd name="adj2" fmla="val -73322"/>
              <a:gd name="adj3" fmla="val 16667"/>
            </a:avLst>
          </a:prstGeom>
          <a:solidFill>
            <a:schemeClr val="bg2">
              <a:lumMod val="85000"/>
            </a:schemeClr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03944">
              <a:defRPr/>
            </a:pPr>
            <a:r>
              <a:rPr lang="pl-PL" sz="1000" b="1" dirty="0">
                <a:solidFill>
                  <a:schemeClr val="accent1"/>
                </a:solidFill>
                <a:latin typeface="Calibri"/>
              </a:rPr>
              <a:t>71,60% alokacji UE</a:t>
            </a:r>
          </a:p>
        </p:txBody>
      </p:sp>
      <p:sp>
        <p:nvSpPr>
          <p:cNvPr id="45" name="Dymek mowy: prostokąt z zaokrąglonymi rogami 44">
            <a:extLst>
              <a:ext uri="{FF2B5EF4-FFF2-40B4-BE49-F238E27FC236}">
                <a16:creationId xmlns:a16="http://schemas.microsoft.com/office/drawing/2014/main" id="{C5D3DE5F-64D1-565C-BE2D-915EB7E7AF5F}"/>
              </a:ext>
            </a:extLst>
          </p:cNvPr>
          <p:cNvSpPr/>
          <p:nvPr/>
        </p:nvSpPr>
        <p:spPr>
          <a:xfrm>
            <a:off x="2681610" y="5772890"/>
            <a:ext cx="810950" cy="395900"/>
          </a:xfrm>
          <a:prstGeom prst="wedgeRoundRectCallout">
            <a:avLst>
              <a:gd name="adj1" fmla="val 1468"/>
              <a:gd name="adj2" fmla="val -73322"/>
              <a:gd name="adj3" fmla="val 16667"/>
            </a:avLst>
          </a:prstGeom>
          <a:solidFill>
            <a:schemeClr val="bg2">
              <a:lumMod val="85000"/>
            </a:schemeClr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03944">
              <a:defRPr/>
            </a:pPr>
            <a:r>
              <a:rPr lang="pl-PL" sz="1000" b="1" dirty="0">
                <a:solidFill>
                  <a:schemeClr val="accent1"/>
                </a:solidFill>
                <a:latin typeface="Calibri"/>
              </a:rPr>
              <a:t>49,24% alokacji UE</a:t>
            </a:r>
          </a:p>
        </p:txBody>
      </p:sp>
      <p:sp>
        <p:nvSpPr>
          <p:cNvPr id="46" name="Dymek mowy: prostokąt z zaokrąglonymi rogami 45">
            <a:extLst>
              <a:ext uri="{FF2B5EF4-FFF2-40B4-BE49-F238E27FC236}">
                <a16:creationId xmlns:a16="http://schemas.microsoft.com/office/drawing/2014/main" id="{AF3CB0A9-2D04-80F8-89FA-5B31C407E192}"/>
              </a:ext>
            </a:extLst>
          </p:cNvPr>
          <p:cNvSpPr/>
          <p:nvPr/>
        </p:nvSpPr>
        <p:spPr>
          <a:xfrm>
            <a:off x="6056555" y="5772890"/>
            <a:ext cx="810950" cy="395900"/>
          </a:xfrm>
          <a:prstGeom prst="wedgeRoundRectCallout">
            <a:avLst>
              <a:gd name="adj1" fmla="val 1468"/>
              <a:gd name="adj2" fmla="val -73322"/>
              <a:gd name="adj3" fmla="val 16667"/>
            </a:avLst>
          </a:prstGeom>
          <a:solidFill>
            <a:schemeClr val="bg2">
              <a:lumMod val="85000"/>
            </a:schemeClr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03944">
              <a:defRPr/>
            </a:pPr>
            <a:r>
              <a:rPr lang="pl-PL" sz="1000" b="1" dirty="0">
                <a:solidFill>
                  <a:schemeClr val="accent1"/>
                </a:solidFill>
                <a:latin typeface="Calibri"/>
              </a:rPr>
              <a:t>42,43% alokacji UE</a:t>
            </a: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73A86A4D-88B7-BC31-DA34-2BB056F646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sp>
        <p:nvSpPr>
          <p:cNvPr id="10" name="Dymek mowy: prostokąt z zaokrąglonymi rogami 9">
            <a:extLst>
              <a:ext uri="{FF2B5EF4-FFF2-40B4-BE49-F238E27FC236}">
                <a16:creationId xmlns:a16="http://schemas.microsoft.com/office/drawing/2014/main" id="{3E7E96B6-2446-E1DC-DFB2-2C7B02021D17}"/>
              </a:ext>
            </a:extLst>
          </p:cNvPr>
          <p:cNvSpPr/>
          <p:nvPr/>
        </p:nvSpPr>
        <p:spPr>
          <a:xfrm>
            <a:off x="9431500" y="5760893"/>
            <a:ext cx="810950" cy="395900"/>
          </a:xfrm>
          <a:prstGeom prst="wedgeRoundRectCallout">
            <a:avLst>
              <a:gd name="adj1" fmla="val 1468"/>
              <a:gd name="adj2" fmla="val -73322"/>
              <a:gd name="adj3" fmla="val 16667"/>
            </a:avLst>
          </a:prstGeom>
          <a:solidFill>
            <a:schemeClr val="bg2">
              <a:lumMod val="85000"/>
            </a:schemeClr>
          </a:solidFill>
          <a:ln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03944">
              <a:defRPr/>
            </a:pPr>
            <a:r>
              <a:rPr lang="pl-PL" sz="1000" b="1" dirty="0">
                <a:solidFill>
                  <a:schemeClr val="accent1"/>
                </a:solidFill>
                <a:latin typeface="Calibri"/>
              </a:rPr>
              <a:t>9,49% alokacji UE</a:t>
            </a:r>
          </a:p>
        </p:txBody>
      </p:sp>
    </p:spTree>
    <p:extLst>
      <p:ext uri="{BB962C8B-B14F-4D97-AF65-F5344CB8AC3E}">
        <p14:creationId xmlns:p14="http://schemas.microsoft.com/office/powerpoint/2010/main" val="1626029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3C0033-5FF3-5B90-8142-E19D82F1A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Wykres 6">
            <a:extLst>
              <a:ext uri="{FF2B5EF4-FFF2-40B4-BE49-F238E27FC236}">
                <a16:creationId xmlns:a16="http://schemas.microsoft.com/office/drawing/2014/main" id="{4BBD7B1F-8E1A-A85F-2164-BA37BEB94E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6369897"/>
              </p:ext>
            </p:extLst>
          </p:nvPr>
        </p:nvGraphicFramePr>
        <p:xfrm>
          <a:off x="305346" y="1812236"/>
          <a:ext cx="9793088" cy="45365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ytuł 4">
            <a:extLst>
              <a:ext uri="{FF2B5EF4-FFF2-40B4-BE49-F238E27FC236}">
                <a16:creationId xmlns:a16="http://schemas.microsoft.com/office/drawing/2014/main" id="{7BAD0175-2E3A-41F9-9ED8-6CFEA043F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715" y="565975"/>
            <a:ext cx="8640381" cy="100685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200" dirty="0">
                <a:solidFill>
                  <a:srgbClr val="002060"/>
                </a:solidFill>
                <a:latin typeface="+mn-lt"/>
              </a:rPr>
              <a:t>Realizacja projektów w Priorytetach </a:t>
            </a:r>
            <a:br>
              <a:rPr lang="pl-PL" sz="2200" dirty="0">
                <a:solidFill>
                  <a:srgbClr val="002060"/>
                </a:solidFill>
                <a:latin typeface="+mn-lt"/>
              </a:rPr>
            </a:br>
            <a:r>
              <a:rPr lang="pl-PL" sz="2200" dirty="0">
                <a:solidFill>
                  <a:srgbClr val="002060"/>
                </a:solidFill>
                <a:latin typeface="+mn-lt"/>
              </a:rPr>
              <a:t>finansowanych z EFRR</a:t>
            </a:r>
            <a:br>
              <a:rPr lang="pl-PL" sz="2200" dirty="0">
                <a:solidFill>
                  <a:srgbClr val="002060"/>
                </a:solidFill>
                <a:latin typeface="+mn-lt"/>
              </a:rPr>
            </a:br>
            <a:r>
              <a:rPr lang="pl-PL" sz="1600" dirty="0">
                <a:solidFill>
                  <a:srgbClr val="002060"/>
                </a:solidFill>
                <a:latin typeface="+mn-lt"/>
              </a:rPr>
              <a:t> </a:t>
            </a:r>
            <a:r>
              <a:rPr lang="pl-PL" sz="1800" dirty="0">
                <a:solidFill>
                  <a:srgbClr val="002060"/>
                </a:solidFill>
                <a:latin typeface="+mn-lt"/>
              </a:rPr>
              <a:t>[mln zł i % alokacji Priorytetu]</a:t>
            </a:r>
            <a:endParaRPr lang="pl-PL" sz="1400" u="sng" dirty="0">
              <a:latin typeface="+mn-lt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ECD530D0-8AE1-89C8-24DD-E2BAA26212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4</a:t>
            </a:fld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58D30B3B-CF6B-C3ED-F6D3-62B27CF1DF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sp>
        <p:nvSpPr>
          <p:cNvPr id="12" name="Prostokąt: zaokrąglone rogi 11">
            <a:extLst>
              <a:ext uri="{FF2B5EF4-FFF2-40B4-BE49-F238E27FC236}">
                <a16:creationId xmlns:a16="http://schemas.microsoft.com/office/drawing/2014/main" id="{1AC0D8FA-6D53-07BD-B6D3-13C3B5609F74}"/>
              </a:ext>
            </a:extLst>
          </p:cNvPr>
          <p:cNvSpPr/>
          <p:nvPr/>
        </p:nvSpPr>
        <p:spPr>
          <a:xfrm>
            <a:off x="7578154" y="2987749"/>
            <a:ext cx="914400" cy="576064"/>
          </a:xfrm>
          <a:prstGeom prst="roundRect">
            <a:avLst/>
          </a:prstGeom>
          <a:solidFill>
            <a:schemeClr val="bg2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100" b="1" dirty="0">
                <a:solidFill>
                  <a:schemeClr val="accent5">
                    <a:lumMod val="75000"/>
                  </a:schemeClr>
                </a:solidFill>
              </a:rPr>
              <a:t>Priorytet wdrażany przez ZIT</a:t>
            </a:r>
          </a:p>
        </p:txBody>
      </p:sp>
      <p:sp>
        <p:nvSpPr>
          <p:cNvPr id="10" name="Prostokąt: zaokrąglone rogi 9">
            <a:extLst>
              <a:ext uri="{FF2B5EF4-FFF2-40B4-BE49-F238E27FC236}">
                <a16:creationId xmlns:a16="http://schemas.microsoft.com/office/drawing/2014/main" id="{5DE41B61-6B33-8B49-469F-16F198A1F948}"/>
              </a:ext>
            </a:extLst>
          </p:cNvPr>
          <p:cNvSpPr/>
          <p:nvPr/>
        </p:nvSpPr>
        <p:spPr>
          <a:xfrm>
            <a:off x="3761730" y="3131765"/>
            <a:ext cx="914400" cy="576064"/>
          </a:xfrm>
          <a:prstGeom prst="roundRect">
            <a:avLst/>
          </a:prstGeom>
          <a:solidFill>
            <a:schemeClr val="bg2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100" b="1" dirty="0">
                <a:solidFill>
                  <a:schemeClr val="accent5">
                    <a:lumMod val="75000"/>
                  </a:schemeClr>
                </a:solidFill>
              </a:rPr>
              <a:t>Priorytet wdrażany przez ZIT</a:t>
            </a:r>
          </a:p>
        </p:txBody>
      </p:sp>
    </p:spTree>
    <p:extLst>
      <p:ext uri="{BB962C8B-B14F-4D97-AF65-F5344CB8AC3E}">
        <p14:creationId xmlns:p14="http://schemas.microsoft.com/office/powerpoint/2010/main" val="182169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BDE0A5-D291-5692-7D0E-5816E4446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0DC7E013-3521-3217-B513-016E8B98A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715" y="474409"/>
            <a:ext cx="8640381" cy="994593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dirty="0">
                <a:solidFill>
                  <a:srgbClr val="002060"/>
                </a:solidFill>
                <a:latin typeface="+mn-lt"/>
              </a:rPr>
              <a:t>Realizacja projektów w Priorytetach </a:t>
            </a:r>
            <a:br>
              <a:rPr lang="pl-PL" sz="2400" dirty="0">
                <a:solidFill>
                  <a:srgbClr val="002060"/>
                </a:solidFill>
                <a:latin typeface="+mn-lt"/>
              </a:rPr>
            </a:br>
            <a:r>
              <a:rPr lang="pl-PL" sz="2400" dirty="0">
                <a:solidFill>
                  <a:srgbClr val="002060"/>
                </a:solidFill>
                <a:latin typeface="+mn-lt"/>
              </a:rPr>
              <a:t>finansowanych z EFS+</a:t>
            </a:r>
            <a:br>
              <a:rPr lang="pl-PL" sz="1000" dirty="0">
                <a:solidFill>
                  <a:srgbClr val="002060"/>
                </a:solidFill>
                <a:latin typeface="+mn-lt"/>
              </a:rPr>
            </a:br>
            <a:r>
              <a:rPr lang="pl-PL" sz="2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pl-PL" sz="1800" dirty="0">
                <a:solidFill>
                  <a:srgbClr val="002060"/>
                </a:solidFill>
                <a:latin typeface="+mn-lt"/>
              </a:rPr>
              <a:t>[mln zł i % alokacji Priorytetu]</a:t>
            </a:r>
            <a:endParaRPr lang="pl-PL" sz="1800" u="sng" dirty="0">
              <a:latin typeface="+mn-lt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2F78E9A5-8352-C724-7B5C-69894864A6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5</a:t>
            </a:fld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2E164D19-D2BA-5215-2AE9-6B9737AE9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graphicFrame>
        <p:nvGraphicFramePr>
          <p:cNvPr id="2" name="Wykres 1">
            <a:extLst>
              <a:ext uri="{FF2B5EF4-FFF2-40B4-BE49-F238E27FC236}">
                <a16:creationId xmlns:a16="http://schemas.microsoft.com/office/drawing/2014/main" id="{13D7C716-977C-F955-81BD-DDCA3337745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63556440"/>
              </p:ext>
            </p:extLst>
          </p:nvPr>
        </p:nvGraphicFramePr>
        <p:xfrm>
          <a:off x="809402" y="1979637"/>
          <a:ext cx="9073008" cy="421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20668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676934-36B6-370B-8D25-C0F15EA0D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7EB464BE-E792-B4BF-D912-063D33A12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435" y="456397"/>
            <a:ext cx="8640381" cy="1030257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dirty="0">
                <a:solidFill>
                  <a:srgbClr val="002060"/>
                </a:solidFill>
                <a:latin typeface="+mn-lt"/>
              </a:rPr>
              <a:t>Realizacja projektów w Priorytetach </a:t>
            </a:r>
            <a:br>
              <a:rPr lang="pl-PL" sz="2400" dirty="0">
                <a:solidFill>
                  <a:srgbClr val="002060"/>
                </a:solidFill>
                <a:latin typeface="+mn-lt"/>
              </a:rPr>
            </a:br>
            <a:r>
              <a:rPr lang="pl-PL" sz="2400" dirty="0">
                <a:solidFill>
                  <a:srgbClr val="002060"/>
                </a:solidFill>
                <a:latin typeface="+mn-lt"/>
              </a:rPr>
              <a:t>finansowanych z FST</a:t>
            </a:r>
            <a:br>
              <a:rPr lang="pl-PL" sz="1000" dirty="0">
                <a:solidFill>
                  <a:srgbClr val="002060"/>
                </a:solidFill>
                <a:latin typeface="+mn-lt"/>
              </a:rPr>
            </a:br>
            <a:r>
              <a:rPr lang="pl-PL" sz="2400" dirty="0">
                <a:solidFill>
                  <a:srgbClr val="002060"/>
                </a:solidFill>
                <a:latin typeface="+mn-lt"/>
              </a:rPr>
              <a:t> </a:t>
            </a:r>
            <a:r>
              <a:rPr lang="pl-PL" sz="1800" dirty="0">
                <a:solidFill>
                  <a:srgbClr val="002060"/>
                </a:solidFill>
                <a:latin typeface="+mn-lt"/>
              </a:rPr>
              <a:t>[mln zł i % alokacji Priorytetu]</a:t>
            </a:r>
            <a:endParaRPr lang="pl-PL" sz="1800" u="sng" dirty="0">
              <a:latin typeface="+mn-lt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C9520B43-0F25-D454-C76F-74DB7B9830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6</a:t>
            </a:fld>
            <a:endParaRPr lang="pl-PL" dirty="0"/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EDC48E0A-76E3-5E29-0C4D-D1F01E4A3D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graphicFrame>
        <p:nvGraphicFramePr>
          <p:cNvPr id="6" name="Wykres 5">
            <a:extLst>
              <a:ext uri="{FF2B5EF4-FFF2-40B4-BE49-F238E27FC236}">
                <a16:creationId xmlns:a16="http://schemas.microsoft.com/office/drawing/2014/main" id="{7C3D006E-C52E-14DF-9ACC-8500B009859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6408762"/>
              </p:ext>
            </p:extLst>
          </p:nvPr>
        </p:nvGraphicFramePr>
        <p:xfrm>
          <a:off x="953418" y="1951289"/>
          <a:ext cx="9001000" cy="4420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47866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8D9802DD-77D5-A584-5B4F-1A4AAF31F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410" y="879207"/>
            <a:ext cx="9118537" cy="661123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Realizacja projektów w podziale na Fundusze 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– podsumowanie</a:t>
            </a:r>
            <a:endParaRPr lang="pl-PL" sz="20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8A49A1A1-DB78-D79A-20E9-A3338CED288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7</a:t>
            </a:fld>
            <a:endParaRPr lang="pl-PL" dirty="0"/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AC190743-9534-9DEE-D050-AB3C7B2B26E2}"/>
              </a:ext>
            </a:extLst>
          </p:cNvPr>
          <p:cNvGraphicFramePr>
            <a:graphicFrameLocks noGrp="1"/>
          </p:cNvGraphicFramePr>
          <p:nvPr/>
        </p:nvGraphicFramePr>
        <p:xfrm>
          <a:off x="9058276" y="4114803"/>
          <a:ext cx="208280" cy="47244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114814379"/>
                    </a:ext>
                  </a:extLst>
                </a:gridCol>
              </a:tblGrid>
              <a:tr h="471551">
                <a:tc>
                  <a:txBody>
                    <a:bodyPr/>
                    <a:lstStyle/>
                    <a:p>
                      <a:endParaRPr lang="pl-PL" sz="2500" dirty="0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8528620"/>
                  </a:ext>
                </a:extLst>
              </a:tr>
            </a:tbl>
          </a:graphicData>
        </a:graphic>
      </p:graphicFrame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C3000E59-3928-8099-4372-3CDB1731D13F}"/>
              </a:ext>
            </a:extLst>
          </p:cNvPr>
          <p:cNvGraphicFramePr>
            <a:graphicFrameLocks noGrp="1"/>
          </p:cNvGraphicFramePr>
          <p:nvPr/>
        </p:nvGraphicFramePr>
        <p:xfrm>
          <a:off x="341351" y="2061321"/>
          <a:ext cx="10009109" cy="4106964"/>
        </p:xfrm>
        <a:graphic>
          <a:graphicData uri="http://schemas.openxmlformats.org/drawingml/2006/table">
            <a:tbl>
              <a:tblPr la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{00A15C55-8517-42AA-B614-E9B94910E393}</a:tableStyleId>
              </a:tblPr>
              <a:tblGrid>
                <a:gridCol w="1189894">
                  <a:extLst>
                    <a:ext uri="{9D8B030D-6E8A-4147-A177-3AD203B41FA5}">
                      <a16:colId xmlns:a16="http://schemas.microsoft.com/office/drawing/2014/main" val="1773638828"/>
                    </a:ext>
                  </a:extLst>
                </a:gridCol>
                <a:gridCol w="699937">
                  <a:extLst>
                    <a:ext uri="{9D8B030D-6E8A-4147-A177-3AD203B41FA5}">
                      <a16:colId xmlns:a16="http://schemas.microsoft.com/office/drawing/2014/main" val="2179743972"/>
                    </a:ext>
                  </a:extLst>
                </a:gridCol>
                <a:gridCol w="1189894">
                  <a:extLst>
                    <a:ext uri="{9D8B030D-6E8A-4147-A177-3AD203B41FA5}">
                      <a16:colId xmlns:a16="http://schemas.microsoft.com/office/drawing/2014/main" val="3642054042"/>
                    </a:ext>
                  </a:extLst>
                </a:gridCol>
                <a:gridCol w="699937">
                  <a:extLst>
                    <a:ext uri="{9D8B030D-6E8A-4147-A177-3AD203B41FA5}">
                      <a16:colId xmlns:a16="http://schemas.microsoft.com/office/drawing/2014/main" val="1348584126"/>
                    </a:ext>
                  </a:extLst>
                </a:gridCol>
                <a:gridCol w="979913">
                  <a:extLst>
                    <a:ext uri="{9D8B030D-6E8A-4147-A177-3AD203B41FA5}">
                      <a16:colId xmlns:a16="http://schemas.microsoft.com/office/drawing/2014/main" val="1056043293"/>
                    </a:ext>
                  </a:extLst>
                </a:gridCol>
                <a:gridCol w="979913">
                  <a:extLst>
                    <a:ext uri="{9D8B030D-6E8A-4147-A177-3AD203B41FA5}">
                      <a16:colId xmlns:a16="http://schemas.microsoft.com/office/drawing/2014/main" val="1569933064"/>
                    </a:ext>
                  </a:extLst>
                </a:gridCol>
                <a:gridCol w="561211">
                  <a:extLst>
                    <a:ext uri="{9D8B030D-6E8A-4147-A177-3AD203B41FA5}">
                      <a16:colId xmlns:a16="http://schemas.microsoft.com/office/drawing/2014/main" val="1009701337"/>
                    </a:ext>
                  </a:extLst>
                </a:gridCol>
                <a:gridCol w="1188633">
                  <a:extLst>
                    <a:ext uri="{9D8B030D-6E8A-4147-A177-3AD203B41FA5}">
                      <a16:colId xmlns:a16="http://schemas.microsoft.com/office/drawing/2014/main" val="988506299"/>
                    </a:ext>
                  </a:extLst>
                </a:gridCol>
                <a:gridCol w="699937">
                  <a:extLst>
                    <a:ext uri="{9D8B030D-6E8A-4147-A177-3AD203B41FA5}">
                      <a16:colId xmlns:a16="http://schemas.microsoft.com/office/drawing/2014/main" val="2338564842"/>
                    </a:ext>
                  </a:extLst>
                </a:gridCol>
                <a:gridCol w="1189894">
                  <a:extLst>
                    <a:ext uri="{9D8B030D-6E8A-4147-A177-3AD203B41FA5}">
                      <a16:colId xmlns:a16="http://schemas.microsoft.com/office/drawing/2014/main" val="1182435575"/>
                    </a:ext>
                  </a:extLst>
                </a:gridCol>
                <a:gridCol w="629946">
                  <a:extLst>
                    <a:ext uri="{9D8B030D-6E8A-4147-A177-3AD203B41FA5}">
                      <a16:colId xmlns:a16="http://schemas.microsoft.com/office/drawing/2014/main" val="1999432720"/>
                    </a:ext>
                  </a:extLst>
                </a:gridCol>
              </a:tblGrid>
              <a:tr h="68449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Fundusz</a:t>
                      </a:r>
                      <a:endParaRPr lang="pl-PL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Ogłoszone </a:t>
                      </a:r>
                    </a:p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nabory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4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Wnioski </a:t>
                      </a:r>
                    </a:p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złożone do dofinansowania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Projekty </a:t>
                      </a:r>
                    </a:p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wybrane do dofinansowania</a:t>
                      </a:r>
                      <a:endParaRPr lang="pl-PL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Podpisane umowy </a:t>
                      </a:r>
                    </a:p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o dofinansowanie</a:t>
                      </a:r>
                      <a:endParaRPr lang="pl-PL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Płatności przekazane beneficjentom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1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1144760"/>
                  </a:ext>
                </a:extLst>
              </a:tr>
              <a:tr h="68449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Liczba</a:t>
                      </a:r>
                      <a:endParaRPr lang="pl-PL" sz="11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Wartość UE </a:t>
                      </a:r>
                    </a:p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[zł]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 alokacji Funduszu/</a:t>
                      </a:r>
                    </a:p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Programu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88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Liczba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88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Liczba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Liczba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Wartość UE </a:t>
                      </a:r>
                    </a:p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[zł]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% alokacji Funduszu/</a:t>
                      </a:r>
                    </a:p>
                    <a:p>
                      <a:pPr 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Programu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Wartość UE </a:t>
                      </a:r>
                    </a:p>
                    <a:p>
                      <a:pPr algn="ctr"/>
                      <a:r>
                        <a:rPr lang="pl-PL" sz="11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[zł]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% alokacji Funduszu/</a:t>
                      </a:r>
                    </a:p>
                    <a:p>
                      <a:pPr algn="ctr"/>
                      <a:r>
                        <a:rPr lang="pl-PL" sz="11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Programu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1750235"/>
                  </a:ext>
                </a:extLst>
              </a:tr>
              <a:tr h="68449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EFRR</a:t>
                      </a:r>
                      <a:endParaRPr lang="pl-PL" sz="16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3 929 710 932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74,51%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295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167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2 417 465 802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45,83%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722 553 326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13,70%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5340340"/>
                  </a:ext>
                </a:extLst>
              </a:tr>
              <a:tr h="68449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EFS+</a:t>
                      </a:r>
                      <a:endParaRPr lang="pl-PL" sz="16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1 290 849 161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63,83%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1 113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380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1 000 861 853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49,49%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144 306 211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7,14%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8159952"/>
                  </a:ext>
                </a:extLst>
              </a:tr>
              <a:tr h="68449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6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FST</a:t>
                      </a:r>
                      <a:endParaRPr lang="pl-PL" sz="16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1 755 724 208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71,77%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884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405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270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715 594 597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29,25%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57 541 381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2,35%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7610080"/>
                  </a:ext>
                </a:extLst>
              </a:tr>
              <a:tr h="684494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4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Program </a:t>
                      </a:r>
                    </a:p>
                    <a:p>
                      <a:pPr algn="ctr" fontAlgn="ctr"/>
                      <a:r>
                        <a:rPr lang="pl-PL" sz="14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razem</a:t>
                      </a:r>
                      <a:endParaRPr lang="pl-PL" sz="14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185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6 976 284 301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71,60%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2 518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1 201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817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4 133 922 252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42,43%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924 400 919</a:t>
                      </a:r>
                    </a:p>
                  </a:txBody>
                  <a:tcPr marL="9525" marR="9525" marT="9525" marB="0" anchor="ctr">
                    <a:lnL w="28575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886" rtl="0" eaLnBrk="1" fontAlgn="ctr" latinLnBrk="0" hangingPunct="1"/>
                      <a:r>
                        <a:rPr lang="pl-PL" sz="140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9,49%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A8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3957002"/>
                  </a:ext>
                </a:extLst>
              </a:tr>
            </a:tbl>
          </a:graphicData>
        </a:graphic>
      </p:graphicFrame>
      <p:pic>
        <p:nvPicPr>
          <p:cNvPr id="3" name="Obraz 2">
            <a:extLst>
              <a:ext uri="{FF2B5EF4-FFF2-40B4-BE49-F238E27FC236}">
                <a16:creationId xmlns:a16="http://schemas.microsoft.com/office/drawing/2014/main" id="{B2043A89-7E2F-29F2-9F37-EA1332F3C2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601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CF1C64-E1B4-8766-F0FD-A3BDE40F0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13BCE60A-7A38-E754-4887-6C963FCB5E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8</a:t>
            </a:fld>
            <a:endParaRPr lang="pl-PL" dirty="0"/>
          </a:p>
        </p:txBody>
      </p:sp>
      <p:sp>
        <p:nvSpPr>
          <p:cNvPr id="9" name="Tytuł 4">
            <a:extLst>
              <a:ext uri="{FF2B5EF4-FFF2-40B4-BE49-F238E27FC236}">
                <a16:creationId xmlns:a16="http://schemas.microsoft.com/office/drawing/2014/main" id="{D9924DDB-6A2F-590D-3D4A-4CF3551C1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426" y="486691"/>
            <a:ext cx="9001000" cy="1544709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Podział alokacji UE 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na Zintegrowane Inwestycje Terytorialne (ZIT) 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oraz Inne Instrumenty Terytorialne (IIT) </a:t>
            </a:r>
            <a:br>
              <a:rPr lang="pl-PL" sz="1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br>
              <a:rPr lang="pl-PL" sz="10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[mln zł i % alokacji ZIT/IIT]</a:t>
            </a:r>
            <a:b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b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endParaRPr lang="pl-PL" sz="1800" dirty="0">
              <a:latin typeface="+mn-lt"/>
              <a:cs typeface="Arial" panose="020B0604020202020204" pitchFamily="34" charset="0"/>
            </a:endParaRPr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A5799296-81E3-FB9A-7F34-C4AB71D2E8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814379"/>
              </p:ext>
            </p:extLst>
          </p:nvPr>
        </p:nvGraphicFramePr>
        <p:xfrm>
          <a:off x="1457763" y="5585365"/>
          <a:ext cx="8136326" cy="853440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{37CE84F3-28C3-443E-9E96-99CF82512B78}</a:tableStyleId>
              </a:tblPr>
              <a:tblGrid>
                <a:gridCol w="8136326">
                  <a:extLst>
                    <a:ext uri="{9D8B030D-6E8A-4147-A177-3AD203B41FA5}">
                      <a16:colId xmlns:a16="http://schemas.microsoft.com/office/drawing/2014/main" val="1363061884"/>
                    </a:ext>
                  </a:extLst>
                </a:gridCol>
              </a:tblGrid>
              <a:tr h="796779">
                <a:tc>
                  <a:txBody>
                    <a:bodyPr/>
                    <a:lstStyle/>
                    <a:p>
                      <a:pPr marL="0" lvl="1" indent="0" algn="ctr">
                        <a:spcBef>
                          <a:spcPts val="0"/>
                        </a:spcBef>
                        <a:buNone/>
                      </a:pPr>
                      <a:r>
                        <a:rPr lang="pl-PL" altLang="de-DE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Ogółem alokacja przeznaczona dla ZIT i IIT</a:t>
                      </a:r>
                    </a:p>
                    <a:p>
                      <a:pPr marL="0" lvl="1" indent="0" algn="ctr">
                        <a:spcBef>
                          <a:spcPts val="0"/>
                        </a:spcBef>
                        <a:buNone/>
                      </a:pPr>
                      <a:r>
                        <a:rPr lang="pl-PL" altLang="de-DE" sz="18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2 299 509 510 zł</a:t>
                      </a:r>
                      <a:endParaRPr lang="pl-PL" altLang="de-DE" sz="18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marL="0" lvl="1" indent="0" algn="ctr">
                        <a:spcBef>
                          <a:spcPts val="0"/>
                        </a:spcBef>
                        <a:buNone/>
                      </a:pPr>
                      <a:r>
                        <a:rPr lang="pl-PL" altLang="de-DE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(23,60% alokacji Programu)</a:t>
                      </a:r>
                      <a:endParaRPr lang="pl-PL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8159252"/>
                  </a:ext>
                </a:extLst>
              </a:tr>
            </a:tbl>
          </a:graphicData>
        </a:graphic>
      </p:graphicFrame>
      <p:pic>
        <p:nvPicPr>
          <p:cNvPr id="4" name="Obraz 3">
            <a:extLst>
              <a:ext uri="{FF2B5EF4-FFF2-40B4-BE49-F238E27FC236}">
                <a16:creationId xmlns:a16="http://schemas.microsoft.com/office/drawing/2014/main" id="{31CEE0FC-4B7E-103A-9BE7-F7A8E15B71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graphicFrame>
        <p:nvGraphicFramePr>
          <p:cNvPr id="2" name="Wykres 1">
            <a:extLst>
              <a:ext uri="{FF2B5EF4-FFF2-40B4-BE49-F238E27FC236}">
                <a16:creationId xmlns:a16="http://schemas.microsoft.com/office/drawing/2014/main" id="{7AC7E7E8-2DD0-8804-5564-E98C755118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3519937"/>
              </p:ext>
            </p:extLst>
          </p:nvPr>
        </p:nvGraphicFramePr>
        <p:xfrm>
          <a:off x="917414" y="2180744"/>
          <a:ext cx="8856984" cy="32552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66729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numeru slajdu 2">
            <a:extLst>
              <a:ext uri="{FF2B5EF4-FFF2-40B4-BE49-F238E27FC236}">
                <a16:creationId xmlns:a16="http://schemas.microsoft.com/office/drawing/2014/main" id="{A3F7353E-6AC2-9323-132A-2B8B29D99C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9</a:t>
            </a:fld>
            <a:endParaRPr lang="pl-PL" dirty="0"/>
          </a:p>
        </p:txBody>
      </p:sp>
      <p:sp>
        <p:nvSpPr>
          <p:cNvPr id="9" name="Tytuł 4">
            <a:extLst>
              <a:ext uri="{FF2B5EF4-FFF2-40B4-BE49-F238E27FC236}">
                <a16:creationId xmlns:a16="http://schemas.microsoft.com/office/drawing/2014/main" id="{44F2F6E0-CBD6-3BD3-1611-75CEEAAB2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426" y="359838"/>
            <a:ext cx="9001000" cy="125198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Realizacja projektów 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w podziale na poszczególne ZIT-y i IIT </a:t>
            </a:r>
            <a:br>
              <a:rPr lang="pl-PL" sz="10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br>
              <a:rPr lang="pl-PL" sz="10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[mln zł i % alokacji ZIT/IIT]</a:t>
            </a:r>
            <a:b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endParaRPr lang="pl-PL" sz="1800" dirty="0"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BAF1B8FC-31D3-D1CF-6D0C-F25805D64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graphicFrame>
        <p:nvGraphicFramePr>
          <p:cNvPr id="6" name="Wykres 5">
            <a:extLst>
              <a:ext uri="{FF2B5EF4-FFF2-40B4-BE49-F238E27FC236}">
                <a16:creationId xmlns:a16="http://schemas.microsoft.com/office/drawing/2014/main" id="{EDC2AD68-6B98-3E8B-34CF-23366D7824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3674454"/>
              </p:ext>
            </p:extLst>
          </p:nvPr>
        </p:nvGraphicFramePr>
        <p:xfrm>
          <a:off x="593379" y="1763613"/>
          <a:ext cx="9433047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95941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12C6F4-EF72-CD07-FB57-751723C18B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EF70872A-DB78-CBD2-3038-26F65AE81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637" y="359838"/>
            <a:ext cx="9118537" cy="807595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Realizacja projektów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w podziale na poszczególne ZIT-y i IIT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- podsumowanie</a:t>
            </a:r>
            <a:endParaRPr lang="pl-PL" sz="24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AF532D4E-C568-2D54-A30F-98DC08777E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10</a:t>
            </a:fld>
            <a:endParaRPr lang="pl-PL" dirty="0"/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931BCC69-1CD2-DD8C-27E2-933B21956337}"/>
              </a:ext>
            </a:extLst>
          </p:cNvPr>
          <p:cNvGraphicFramePr>
            <a:graphicFrameLocks noGrp="1"/>
          </p:cNvGraphicFramePr>
          <p:nvPr/>
        </p:nvGraphicFramePr>
        <p:xfrm>
          <a:off x="9058276" y="4114803"/>
          <a:ext cx="208280" cy="47244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114814379"/>
                    </a:ext>
                  </a:extLst>
                </a:gridCol>
              </a:tblGrid>
              <a:tr h="471551">
                <a:tc>
                  <a:txBody>
                    <a:bodyPr/>
                    <a:lstStyle/>
                    <a:p>
                      <a:endParaRPr lang="pl-PL" sz="2500" dirty="0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8528620"/>
                  </a:ext>
                </a:extLst>
              </a:tr>
            </a:tbl>
          </a:graphicData>
        </a:graphic>
      </p:graphicFrame>
      <p:pic>
        <p:nvPicPr>
          <p:cNvPr id="3" name="Obraz 2">
            <a:extLst>
              <a:ext uri="{FF2B5EF4-FFF2-40B4-BE49-F238E27FC236}">
                <a16:creationId xmlns:a16="http://schemas.microsoft.com/office/drawing/2014/main" id="{082C7DC4-1AEE-046E-8191-F6DA075712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9237831E-FA39-8454-E5DA-E3DF558A05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051103"/>
              </p:ext>
            </p:extLst>
          </p:nvPr>
        </p:nvGraphicFramePr>
        <p:xfrm>
          <a:off x="89318" y="1630524"/>
          <a:ext cx="10513173" cy="4968557"/>
        </p:xfrm>
        <a:graphic>
          <a:graphicData uri="http://schemas.openxmlformats.org/drawingml/2006/table">
            <a:tbl>
              <a:tblPr firstRow="1" la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{37CE84F3-28C3-443E-9E96-99CF82512B78}</a:tableStyleId>
              </a:tblPr>
              <a:tblGrid>
                <a:gridCol w="507532">
                  <a:extLst>
                    <a:ext uri="{9D8B030D-6E8A-4147-A177-3AD203B41FA5}">
                      <a16:colId xmlns:a16="http://schemas.microsoft.com/office/drawing/2014/main" val="3676856777"/>
                    </a:ext>
                  </a:extLst>
                </a:gridCol>
                <a:gridCol w="797551">
                  <a:extLst>
                    <a:ext uri="{9D8B030D-6E8A-4147-A177-3AD203B41FA5}">
                      <a16:colId xmlns:a16="http://schemas.microsoft.com/office/drawing/2014/main" val="4260278360"/>
                    </a:ext>
                  </a:extLst>
                </a:gridCol>
                <a:gridCol w="495117">
                  <a:extLst>
                    <a:ext uri="{9D8B030D-6E8A-4147-A177-3AD203B41FA5}">
                      <a16:colId xmlns:a16="http://schemas.microsoft.com/office/drawing/2014/main" val="732830366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3800482238"/>
                    </a:ext>
                  </a:extLst>
                </a:gridCol>
                <a:gridCol w="839523">
                  <a:extLst>
                    <a:ext uri="{9D8B030D-6E8A-4147-A177-3AD203B41FA5}">
                      <a16:colId xmlns:a16="http://schemas.microsoft.com/office/drawing/2014/main" val="3044399116"/>
                    </a:ext>
                  </a:extLst>
                </a:gridCol>
                <a:gridCol w="816661">
                  <a:extLst>
                    <a:ext uri="{9D8B030D-6E8A-4147-A177-3AD203B41FA5}">
                      <a16:colId xmlns:a16="http://schemas.microsoft.com/office/drawing/2014/main" val="3447718060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3024351452"/>
                    </a:ext>
                  </a:extLst>
                </a:gridCol>
                <a:gridCol w="435977">
                  <a:extLst>
                    <a:ext uri="{9D8B030D-6E8A-4147-A177-3AD203B41FA5}">
                      <a16:colId xmlns:a16="http://schemas.microsoft.com/office/drawing/2014/main" val="4032188744"/>
                    </a:ext>
                  </a:extLst>
                </a:gridCol>
                <a:gridCol w="860167">
                  <a:extLst>
                    <a:ext uri="{9D8B030D-6E8A-4147-A177-3AD203B41FA5}">
                      <a16:colId xmlns:a16="http://schemas.microsoft.com/office/drawing/2014/main" val="182645169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1594481503"/>
                    </a:ext>
                  </a:extLst>
                </a:gridCol>
                <a:gridCol w="429690">
                  <a:extLst>
                    <a:ext uri="{9D8B030D-6E8A-4147-A177-3AD203B41FA5}">
                      <a16:colId xmlns:a16="http://schemas.microsoft.com/office/drawing/2014/main" val="1579497718"/>
                    </a:ext>
                  </a:extLst>
                </a:gridCol>
                <a:gridCol w="866454">
                  <a:extLst>
                    <a:ext uri="{9D8B030D-6E8A-4147-A177-3AD203B41FA5}">
                      <a16:colId xmlns:a16="http://schemas.microsoft.com/office/drawing/2014/main" val="1346254959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376752844"/>
                    </a:ext>
                  </a:extLst>
                </a:gridCol>
                <a:gridCol w="423403">
                  <a:extLst>
                    <a:ext uri="{9D8B030D-6E8A-4147-A177-3AD203B41FA5}">
                      <a16:colId xmlns:a16="http://schemas.microsoft.com/office/drawing/2014/main" val="3745765923"/>
                    </a:ext>
                  </a:extLst>
                </a:gridCol>
                <a:gridCol w="677389">
                  <a:extLst>
                    <a:ext uri="{9D8B030D-6E8A-4147-A177-3AD203B41FA5}">
                      <a16:colId xmlns:a16="http://schemas.microsoft.com/office/drawing/2014/main" val="3914775896"/>
                    </a:ext>
                  </a:extLst>
                </a:gridCol>
                <a:gridCol w="677389">
                  <a:extLst>
                    <a:ext uri="{9D8B030D-6E8A-4147-A177-3AD203B41FA5}">
                      <a16:colId xmlns:a16="http://schemas.microsoft.com/office/drawing/2014/main" val="701480363"/>
                    </a:ext>
                  </a:extLst>
                </a:gridCol>
                <a:gridCol w="454072">
                  <a:extLst>
                    <a:ext uri="{9D8B030D-6E8A-4147-A177-3AD203B41FA5}">
                      <a16:colId xmlns:a16="http://schemas.microsoft.com/office/drawing/2014/main" val="2404490436"/>
                    </a:ext>
                  </a:extLst>
                </a:gridCol>
              </a:tblGrid>
              <a:tr h="50282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ZIT/IIT</a:t>
                      </a: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Alokacja UE</a:t>
                      </a:r>
                      <a:br>
                        <a:rPr lang="pl-PL" sz="9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pl-PL" sz="9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[zł]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Nabory wniosków </a:t>
                      </a:r>
                    </a:p>
                    <a:p>
                      <a:pPr algn="ctr" fontAlgn="ctr"/>
                      <a: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 dofinansowanie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Złożone wnioski</a:t>
                      </a:r>
                      <a:b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 dofinansowanie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Wnioski wybrane </a:t>
                      </a:r>
                      <a:b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 dofinansowania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Umowy </a:t>
                      </a:r>
                    </a:p>
                    <a:p>
                      <a:pPr algn="ctr" fontAlgn="ctr"/>
                      <a:r>
                        <a:rPr lang="pl-PL" sz="1100" b="1" u="none" strike="noStrike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 dofinansowanie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790422"/>
                  </a:ext>
                </a:extLst>
              </a:tr>
              <a:tr h="8911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Liczba naborów ogłoszonych 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Liczba zakończonych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Budżet naboru (środki UE i BP) </a:t>
                      </a:r>
                      <a:br>
                        <a:rPr lang="pl-PL" sz="900" b="1" u="none" strike="noStrike" dirty="0">
                          <a:effectLst/>
                        </a:rPr>
                      </a:br>
                      <a:r>
                        <a:rPr lang="pl-PL" sz="900" b="1" u="none" strike="noStrike" dirty="0">
                          <a:effectLst/>
                        </a:rPr>
                        <a:t>[zł]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w tym </a:t>
                      </a:r>
                      <a:br>
                        <a:rPr lang="pl-PL" sz="900" b="1" u="none" strike="noStrike" dirty="0">
                          <a:effectLst/>
                        </a:rPr>
                      </a:br>
                      <a:r>
                        <a:rPr lang="pl-PL" sz="900" b="1" u="none" strike="noStrike" dirty="0">
                          <a:effectLst/>
                        </a:rPr>
                        <a:t>środki UE</a:t>
                      </a:r>
                      <a:br>
                        <a:rPr lang="pl-PL" sz="900" b="1" u="none" strike="noStrike" dirty="0">
                          <a:effectLst/>
                        </a:rPr>
                      </a:br>
                      <a:r>
                        <a:rPr lang="pl-PL" sz="900" b="1" u="none" strike="noStrike" dirty="0">
                          <a:effectLst/>
                        </a:rPr>
                        <a:t> [zł]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% alokacji  UE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Liczba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Wartość dofinansowania – środki UE</a:t>
                      </a:r>
                      <a:br>
                        <a:rPr lang="pl-PL" sz="900" b="1" u="none" strike="noStrike" dirty="0">
                          <a:effectLst/>
                        </a:rPr>
                      </a:br>
                      <a:r>
                        <a:rPr lang="pl-PL" sz="900" b="1" u="none" strike="noStrike" dirty="0">
                          <a:effectLst/>
                        </a:rPr>
                        <a:t>[zł]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% alokacji  UE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Liczba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Wartość dofinansowania  – środki UE </a:t>
                      </a:r>
                      <a:br>
                        <a:rPr lang="pl-PL" sz="900" b="1" u="none" strike="noStrike" dirty="0">
                          <a:effectLst/>
                        </a:rPr>
                      </a:br>
                      <a:r>
                        <a:rPr lang="pl-PL" sz="900" b="1" u="none" strike="noStrike" dirty="0">
                          <a:effectLst/>
                        </a:rPr>
                        <a:t>[zł]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% alokacji  UE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Liczba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Wartość ogółem</a:t>
                      </a:r>
                      <a:br>
                        <a:rPr lang="pl-PL" sz="900" b="1" u="none" strike="noStrike" dirty="0">
                          <a:effectLst/>
                        </a:rPr>
                      </a:br>
                      <a:r>
                        <a:rPr lang="pl-PL" sz="900" b="1" u="none" strike="noStrike" dirty="0">
                          <a:effectLst/>
                        </a:rPr>
                        <a:t>[zł]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Wartość dofinansowania -  środki UE </a:t>
                      </a:r>
                      <a:br>
                        <a:rPr lang="pl-PL" sz="900" b="1" u="none" strike="noStrike" dirty="0">
                          <a:effectLst/>
                        </a:rPr>
                      </a:br>
                      <a:r>
                        <a:rPr lang="pl-PL" sz="900" b="1" u="none" strike="noStrike" dirty="0">
                          <a:effectLst/>
                        </a:rPr>
                        <a:t>[zł]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effectLst/>
                        </a:rPr>
                        <a:t>% alokacji  UE</a:t>
                      </a:r>
                      <a:endParaRPr lang="pl-PL" sz="9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3830859"/>
                  </a:ext>
                </a:extLst>
              </a:tr>
              <a:tr h="43960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ZIT </a:t>
                      </a:r>
                    </a:p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JOF</a:t>
                      </a:r>
                      <a:endParaRPr lang="pl-PL" sz="11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227 879 188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>
                          <a:solidFill>
                            <a:srgbClr val="002060"/>
                          </a:solidFill>
                          <a:effectLst/>
                        </a:rPr>
                        <a:t>13</a:t>
                      </a:r>
                      <a:endParaRPr lang="pl-PL" sz="1000" b="1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12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169 381 767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166 731 491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73,17%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149 598 780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65,65%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90 260 782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39,61%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17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120 576 875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73 633 869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32,31%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799795"/>
                  </a:ext>
                </a:extLst>
              </a:tr>
              <a:tr h="43960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ZIT</a:t>
                      </a:r>
                    </a:p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LGOF</a:t>
                      </a:r>
                      <a:endParaRPr lang="pl-PL" sz="11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268 837 845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13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149 943 239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147 181 796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54,75%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116 635 749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43,39%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81 461 702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30,30%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116 967 435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60 444 418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22,48%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6EAA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935225"/>
                  </a:ext>
                </a:extLst>
              </a:tr>
              <a:tr h="43960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ZIT </a:t>
                      </a:r>
                    </a:p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POF</a:t>
                      </a:r>
                      <a:endParaRPr lang="pl-PL" sz="11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509 375 216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17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15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193 190 201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164 431 269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32,28%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23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132 422 079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26,00%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11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70 776 358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13,89%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80 476 590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37 712 786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7,40%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314270062"/>
                  </a:ext>
                </a:extLst>
              </a:tr>
              <a:tr h="43960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ZIT WOF</a:t>
                      </a:r>
                      <a:endParaRPr lang="pl-PL" sz="11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687 063 326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19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297 168 277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250 994 208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36,53%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24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167 315 803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24,35%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118 351 609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17,23%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76 270 515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40 502 004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5,89%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6EAA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3358762"/>
                  </a:ext>
                </a:extLst>
              </a:tr>
              <a:tr h="43960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ZIT</a:t>
                      </a:r>
                    </a:p>
                    <a:p>
                      <a:pPr algn="l" fontAlgn="ctr"/>
                      <a:r>
                        <a:rPr lang="pl-PL" sz="1100" b="1" u="none" strike="noStrike" dirty="0" err="1">
                          <a:solidFill>
                            <a:schemeClr val="accent1"/>
                          </a:solidFill>
                          <a:effectLst/>
                        </a:rPr>
                        <a:t>WrOF</a:t>
                      </a:r>
                      <a:endParaRPr lang="pl-PL" sz="11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287 196 376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18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17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>
                          <a:solidFill>
                            <a:srgbClr val="002060"/>
                          </a:solidFill>
                          <a:effectLst/>
                        </a:rPr>
                        <a:t>224 050 833</a:t>
                      </a:r>
                      <a:endParaRPr lang="pl-PL" sz="1000" b="1" i="0" u="none" strike="noStrike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213 087 149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74,20%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47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176 221 622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61,36%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39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98 925 255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34,45%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34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158 645 663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80 750 946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28,12%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628933525"/>
                  </a:ext>
                </a:extLst>
              </a:tr>
              <a:tr h="43960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ZIT </a:t>
                      </a:r>
                    </a:p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ZOF</a:t>
                      </a:r>
                      <a:endParaRPr lang="pl-PL" sz="11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144 062 730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18 168 917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16 751 066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11,63%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2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6 286 614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4,36%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0,00%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6EAAE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0,00%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6EAA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130051"/>
                  </a:ext>
                </a:extLst>
              </a:tr>
              <a:tr h="439605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IIT </a:t>
                      </a:r>
                    </a:p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accent1"/>
                          </a:solidFill>
                          <a:effectLst/>
                        </a:rPr>
                        <a:t>SW</a:t>
                      </a:r>
                      <a:endParaRPr lang="pl-PL" sz="1100" b="1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175 094 830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10 400 231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10 400 231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5,94%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1 810 000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1,03%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0,00%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10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</a:t>
                      </a:r>
                      <a:endParaRPr lang="pl-PL" sz="10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0,00%</a:t>
                      </a:r>
                      <a:endParaRPr lang="pl-PL" sz="9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9680394"/>
                  </a:ext>
                </a:extLst>
              </a:tr>
              <a:tr h="49730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Suma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2 299 509 510</a:t>
                      </a:r>
                      <a:endParaRPr lang="pl-PL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1 062 303 465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969 577 210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42,16%</a:t>
                      </a:r>
                      <a:endParaRPr lang="pl-PL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139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750 290 647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32,63%</a:t>
                      </a:r>
                      <a:endParaRPr lang="pl-PL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89</a:t>
                      </a: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459 775 706</a:t>
                      </a: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19,99%</a:t>
                      </a:r>
                      <a:endParaRPr lang="pl-PL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64</a:t>
                      </a:r>
                      <a:endParaRPr lang="pl-PL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552 937 077</a:t>
                      </a:r>
                      <a:endParaRPr lang="pl-PL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293 044 022</a:t>
                      </a:r>
                      <a:endParaRPr lang="pl-PL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9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12,74%</a:t>
                      </a:r>
                      <a:endParaRPr lang="pl-PL" sz="9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3897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15089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2398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FA0E6-DE83-5779-7817-236374401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8FF7178F-F76B-9898-33AB-64432543D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426" y="470932"/>
            <a:ext cx="9001000" cy="132868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Realizacja projektów 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w ZIT Wałbrzyskim i ZIT Południowym 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w ramach finansowania z FST</a:t>
            </a:r>
            <a:br>
              <a:rPr lang="pl-PL" sz="10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br>
              <a:rPr lang="pl-PL" sz="10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[mln zł i % alokacji ZIT/IIT]</a:t>
            </a:r>
            <a:b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b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endParaRPr lang="pl-PL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22683B9-8A8F-48AB-8969-D2B4D9C581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11</a:t>
            </a:fld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EC6BCEEE-447B-84DA-38F9-92C4678FA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graphicFrame>
        <p:nvGraphicFramePr>
          <p:cNvPr id="3" name="Wykres 2">
            <a:extLst>
              <a:ext uri="{FF2B5EF4-FFF2-40B4-BE49-F238E27FC236}">
                <a16:creationId xmlns:a16="http://schemas.microsoft.com/office/drawing/2014/main" id="{C2C0C918-EBFC-9A19-1458-E99A631F7A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8996786"/>
              </p:ext>
            </p:extLst>
          </p:nvPr>
        </p:nvGraphicFramePr>
        <p:xfrm>
          <a:off x="613345" y="2231306"/>
          <a:ext cx="9413081" cy="40574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43065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CFA0E6-DE83-5779-7817-236374401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8FF7178F-F76B-9898-33AB-64432543D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3417" y="467469"/>
            <a:ext cx="9001000" cy="829315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ZIT Południowego Obszaru Funkcjonalnego </a:t>
            </a:r>
            <a:b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- wdrażanie </a:t>
            </a:r>
            <a:br>
              <a:rPr lang="pl-PL" sz="10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br>
              <a:rPr lang="pl-PL" sz="10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br>
              <a:rPr lang="pl-PL" sz="18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</a:br>
            <a:endParaRPr lang="pl-PL" sz="18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522683B9-8A8F-48AB-8969-D2B4D9C581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12</a:t>
            </a:fld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EC6BCEEE-447B-84DA-38F9-92C4678FA2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553C8E61-8B7F-F903-CE9E-B8D5CBFDF5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250824"/>
              </p:ext>
            </p:extLst>
          </p:nvPr>
        </p:nvGraphicFramePr>
        <p:xfrm>
          <a:off x="521372" y="4793043"/>
          <a:ext cx="9649068" cy="165132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{7DF18680-E054-41AD-8BC1-D1AEF772440D}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3478648819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953700255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393947739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555057279"/>
                    </a:ext>
                  </a:extLst>
                </a:gridCol>
                <a:gridCol w="422060">
                  <a:extLst>
                    <a:ext uri="{9D8B030D-6E8A-4147-A177-3AD203B41FA5}">
                      <a16:colId xmlns:a16="http://schemas.microsoft.com/office/drawing/2014/main" val="1762949418"/>
                    </a:ext>
                  </a:extLst>
                </a:gridCol>
                <a:gridCol w="1018098">
                  <a:extLst>
                    <a:ext uri="{9D8B030D-6E8A-4147-A177-3AD203B41FA5}">
                      <a16:colId xmlns:a16="http://schemas.microsoft.com/office/drawing/2014/main" val="1294195997"/>
                    </a:ext>
                  </a:extLst>
                </a:gridCol>
                <a:gridCol w="648074">
                  <a:extLst>
                    <a:ext uri="{9D8B030D-6E8A-4147-A177-3AD203B41FA5}">
                      <a16:colId xmlns:a16="http://schemas.microsoft.com/office/drawing/2014/main" val="1152576318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61095818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04803494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189670192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19407187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277979014"/>
                    </a:ext>
                  </a:extLst>
                </a:gridCol>
                <a:gridCol w="648068">
                  <a:extLst>
                    <a:ext uri="{9D8B030D-6E8A-4147-A177-3AD203B41FA5}">
                      <a16:colId xmlns:a16="http://schemas.microsoft.com/office/drawing/2014/main" val="2562976634"/>
                    </a:ext>
                  </a:extLst>
                </a:gridCol>
              </a:tblGrid>
              <a:tr h="693263"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Alokacja UE</a:t>
                      </a:r>
                      <a:br>
                        <a:rPr lang="pl-PL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pl-PL" sz="12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ZIT POF</a:t>
                      </a:r>
                    </a:p>
                    <a:p>
                      <a:pPr algn="ctr" fontAlgn="ctr"/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Ogłoszone </a:t>
                      </a:r>
                      <a:b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nabory wniosków </a:t>
                      </a:r>
                      <a:b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o dofinansowanie</a:t>
                      </a:r>
                    </a:p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- środki UE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% alokacji 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Złożone wnioski </a:t>
                      </a:r>
                      <a:b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o dofinansowanie</a:t>
                      </a:r>
                    </a:p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- środki UE</a:t>
                      </a:r>
                    </a:p>
                    <a:p>
                      <a:pPr algn="ctr" fontAlgn="ctr"/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45720" marR="4572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% alokacji 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Projekty wybrane </a:t>
                      </a:r>
                      <a:b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do dofinansowania</a:t>
                      </a:r>
                    </a:p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- środki UE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% alokacji 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Podpisane umowy </a:t>
                      </a:r>
                      <a:b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o  dofinansowanie</a:t>
                      </a:r>
                      <a:b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</a:b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projektów</a:t>
                      </a:r>
                    </a:p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– środki UE 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% alokacji </a:t>
                      </a:r>
                      <a:endParaRPr lang="pl-PL" sz="11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</a:txBody>
                  <a:tcPr marL="45720" marR="4572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1883519"/>
                  </a:ext>
                </a:extLst>
              </a:tr>
              <a:tr h="29496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pl-PL" sz="11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509 375 216</a:t>
                      </a: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liczba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zł</a:t>
                      </a:r>
                    </a:p>
                  </a:txBody>
                  <a:tcPr marL="45720" marR="4572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5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0" i="0" u="none" strike="noStrike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liczba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0" i="0" u="none" strike="noStrike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zł</a:t>
                      </a:r>
                    </a:p>
                  </a:txBody>
                  <a:tcPr marL="45720" marR="4572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50" b="0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liczba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0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zł</a:t>
                      </a:r>
                    </a:p>
                  </a:txBody>
                  <a:tcPr marL="45720" marR="4572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5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0" i="0" u="none" strike="noStrike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liczba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50" b="0" i="0" u="none" strike="noStrike" dirty="0">
                          <a:solidFill>
                            <a:schemeClr val="accent1"/>
                          </a:solidFill>
                          <a:effectLst/>
                          <a:latin typeface="Calibri" panose="020F0502020204030204" pitchFamily="34" charset="0"/>
                        </a:rPr>
                        <a:t>zł</a:t>
                      </a:r>
                    </a:p>
                  </a:txBody>
                  <a:tcPr marL="45720" marR="4572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050" b="0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980959742"/>
                  </a:ext>
                </a:extLst>
              </a:tr>
              <a:tr h="519947">
                <a:tc vMerge="1">
                  <a:txBody>
                    <a:bodyPr/>
                    <a:lstStyle/>
                    <a:p>
                      <a:pPr algn="r" fontAlgn="ctr"/>
                      <a:endParaRPr lang="pl-PL" sz="1400" b="0" i="0" u="none" strike="noStrike" dirty="0">
                        <a:solidFill>
                          <a:schemeClr val="accent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pl-PL" sz="1100" b="0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45720" marR="457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100" b="1" u="none" strike="noStrike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164 431 269</a:t>
                      </a:r>
                    </a:p>
                    <a:p>
                      <a:pPr algn="r" fontAlgn="ctr"/>
                      <a:endParaRPr lang="pl-PL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100" b="1" u="none" strike="noStrike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32,28%</a:t>
                      </a:r>
                      <a:endParaRPr lang="pl-PL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ctr"/>
                      <a:endParaRPr lang="pl-PL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pl-PL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ctr"/>
                      <a:r>
                        <a:rPr lang="pl-PL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45720" marR="457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100" b="1" u="none" strike="noStrike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132 422 079</a:t>
                      </a:r>
                    </a:p>
                    <a:p>
                      <a:pPr algn="r" fontAlgn="ctr"/>
                      <a:endParaRPr lang="pl-PL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5720" marR="4572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100" b="1" u="none" strike="noStrike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26,00%</a:t>
                      </a:r>
                    </a:p>
                  </a:txBody>
                  <a:tcPr marL="45720" marR="45720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sz="11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pl-PL" sz="1100" b="1" dirty="0">
                          <a:solidFill>
                            <a:srgbClr val="002060"/>
                          </a:solidFill>
                        </a:rPr>
                        <a:t>11</a:t>
                      </a:r>
                    </a:p>
                  </a:txBody>
                  <a:tcPr marL="45720" marR="457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100" b="1" u="none" strike="noStrike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70 776 358</a:t>
                      </a:r>
                    </a:p>
                    <a:p>
                      <a:pPr algn="r"/>
                      <a:endParaRPr lang="pl-PL" sz="1100" b="1" dirty="0">
                        <a:solidFill>
                          <a:srgbClr val="002060"/>
                        </a:solidFill>
                      </a:endParaRPr>
                    </a:p>
                  </a:txBody>
                  <a:tcPr marL="45720" marR="4572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100" b="1" u="none" strike="noStrike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13,89%</a:t>
                      </a:r>
                      <a:endParaRPr lang="pl-PL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/>
                      <a:endParaRPr lang="pl-PL" sz="1100" b="1" dirty="0">
                        <a:solidFill>
                          <a:srgbClr val="002060"/>
                        </a:solidFill>
                      </a:endParaRPr>
                    </a:p>
                  </a:txBody>
                  <a:tcPr marL="45720" marR="45720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pl-PL" sz="1100" b="1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pl-PL" sz="1100" b="1" dirty="0">
                          <a:solidFill>
                            <a:srgbClr val="002060"/>
                          </a:solidFill>
                        </a:rPr>
                        <a:t>4</a:t>
                      </a:r>
                    </a:p>
                  </a:txBody>
                  <a:tcPr marL="45720" marR="4572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100" b="1" u="none" strike="noStrike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37 712 786</a:t>
                      </a:r>
                    </a:p>
                    <a:p>
                      <a:pPr algn="r"/>
                      <a:endParaRPr lang="pl-PL" sz="1100" b="1" dirty="0">
                        <a:solidFill>
                          <a:srgbClr val="002060"/>
                        </a:solidFill>
                      </a:endParaRPr>
                    </a:p>
                  </a:txBody>
                  <a:tcPr marL="45720" marR="4572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100" b="1" u="none" strike="noStrike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0" marR="0" lvl="0" indent="0" algn="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b="1" u="none" strike="noStrike" dirty="0">
                          <a:solidFill>
                            <a:srgbClr val="002060"/>
                          </a:solidFill>
                          <a:effectLst/>
                        </a:rPr>
                        <a:t>7,40%</a:t>
                      </a:r>
                      <a:endParaRPr lang="pl-PL" sz="1100" b="1" i="0" u="none" strike="noStrike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/>
                      <a:endParaRPr lang="pl-PL" sz="1100" b="1" dirty="0">
                        <a:solidFill>
                          <a:srgbClr val="002060"/>
                        </a:solidFill>
                      </a:endParaRPr>
                    </a:p>
                  </a:txBody>
                  <a:tcPr marL="45720" marR="4572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57875"/>
                  </a:ext>
                </a:extLst>
              </a:tr>
            </a:tbl>
          </a:graphicData>
        </a:graphic>
      </p:graphicFrame>
      <p:graphicFrame>
        <p:nvGraphicFramePr>
          <p:cNvPr id="3" name="Wykres 2">
            <a:extLst>
              <a:ext uri="{FF2B5EF4-FFF2-40B4-BE49-F238E27FC236}">
                <a16:creationId xmlns:a16="http://schemas.microsoft.com/office/drawing/2014/main" id="{A4581062-B92C-B7D1-25B1-28D0AE1F1A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1711543"/>
              </p:ext>
            </p:extLst>
          </p:nvPr>
        </p:nvGraphicFramePr>
        <p:xfrm>
          <a:off x="939265" y="1467290"/>
          <a:ext cx="8640958" cy="30241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43812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6C5A9F3C-6A3D-A834-C8F9-0E48BFC036B3}"/>
              </a:ext>
            </a:extLst>
          </p:cNvPr>
          <p:cNvSpPr txBox="1"/>
          <p:nvPr/>
        </p:nvSpPr>
        <p:spPr>
          <a:xfrm>
            <a:off x="881410" y="1086928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Nabory skierowane do JST – konkurencyjne (EFRR)</a:t>
            </a:r>
          </a:p>
          <a:p>
            <a:pPr algn="ctr"/>
            <a:endParaRPr lang="pl-PL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4">
            <a:extLst>
              <a:ext uri="{FF2B5EF4-FFF2-40B4-BE49-F238E27FC236}">
                <a16:creationId xmlns:a16="http://schemas.microsoft.com/office/drawing/2014/main" id="{2BE7FE40-363E-A86E-828E-5C6CE95613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865497"/>
              </p:ext>
            </p:extLst>
          </p:nvPr>
        </p:nvGraphicFramePr>
        <p:xfrm>
          <a:off x="413358" y="1763613"/>
          <a:ext cx="9865096" cy="531588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2191924624"/>
                    </a:ext>
                  </a:extLst>
                </a:gridCol>
                <a:gridCol w="3204356">
                  <a:extLst>
                    <a:ext uri="{9D8B030D-6E8A-4147-A177-3AD203B41FA5}">
                      <a16:colId xmlns:a16="http://schemas.microsoft.com/office/drawing/2014/main" val="67066377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107034080"/>
                    </a:ext>
                  </a:extLst>
                </a:gridCol>
                <a:gridCol w="2772308">
                  <a:extLst>
                    <a:ext uri="{9D8B030D-6E8A-4147-A177-3AD203B41FA5}">
                      <a16:colId xmlns:a16="http://schemas.microsoft.com/office/drawing/2014/main" val="1769506808"/>
                    </a:ext>
                  </a:extLst>
                </a:gridCol>
              </a:tblGrid>
              <a:tr h="985404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Działanie FEDS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Typ projektu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Alokacja                        i fundusz</a:t>
                      </a:r>
                    </a:p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Instytucja </a:t>
                      </a:r>
                    </a:p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Termin ogłoszenia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Warunki specyficzne naboru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5054515"/>
                  </a:ext>
                </a:extLst>
              </a:tr>
              <a:tr h="1840183">
                <a:tc>
                  <a:txBody>
                    <a:bodyPr/>
                    <a:lstStyle/>
                    <a:p>
                      <a:pPr algn="l" fontAlgn="ctr"/>
                      <a:r>
                        <a:rPr lang="pl-PL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FEDS.02.01 Efektywność energetyczna w budynkach publicznych</a:t>
                      </a:r>
                    </a:p>
                  </a:txBody>
                  <a:tcPr marL="9525" marR="9525" marT="9525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2.1 A - kompleksowa modernizacja energetyczna budynków publicznych</a:t>
                      </a:r>
                    </a:p>
                    <a:p>
                      <a:pPr algn="l"/>
                      <a:endParaRPr lang="pl-PL" sz="16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43,1 mln PLN (EFRR)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6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IZ FEDS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ogłoszenia: 31.01.2025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zakończenia: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14.03.2025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pl-PL" sz="16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6142128"/>
                  </a:ext>
                </a:extLst>
              </a:tr>
              <a:tr h="2286981">
                <a:tc>
                  <a:txBody>
                    <a:bodyPr/>
                    <a:lstStyle/>
                    <a:p>
                      <a:pPr algn="l" fontAlgn="ctr"/>
                      <a:r>
                        <a:rPr lang="pl-PL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FEDS.05.02 Kultura i turystyka</a:t>
                      </a:r>
                    </a:p>
                  </a:txBody>
                  <a:tcPr marL="9525" marR="9525" marT="9525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5.2.B Infrastruktura rowerowa sprzyjająca rozwojowi ruchu turystycznego</a:t>
                      </a:r>
                    </a:p>
                    <a:p>
                      <a:pPr algn="l"/>
                      <a:endParaRPr lang="pl-PL" sz="16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70 mln PLN (EFRR)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6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IZ FEDS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ogłoszenia: 19.02.2025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zakończenia: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04.04.2025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6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Wyłącznie trasy zawarte w „Koncepcji sieci głównych tras rowerowych województwa dolnośląskiego”;</a:t>
                      </a:r>
                    </a:p>
                    <a:p>
                      <a:pPr marL="285750" marR="0" lvl="0" indent="-2857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Obligatoryjna opinia IRT;</a:t>
                      </a:r>
                    </a:p>
                    <a:p>
                      <a:pPr marL="285750" marR="0" lvl="0" indent="-2857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Pozwolenie na budowę – nie jest obligo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0810978"/>
                  </a:ext>
                </a:extLst>
              </a:tr>
            </a:tbl>
          </a:graphicData>
        </a:graphic>
      </p:graphicFrame>
      <p:sp>
        <p:nvSpPr>
          <p:cNvPr id="5" name="pole tekstowe 4">
            <a:extLst>
              <a:ext uri="{FF2B5EF4-FFF2-40B4-BE49-F238E27FC236}">
                <a16:creationId xmlns:a16="http://schemas.microsoft.com/office/drawing/2014/main" id="{FBEB9660-0603-481B-558A-5F7B37C11F22}"/>
              </a:ext>
            </a:extLst>
          </p:cNvPr>
          <p:cNvSpPr txBox="1"/>
          <p:nvPr/>
        </p:nvSpPr>
        <p:spPr>
          <a:xfrm>
            <a:off x="881410" y="323453"/>
            <a:ext cx="534612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2800" b="1" dirty="0">
                <a:solidFill>
                  <a:srgbClr val="4C667C"/>
                </a:solidFill>
              </a:rPr>
              <a:t>Co w najbliższym czasie?</a:t>
            </a:r>
          </a:p>
        </p:txBody>
      </p:sp>
    </p:spTree>
    <p:extLst>
      <p:ext uri="{BB962C8B-B14F-4D97-AF65-F5344CB8AC3E}">
        <p14:creationId xmlns:p14="http://schemas.microsoft.com/office/powerpoint/2010/main" val="21123002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10FDB-CAD9-FBE1-0582-ECEAB3D981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>
            <a:extLst>
              <a:ext uri="{FF2B5EF4-FFF2-40B4-BE49-F238E27FC236}">
                <a16:creationId xmlns:a16="http://schemas.microsoft.com/office/drawing/2014/main" id="{D6A21950-BE44-4673-8E25-D7779FC8EB41}"/>
              </a:ext>
            </a:extLst>
          </p:cNvPr>
          <p:cNvSpPr txBox="1"/>
          <p:nvPr/>
        </p:nvSpPr>
        <p:spPr>
          <a:xfrm>
            <a:off x="881410" y="454213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Nabory skierowane do JST – konkurencyjne (EFS+ i FST)</a:t>
            </a:r>
          </a:p>
          <a:p>
            <a:pPr algn="ctr"/>
            <a:endParaRPr lang="pl-PL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4">
            <a:extLst>
              <a:ext uri="{FF2B5EF4-FFF2-40B4-BE49-F238E27FC236}">
                <a16:creationId xmlns:a16="http://schemas.microsoft.com/office/drawing/2014/main" id="{2D7EE76B-773D-1BDD-40E4-5DC436D2C1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51484"/>
              </p:ext>
            </p:extLst>
          </p:nvPr>
        </p:nvGraphicFramePr>
        <p:xfrm>
          <a:off x="413358" y="1285210"/>
          <a:ext cx="9865096" cy="59570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2191924624"/>
                    </a:ext>
                  </a:extLst>
                </a:gridCol>
                <a:gridCol w="3564396">
                  <a:extLst>
                    <a:ext uri="{9D8B030D-6E8A-4147-A177-3AD203B41FA5}">
                      <a16:colId xmlns:a16="http://schemas.microsoft.com/office/drawing/2014/main" val="670663771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107034080"/>
                    </a:ext>
                  </a:extLst>
                </a:gridCol>
                <a:gridCol w="2412268">
                  <a:extLst>
                    <a:ext uri="{9D8B030D-6E8A-4147-A177-3AD203B41FA5}">
                      <a16:colId xmlns:a16="http://schemas.microsoft.com/office/drawing/2014/main" val="1769506808"/>
                    </a:ext>
                  </a:extLst>
                </a:gridCol>
              </a:tblGrid>
              <a:tr h="985404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Działanie FEDS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Typ projektu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Alokacja UE </a:t>
                      </a:r>
                    </a:p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 i fundusz</a:t>
                      </a:r>
                    </a:p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Instytucja </a:t>
                      </a:r>
                    </a:p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Termin ogłoszenia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Warunki specyficzne naboru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5054515"/>
                  </a:ext>
                </a:extLst>
              </a:tr>
              <a:tr h="1285652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FEDS.07.08 Wspieranie włączenia społecznego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7.8.A Rozwój usług społecznych na rzecz rodziny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7.8.B Rozwój usług społecznych na rzecz systemu pieczy zastępczej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7.8.C Rozwój usług społecznych w zakresie przeciwdziałania przemocy</a:t>
                      </a:r>
                      <a:endParaRPr lang="pl-PL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14 mln PLN (EFS+)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DWUP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ogłoszenia: 25.03.2025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zakończenia: 06.05.2025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Nabór w zakresie wsparcia rodziny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i pieczy zastępczej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06142128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FEDS.07.08 Wspieranie włączenia społecznego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7.8.D Rozwój usług społecznych w zakresie profilaktyki jak i wsparcia osób w kryzysie bezdomności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14 mln PLN (EFS+)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DWUP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ogłoszenia: 22.09.2025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zakończenia: 04.11.2025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Nabór na wsparcie  osób w kryzysie bezdomności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9643371"/>
                  </a:ext>
                </a:extLst>
              </a:tr>
              <a:tr h="1220688">
                <a:tc>
                  <a:txBody>
                    <a:bodyPr/>
                    <a:lstStyle/>
                    <a:p>
                      <a:pPr marL="0" marR="0" lvl="0" indent="0" algn="l" defTabSz="100794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FEDS.07.08 Wspieranie włączenia społecznego</a:t>
                      </a:r>
                    </a:p>
                    <a:p>
                      <a:pPr algn="l" fontAlgn="ctr"/>
                      <a:endParaRPr lang="pl-PL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7.8.G Integracja osób przebywających w ośrodkach dla nieletnich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20 mln PLN (EFS+)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DWUP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ogłoszenia: 23.07.2025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zakończenia:04.09.2025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Nabór na wsparcie osób przebywających w ośrodkach dla nieletnich (MOS, MOW, zakłady poprawcze, schroniska dla nieletnich, ośrodki kuratorskie)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30153006"/>
                  </a:ext>
                </a:extLst>
              </a:tr>
              <a:tr h="1073224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FEDS.09.01 Transformacja społeczna</a:t>
                      </a:r>
                    </a:p>
                    <a:p>
                      <a:pPr algn="l" fontAlgn="ctr"/>
                      <a:r>
                        <a:rPr lang="pl-PL" sz="14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(FST)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9.1.A Zapobieganie wykluczeniu z rynku pracy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9.1.B Usługi społeczne w zakresie mieszkalnictwa</a:t>
                      </a:r>
                      <a:endParaRPr lang="pl-PL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40 mln PLN (FST)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DWUP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ogłoszenia: 27.01.2025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zakończenia:10.03.2025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Projekty mogą być realizowane na obszarze subregionu wałbrzyskiego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508109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7625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245BC2-DC4A-480C-2C4D-EE204056B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06E4700E-EC40-0F9E-35E8-7688E63E10B4}"/>
              </a:ext>
            </a:extLst>
          </p:cNvPr>
          <p:cNvSpPr txBox="1"/>
          <p:nvPr/>
        </p:nvSpPr>
        <p:spPr>
          <a:xfrm>
            <a:off x="1025426" y="1187549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Nabory skierowane do MSP – konkurencyjne (FST)</a:t>
            </a:r>
          </a:p>
          <a:p>
            <a:pPr algn="ctr"/>
            <a:endParaRPr lang="pl-PL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FFCF07A7-049C-0129-98D1-D2FB4A5061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261210"/>
              </p:ext>
            </p:extLst>
          </p:nvPr>
        </p:nvGraphicFramePr>
        <p:xfrm>
          <a:off x="593378" y="2555701"/>
          <a:ext cx="9865096" cy="320833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969953592"/>
                    </a:ext>
                  </a:extLst>
                </a:gridCol>
                <a:gridCol w="3204356">
                  <a:extLst>
                    <a:ext uri="{9D8B030D-6E8A-4147-A177-3AD203B41FA5}">
                      <a16:colId xmlns:a16="http://schemas.microsoft.com/office/drawing/2014/main" val="4026124326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175081634"/>
                    </a:ext>
                  </a:extLst>
                </a:gridCol>
                <a:gridCol w="2772308">
                  <a:extLst>
                    <a:ext uri="{9D8B030D-6E8A-4147-A177-3AD203B41FA5}">
                      <a16:colId xmlns:a16="http://schemas.microsoft.com/office/drawing/2014/main" val="1719051074"/>
                    </a:ext>
                  </a:extLst>
                </a:gridCol>
              </a:tblGrid>
              <a:tr h="1368152"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Działanie FEDS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Typ projektu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Alokacja                        i fundusz</a:t>
                      </a:r>
                    </a:p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Instytucja </a:t>
                      </a:r>
                    </a:p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Termin ogłoszenia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dirty="0">
                          <a:latin typeface="+mn-lt"/>
                          <a:cs typeface="Arial" panose="020B0604020202020204" pitchFamily="34" charset="0"/>
                        </a:rPr>
                        <a:t>Warunki specyficzne naboru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445096"/>
                  </a:ext>
                </a:extLst>
              </a:tr>
              <a:tr h="1840183">
                <a:tc>
                  <a:txBody>
                    <a:bodyPr/>
                    <a:lstStyle/>
                    <a:p>
                      <a:r>
                        <a:rPr lang="pl-PL" sz="1600" b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FEDS.09.05 Transformacja środowiskowa</a:t>
                      </a:r>
                      <a:r>
                        <a:rPr lang="pl-PL" sz="1600" b="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pl-PL" sz="1600" b="0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525" marR="9525" marT="9525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l-PL" sz="16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9.5.C Wsparcie OZE, w tym tworzenie magazynów energii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</a:t>
                      </a: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mln PLN (FST)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6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DIP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ogłoszenia: 17.12.2024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data zakończenia: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14.03.2025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pl-PL" sz="16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9599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7198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4B4BDFD6-7846-2545-EFFD-E2C4C6467CCD}"/>
              </a:ext>
            </a:extLst>
          </p:cNvPr>
          <p:cNvSpPr txBox="1"/>
          <p:nvPr/>
        </p:nvSpPr>
        <p:spPr>
          <a:xfrm>
            <a:off x="881410" y="251444"/>
            <a:ext cx="8640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Nabory skierowane do JST – IIT Subregion Wrocławski (EFRR)</a:t>
            </a:r>
          </a:p>
          <a:p>
            <a:pPr algn="ctr"/>
            <a:endParaRPr lang="pl-PL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030F9AB5-C0F4-FB55-6351-D66BF66A22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64477"/>
              </p:ext>
            </p:extLst>
          </p:nvPr>
        </p:nvGraphicFramePr>
        <p:xfrm>
          <a:off x="377353" y="731179"/>
          <a:ext cx="9937105" cy="6577052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080121">
                  <a:extLst>
                    <a:ext uri="{9D8B030D-6E8A-4147-A177-3AD203B41FA5}">
                      <a16:colId xmlns:a16="http://schemas.microsoft.com/office/drawing/2014/main" val="904861284"/>
                    </a:ext>
                  </a:extLst>
                </a:gridCol>
                <a:gridCol w="2808312">
                  <a:extLst>
                    <a:ext uri="{9D8B030D-6E8A-4147-A177-3AD203B41FA5}">
                      <a16:colId xmlns:a16="http://schemas.microsoft.com/office/drawing/2014/main" val="3786240603"/>
                    </a:ext>
                  </a:extLst>
                </a:gridCol>
                <a:gridCol w="2075816">
                  <a:extLst>
                    <a:ext uri="{9D8B030D-6E8A-4147-A177-3AD203B41FA5}">
                      <a16:colId xmlns:a16="http://schemas.microsoft.com/office/drawing/2014/main" val="3265817149"/>
                    </a:ext>
                  </a:extLst>
                </a:gridCol>
                <a:gridCol w="1085472">
                  <a:extLst>
                    <a:ext uri="{9D8B030D-6E8A-4147-A177-3AD203B41FA5}">
                      <a16:colId xmlns:a16="http://schemas.microsoft.com/office/drawing/2014/main" val="398225713"/>
                    </a:ext>
                  </a:extLst>
                </a:gridCol>
                <a:gridCol w="871160">
                  <a:extLst>
                    <a:ext uri="{9D8B030D-6E8A-4147-A177-3AD203B41FA5}">
                      <a16:colId xmlns:a16="http://schemas.microsoft.com/office/drawing/2014/main" val="3749967996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25928225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404555204"/>
                    </a:ext>
                  </a:extLst>
                </a:gridCol>
              </a:tblGrid>
              <a:tr h="5292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Działanie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Tytuł naboru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Typy projektów, które mogą otrzymać dofinansowanie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Wnioskodawcy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Data początkowa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Data końcowa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Kwota  dofinansowania UE (PLN)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extLst>
                  <a:ext uri="{0D108BD9-81ED-4DB2-BD59-A6C34878D82A}">
                    <a16:rowId xmlns:a16="http://schemas.microsoft.com/office/drawing/2014/main" val="1371382939"/>
                  </a:ext>
                </a:extLst>
              </a:tr>
              <a:tr h="17191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000" kern="0" dirty="0">
                          <a:effectLst/>
                        </a:rPr>
                        <a:t>FEDS.02.01 Efektywność energetyczna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 w budynkach publicznych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Poprawa efektywności energetycznej poprzez termomodernizację trzech budynków świetlic wiejskich na terenie gminy Borów z elementami OZE</a:t>
                      </a:r>
                      <a:br>
                        <a:rPr lang="pl-PL" sz="1000" kern="0" dirty="0">
                          <a:effectLst/>
                        </a:rPr>
                      </a:br>
                      <a:br>
                        <a:rPr lang="pl-PL" sz="1000" kern="0" dirty="0">
                          <a:effectLst/>
                        </a:rPr>
                      </a:br>
                      <a:r>
                        <a:rPr lang="pl-PL" sz="1000" kern="0" dirty="0">
                          <a:effectLst/>
                        </a:rPr>
                        <a:t>Kompleksowa modernizacja energetyczna budynków użyteczności publicznej Gminy Kostomłoty</a:t>
                      </a:r>
                      <a:br>
                        <a:rPr lang="pl-PL" sz="1000" kern="0" dirty="0">
                          <a:effectLst/>
                        </a:rPr>
                      </a:br>
                      <a:br>
                        <a:rPr lang="pl-PL" sz="1000" kern="0" dirty="0">
                          <a:effectLst/>
                        </a:rPr>
                      </a:br>
                      <a:r>
                        <a:rPr lang="pl-PL" sz="1000" kern="0" dirty="0">
                          <a:effectLst/>
                        </a:rPr>
                        <a:t>Termomodernizacja budynku Urzędu Gminy oraz Ochotniczej Straży Pożarnej w Kondratowicach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2.1 A  Kompleksowa modernizacja energetyczna budynków publicznych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Borów</a:t>
                      </a:r>
                      <a:br>
                        <a:rPr lang="pl-PL" sz="1000" kern="0">
                          <a:effectLst/>
                        </a:rPr>
                      </a:b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Gmina Kostomłoty</a:t>
                      </a:r>
                      <a:br>
                        <a:rPr lang="pl-PL" sz="1000" kern="0">
                          <a:effectLst/>
                        </a:rPr>
                      </a:b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Gmina Kondratowice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27.03.2025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30.04.2025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                  3 224 064 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extLst>
                  <a:ext uri="{0D108BD9-81ED-4DB2-BD59-A6C34878D82A}">
                    <a16:rowId xmlns:a16="http://schemas.microsoft.com/office/drawing/2014/main" val="3707492872"/>
                  </a:ext>
                </a:extLst>
              </a:tr>
              <a:tr h="7500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FEDS.03.02 </a:t>
                      </a:r>
                      <a:r>
                        <a:rPr lang="pl-PL" sz="1000" kern="0" dirty="0" err="1">
                          <a:effectLst/>
                        </a:rPr>
                        <a:t>Ekotransport</a:t>
                      </a:r>
                      <a:r>
                        <a:rPr lang="pl-PL" sz="1000" kern="0" dirty="0">
                          <a:effectLst/>
                        </a:rPr>
                        <a:t> miejski i podmiejski - IIT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Budowa obiektu typu P&amp;R w miejscowości Sarby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3.2 C Budowa i przebudowa infrastruktury transportu publicznego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Przeworno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28.05.2025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30.06.2025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193 291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extLst>
                  <a:ext uri="{0D108BD9-81ED-4DB2-BD59-A6C34878D82A}">
                    <a16:rowId xmlns:a16="http://schemas.microsoft.com/office/drawing/2014/main" val="1347985923"/>
                  </a:ext>
                </a:extLst>
              </a:tr>
              <a:tr h="6207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FEDS.03.02 Ekotransport miejski i podmiejski - IIT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Budowa obiektu typu P&amp;R w miejscowości Przeworno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3.2 C Budowa i przebudowa infrastruktury transportu publicznego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Przeworno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5.08.2025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8.09.2025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386 584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extLst>
                  <a:ext uri="{0D108BD9-81ED-4DB2-BD59-A6C34878D82A}">
                    <a16:rowId xmlns:a16="http://schemas.microsoft.com/office/drawing/2014/main" val="1330509608"/>
                  </a:ext>
                </a:extLst>
              </a:tr>
              <a:tr h="586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FEDS.06.02 Rozwój lokalny - strategie IIT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Funkcjonowanie Biura Innego Instrumentu</a:t>
                      </a: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Terytorialnego Subregionu Wrocławskiego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6.2.C Wsparcie dla instrumentów terytorialnych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Strzelin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17.01.2025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28.02.2025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                  1 505 000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extLst>
                  <a:ext uri="{0D108BD9-81ED-4DB2-BD59-A6C34878D82A}">
                    <a16:rowId xmlns:a16="http://schemas.microsoft.com/office/drawing/2014/main" val="2704670732"/>
                  </a:ext>
                </a:extLst>
              </a:tr>
              <a:tr h="23468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FEDS.06.02 Rozwój lokalny - strategie IIT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Fizyczna odnowa i bezpieczeństwo przestrzeni publicznej w centrum wsi Borów </a:t>
                      </a:r>
                      <a:br>
                        <a:rPr lang="pl-PL" sz="1000" kern="0">
                          <a:effectLst/>
                        </a:rPr>
                      </a:b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Budowa zaplecza do prowadzenia akcji ratowniczych i usuwania skutków zjawisk katastrofalnych </a:t>
                      </a:r>
                      <a:br>
                        <a:rPr lang="pl-PL" sz="1000" kern="0">
                          <a:effectLst/>
                        </a:rPr>
                      </a:b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Park rekreacyjny z tężnią solanką w Wińsku</a:t>
                      </a:r>
                      <a:br>
                        <a:rPr lang="pl-PL" sz="1000" kern="0">
                          <a:effectLst/>
                        </a:rPr>
                      </a:b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Kompleksowa odnowa przestrzeni publicznych na terenie Gminy Wołów</a:t>
                      </a:r>
                      <a:br>
                        <a:rPr lang="pl-PL" sz="1000" kern="0">
                          <a:effectLst/>
                        </a:rPr>
                      </a:b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Odnowa przestrzeni miejskiej - zagospodarowanie podwórek oraz montaż monitoringu w Żmigrodzie – etap I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6.2.A  Fizyczna odnowa i bezpieczeństwo przestrzeni publicznej</a:t>
                      </a:r>
                      <a:br>
                        <a:rPr lang="pl-PL" sz="1000" kern="0" dirty="0">
                          <a:effectLst/>
                        </a:rPr>
                      </a:br>
                      <a:br>
                        <a:rPr lang="pl-PL" sz="1000" kern="0" dirty="0">
                          <a:effectLst/>
                        </a:rPr>
                      </a:br>
                      <a:r>
                        <a:rPr lang="pl-PL" sz="1000" kern="0" dirty="0">
                          <a:effectLst/>
                        </a:rPr>
                        <a:t>6.2.B Ochrona, rozwój i promowanie dziedzictwa naturalnego i kulturowego (w tym instytucji kultury) oraz publicznych walorów turystycznych i usług turystycznych.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Borów</a:t>
                      </a: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Gmina Mietków</a:t>
                      </a: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Gmina Wińsko</a:t>
                      </a: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Gmina Wołów</a:t>
                      </a: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Gmina Żmigród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25.02.2025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8.04.2025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                  7 747 360 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6417" marR="16417" marT="0" marB="0" anchor="ctr"/>
                </a:tc>
                <a:extLst>
                  <a:ext uri="{0D108BD9-81ED-4DB2-BD59-A6C34878D82A}">
                    <a16:rowId xmlns:a16="http://schemas.microsoft.com/office/drawing/2014/main" val="23980593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31878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670CD-9E74-D486-5490-F57F7B5EA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DA80E960-620F-3EA3-BB16-5E3C45D0E83C}"/>
              </a:ext>
            </a:extLst>
          </p:cNvPr>
          <p:cNvSpPr txBox="1"/>
          <p:nvPr/>
        </p:nvSpPr>
        <p:spPr>
          <a:xfrm>
            <a:off x="881410" y="323453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Nabory skierowane do JST – ZIT Południowy (EFFR)</a:t>
            </a:r>
          </a:p>
          <a:p>
            <a:pPr algn="ctr"/>
            <a:endParaRPr lang="pl-PL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EB431F38-A861-87C5-3039-A444A55C68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934548"/>
              </p:ext>
            </p:extLst>
          </p:nvPr>
        </p:nvGraphicFramePr>
        <p:xfrm>
          <a:off x="629381" y="1005302"/>
          <a:ext cx="9397046" cy="6204550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146440">
                  <a:extLst>
                    <a:ext uri="{9D8B030D-6E8A-4147-A177-3AD203B41FA5}">
                      <a16:colId xmlns:a16="http://schemas.microsoft.com/office/drawing/2014/main" val="3641003874"/>
                    </a:ext>
                  </a:extLst>
                </a:gridCol>
                <a:gridCol w="1998241">
                  <a:extLst>
                    <a:ext uri="{9D8B030D-6E8A-4147-A177-3AD203B41FA5}">
                      <a16:colId xmlns:a16="http://schemas.microsoft.com/office/drawing/2014/main" val="701186092"/>
                    </a:ext>
                  </a:extLst>
                </a:gridCol>
                <a:gridCol w="2293767">
                  <a:extLst>
                    <a:ext uri="{9D8B030D-6E8A-4147-A177-3AD203B41FA5}">
                      <a16:colId xmlns:a16="http://schemas.microsoft.com/office/drawing/2014/main" val="1396572440"/>
                    </a:ext>
                  </a:extLst>
                </a:gridCol>
                <a:gridCol w="1183880">
                  <a:extLst>
                    <a:ext uri="{9D8B030D-6E8A-4147-A177-3AD203B41FA5}">
                      <a16:colId xmlns:a16="http://schemas.microsoft.com/office/drawing/2014/main" val="103611338"/>
                    </a:ext>
                  </a:extLst>
                </a:gridCol>
                <a:gridCol w="813917">
                  <a:extLst>
                    <a:ext uri="{9D8B030D-6E8A-4147-A177-3AD203B41FA5}">
                      <a16:colId xmlns:a16="http://schemas.microsoft.com/office/drawing/2014/main" val="4186495996"/>
                    </a:ext>
                  </a:extLst>
                </a:gridCol>
                <a:gridCol w="887910">
                  <a:extLst>
                    <a:ext uri="{9D8B030D-6E8A-4147-A177-3AD203B41FA5}">
                      <a16:colId xmlns:a16="http://schemas.microsoft.com/office/drawing/2014/main" val="1498833438"/>
                    </a:ext>
                  </a:extLst>
                </a:gridCol>
                <a:gridCol w="1072891">
                  <a:extLst>
                    <a:ext uri="{9D8B030D-6E8A-4147-A177-3AD203B41FA5}">
                      <a16:colId xmlns:a16="http://schemas.microsoft.com/office/drawing/2014/main" val="398528519"/>
                    </a:ext>
                  </a:extLst>
                </a:gridCol>
              </a:tblGrid>
              <a:tr h="7836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Działanie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Tytuł naboru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Typy projektów, które mogą otrzymać dofinansowanie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Wnioskodawcy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Data początkowa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Data końcowa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Kwota  dofinansowania UE (PLN)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extLst>
                  <a:ext uri="{0D108BD9-81ED-4DB2-BD59-A6C34878D82A}">
                    <a16:rowId xmlns:a16="http://schemas.microsoft.com/office/drawing/2014/main" val="2635699340"/>
                  </a:ext>
                </a:extLst>
              </a:tr>
              <a:tr h="13740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FEDS.02.10 Ochrona przyrody i klimatu - ZIT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Przywracanie i wzmacnianie usług </a:t>
                      </a:r>
                      <a:r>
                        <a:rPr lang="pl-PL" sz="1000" kern="0" dirty="0" err="1">
                          <a:effectLst/>
                        </a:rPr>
                        <a:t>ekosytemowych</a:t>
                      </a:r>
                      <a:r>
                        <a:rPr lang="pl-PL" sz="1000" kern="0" dirty="0">
                          <a:effectLst/>
                        </a:rPr>
                        <a:t> w ramach zielonej i niebieskiej infrastruktury na terenie Gminy Kłodzko i miasta Kłodzko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2.10.A. Przywracanie i wzmacnianie usług ekosystemowych w ramach zielonej i niebieskiej infrastruktury na terenach miejskich i ich obszarach funkcjonalnych.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Kłodzko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26.09.2025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31.10.2025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 4 970 000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extLst>
                  <a:ext uri="{0D108BD9-81ED-4DB2-BD59-A6C34878D82A}">
                    <a16:rowId xmlns:a16="http://schemas.microsoft.com/office/drawing/2014/main" val="380287154"/>
                  </a:ext>
                </a:extLst>
              </a:tr>
              <a:tr h="12679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FEDS.03.01 Ekotransport miejski i podmiejski – ZIT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Cyklostrada Dolnośląska w Gminie Kłodzko- I etap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pl-PL" sz="1000" kern="0" dirty="0">
                          <a:effectLst/>
                        </a:rPr>
                      </a:br>
                      <a:r>
                        <a:rPr lang="pl-PL" sz="1000" kern="0" dirty="0">
                          <a:effectLst/>
                        </a:rPr>
                        <a:t>3.1 D Infrastruktura rowerowa na rzecz ograniczania zmotoryzowanego transportu indywidualnego - drogi dla rowerów, ciągi pieszo-rowerowe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Kłodzko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10.12.2025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30.01.2026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3 150 484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extLst>
                  <a:ext uri="{0D108BD9-81ED-4DB2-BD59-A6C34878D82A}">
                    <a16:rowId xmlns:a16="http://schemas.microsoft.com/office/drawing/2014/main" val="2302490417"/>
                  </a:ext>
                </a:extLst>
              </a:tr>
              <a:tr h="20395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FEDS.06.01 Rozwój lokalny - strategie ZIT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Utworzenie ogrodu angielskiego jako centrum spotkań społecznych</a:t>
                      </a:r>
                      <a:br>
                        <a:rPr lang="pl-PL" sz="1000" kern="0">
                          <a:effectLst/>
                        </a:rPr>
                      </a:b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Przebudowa basenu odkrytego w Kłodzku w celu dostosowania do potrzeb mieszkańców miasta i turystów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6.1.A  Fizyczna odnowa i bezpieczeństwo przestrzeni publicznej</a:t>
                      </a:r>
                      <a:br>
                        <a:rPr lang="pl-PL" sz="1000" kern="0">
                          <a:effectLst/>
                        </a:rPr>
                      </a:b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6.1.B Ochrona, rozwój i promowanie dziedzictwa naturalnego i kulturowego (w tym instytucji kultury) oraz publicznych walorów turystycznych i usług turystycznych.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Miejska Duszniki-Zdrój</a:t>
                      </a: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Gmina Miejska Kłodzko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25.02.2025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8.04.2025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                  4 643 601 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extLst>
                  <a:ext uri="{0D108BD9-81ED-4DB2-BD59-A6C34878D82A}">
                    <a16:rowId xmlns:a16="http://schemas.microsoft.com/office/drawing/2014/main" val="3873772769"/>
                  </a:ext>
                </a:extLst>
              </a:tr>
              <a:tr h="7393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FEDS.06.01 Rozwój lokalny - strategie ZIT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Przebudowa i modernizacja basenu w Srebrnej Górze wraz z zagospodarowaniem terenu przyległego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6.1.A  Fizyczna odnowa i bezpieczeństwo przestrzeni publicznej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 Gmina Stoszowice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16.05.2025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30.06.2025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                  4 257 717 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5657" marR="15657" marT="0" marB="0" anchor="ctr"/>
                </a:tc>
                <a:extLst>
                  <a:ext uri="{0D108BD9-81ED-4DB2-BD59-A6C34878D82A}">
                    <a16:rowId xmlns:a16="http://schemas.microsoft.com/office/drawing/2014/main" val="3037775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92721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39D5E-8634-BDD4-801E-F3BB039DB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E60A234F-3D89-DCFB-21B9-E5BFB308D323}"/>
              </a:ext>
            </a:extLst>
          </p:cNvPr>
          <p:cNvSpPr txBox="1"/>
          <p:nvPr/>
        </p:nvSpPr>
        <p:spPr>
          <a:xfrm>
            <a:off x="881410" y="323453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Nabory skierowane do JST – ZIT Południowy (FST)</a:t>
            </a:r>
          </a:p>
          <a:p>
            <a:pPr algn="ctr"/>
            <a:endParaRPr lang="pl-PL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2D0AE5B1-F44F-871C-141F-F997F33964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185377"/>
              </p:ext>
            </p:extLst>
          </p:nvPr>
        </p:nvGraphicFramePr>
        <p:xfrm>
          <a:off x="593378" y="1308250"/>
          <a:ext cx="9577062" cy="5507040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113377176"/>
                    </a:ext>
                  </a:extLst>
                </a:gridCol>
                <a:gridCol w="2277924">
                  <a:extLst>
                    <a:ext uri="{9D8B030D-6E8A-4147-A177-3AD203B41FA5}">
                      <a16:colId xmlns:a16="http://schemas.microsoft.com/office/drawing/2014/main" val="1261115929"/>
                    </a:ext>
                  </a:extLst>
                </a:gridCol>
                <a:gridCol w="1643824">
                  <a:extLst>
                    <a:ext uri="{9D8B030D-6E8A-4147-A177-3AD203B41FA5}">
                      <a16:colId xmlns:a16="http://schemas.microsoft.com/office/drawing/2014/main" val="936377503"/>
                    </a:ext>
                  </a:extLst>
                </a:gridCol>
                <a:gridCol w="1072059">
                  <a:extLst>
                    <a:ext uri="{9D8B030D-6E8A-4147-A177-3AD203B41FA5}">
                      <a16:colId xmlns:a16="http://schemas.microsoft.com/office/drawing/2014/main" val="3749473380"/>
                    </a:ext>
                  </a:extLst>
                </a:gridCol>
                <a:gridCol w="1143530">
                  <a:extLst>
                    <a:ext uri="{9D8B030D-6E8A-4147-A177-3AD203B41FA5}">
                      <a16:colId xmlns:a16="http://schemas.microsoft.com/office/drawing/2014/main" val="2707303810"/>
                    </a:ext>
                  </a:extLst>
                </a:gridCol>
                <a:gridCol w="926515">
                  <a:extLst>
                    <a:ext uri="{9D8B030D-6E8A-4147-A177-3AD203B41FA5}">
                      <a16:colId xmlns:a16="http://schemas.microsoft.com/office/drawing/2014/main" val="3511129155"/>
                    </a:ext>
                  </a:extLst>
                </a:gridCol>
                <a:gridCol w="1289074">
                  <a:extLst>
                    <a:ext uri="{9D8B030D-6E8A-4147-A177-3AD203B41FA5}">
                      <a16:colId xmlns:a16="http://schemas.microsoft.com/office/drawing/2014/main" val="4230749210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Działanie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Tytuł naboru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Typy projektów, które mogą otrzymać dofinansowanie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Wnioskodawcy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Data początkowa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Data końcowa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Kwota  dofinansowania UE (PLN)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extLst>
                  <a:ext uri="{0D108BD9-81ED-4DB2-BD59-A6C34878D82A}">
                    <a16:rowId xmlns:a16="http://schemas.microsoft.com/office/drawing/2014/main" val="3440328874"/>
                  </a:ext>
                </a:extLst>
              </a:tr>
              <a:tr h="6810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FEDS.09.06 Transformacja środowiskowa - ZIT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Termomodernizacja budynku Urzędu Gminy Kłodzko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9.6.B Renowacja zwiększająca efektywność energetyczną budynków infrastruktury publicznej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Kłodzko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3.02.2025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21.03.2025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                  4 200 000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extLst>
                  <a:ext uri="{0D108BD9-81ED-4DB2-BD59-A6C34878D82A}">
                    <a16:rowId xmlns:a16="http://schemas.microsoft.com/office/drawing/2014/main" val="3843147433"/>
                  </a:ext>
                </a:extLst>
              </a:tr>
              <a:tr h="7730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FEDS.09.06 Transformacja środowiskowa - ZIT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pl-PL" sz="1000" kern="0">
                          <a:effectLst/>
                        </a:rPr>
                      </a:br>
                      <a:r>
                        <a:rPr lang="pl-PL" sz="1000" kern="0">
                          <a:effectLst/>
                        </a:rPr>
                        <a:t>Poprawa efektywności energetycznej i ekologicznej oraz termodernizacja budynku Zespołu Szkół Ponadpodstawowych w Bystrzycy Kłodzkiej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pl-PL" sz="1000" kern="0" dirty="0">
                          <a:effectLst/>
                        </a:rPr>
                      </a:br>
                      <a:r>
                        <a:rPr lang="pl-PL" sz="1000" kern="0" dirty="0">
                          <a:effectLst/>
                        </a:rPr>
                        <a:t>9.6.B Renowacja zwiększająca efektywność energetyczną budynków infrastruktury publicznej 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Powiat Kłodzki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3.02.2025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3.03.2025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8 260 000,00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extLst>
                  <a:ext uri="{0D108BD9-81ED-4DB2-BD59-A6C34878D82A}">
                    <a16:rowId xmlns:a16="http://schemas.microsoft.com/office/drawing/2014/main" val="1034725604"/>
                  </a:ext>
                </a:extLst>
              </a:tr>
              <a:tr h="7336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FEDS.09.06 Transformacja środowiskowa - ZIT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Przebudowa zabytkowego Domu Zdrojowego w Lądku – Zdroju w celu nadania funkcji kulturalnych i poprawy zarządzania dziedzictwem kulturowym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9.6.B Renowacja zwiększająca efektywność energetyczną budynków infrastruktury publicznej 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Lądek-Zdrój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3.04.2025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16.05.2025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8 657 075,00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extLst>
                  <a:ext uri="{0D108BD9-81ED-4DB2-BD59-A6C34878D82A}">
                    <a16:rowId xmlns:a16="http://schemas.microsoft.com/office/drawing/2014/main" val="3009830401"/>
                  </a:ext>
                </a:extLst>
              </a:tr>
              <a:tr h="6686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FEDS.09.06 Transformacja środowiskowa - ZIT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Budowa farmy fotowoltaicznej 3MW dla Gminy Ząbkowice Śląskie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9.6.C Wsparcie OZE, w tym tworzenie magazynów energii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Ząbkowice Śląskie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2.12.2024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14.02.2025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                  8 400 000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extLst>
                  <a:ext uri="{0D108BD9-81ED-4DB2-BD59-A6C34878D82A}">
                    <a16:rowId xmlns:a16="http://schemas.microsoft.com/office/drawing/2014/main" val="1827331877"/>
                  </a:ext>
                </a:extLst>
              </a:tr>
              <a:tr h="11832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FEDS.09.06 Transformacja środowiskowa - ZIT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Wzrost stopnia wykorzystania OZE na terenie Gminy Kłodzko poprzez budowę farmy fotowoltaicznej oraz montaż mikroinstalacji fotowoltaicznych wraz z wymianą źródeł ciepła w wybranych budynkach użyteczności publicznej na terenie gminy Kłodzko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9.6.C Wsparcie OZE, w tym tworzenie magazynów energii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 Gmina Kłodzko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25.03.2025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9.05.2025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                  5 491 570 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extLst>
                  <a:ext uri="{0D108BD9-81ED-4DB2-BD59-A6C34878D82A}">
                    <a16:rowId xmlns:a16="http://schemas.microsoft.com/office/drawing/2014/main" val="992142602"/>
                  </a:ext>
                </a:extLst>
              </a:tr>
              <a:tr h="9283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FEDS.09.06 Transformacja środowiskowa - ZIT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Budowa nowego energooszczędnego budynku pilotażowego dostosowanego do potrzeb jednostek OSP, spełniającego funkcje publiczne, demonstracyjne i szkoleniowe na terenie Gminy Kłodzko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9.6.D Demonstracyjne budynki użyteczności publicznej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Kłodzko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19.12.2024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31.01.2025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                  4 000 000 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132" marR="12132" marT="0" marB="0" anchor="ctr"/>
                </a:tc>
                <a:extLst>
                  <a:ext uri="{0D108BD9-81ED-4DB2-BD59-A6C34878D82A}">
                    <a16:rowId xmlns:a16="http://schemas.microsoft.com/office/drawing/2014/main" val="1317934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66522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06FDF-2F35-BB68-CA97-B8E6C8204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>
            <a:extLst>
              <a:ext uri="{FF2B5EF4-FFF2-40B4-BE49-F238E27FC236}">
                <a16:creationId xmlns:a16="http://schemas.microsoft.com/office/drawing/2014/main" id="{95697DF7-E22C-A543-6DB6-CF4B5BF818C2}"/>
              </a:ext>
            </a:extLst>
          </p:cNvPr>
          <p:cNvSpPr txBox="1"/>
          <p:nvPr/>
        </p:nvSpPr>
        <p:spPr>
          <a:xfrm>
            <a:off x="1006238" y="827509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Nabory skierowane do JST – ZIT Wałbrzyski (FST)</a:t>
            </a:r>
          </a:p>
          <a:p>
            <a:pPr algn="ctr"/>
            <a:endParaRPr lang="pl-PL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09B7D6D5-C014-F419-D9B7-EFDA6FA49F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760047"/>
              </p:ext>
            </p:extLst>
          </p:nvPr>
        </p:nvGraphicFramePr>
        <p:xfrm>
          <a:off x="1025524" y="2290763"/>
          <a:ext cx="8784877" cy="3085851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525054">
                  <a:extLst>
                    <a:ext uri="{9D8B030D-6E8A-4147-A177-3AD203B41FA5}">
                      <a16:colId xmlns:a16="http://schemas.microsoft.com/office/drawing/2014/main" val="3624615729"/>
                    </a:ext>
                  </a:extLst>
                </a:gridCol>
                <a:gridCol w="1658585">
                  <a:extLst>
                    <a:ext uri="{9D8B030D-6E8A-4147-A177-3AD203B41FA5}">
                      <a16:colId xmlns:a16="http://schemas.microsoft.com/office/drawing/2014/main" val="3941058117"/>
                    </a:ext>
                  </a:extLst>
                </a:gridCol>
                <a:gridCol w="1586549">
                  <a:extLst>
                    <a:ext uri="{9D8B030D-6E8A-4147-A177-3AD203B41FA5}">
                      <a16:colId xmlns:a16="http://schemas.microsoft.com/office/drawing/2014/main" val="191768853"/>
                    </a:ext>
                  </a:extLst>
                </a:gridCol>
                <a:gridCol w="1086430">
                  <a:extLst>
                    <a:ext uri="{9D8B030D-6E8A-4147-A177-3AD203B41FA5}">
                      <a16:colId xmlns:a16="http://schemas.microsoft.com/office/drawing/2014/main" val="1398081245"/>
                    </a:ext>
                  </a:extLst>
                </a:gridCol>
                <a:gridCol w="878508">
                  <a:extLst>
                    <a:ext uri="{9D8B030D-6E8A-4147-A177-3AD203B41FA5}">
                      <a16:colId xmlns:a16="http://schemas.microsoft.com/office/drawing/2014/main" val="1829976651"/>
                    </a:ext>
                  </a:extLst>
                </a:gridCol>
                <a:gridCol w="825616">
                  <a:extLst>
                    <a:ext uri="{9D8B030D-6E8A-4147-A177-3AD203B41FA5}">
                      <a16:colId xmlns:a16="http://schemas.microsoft.com/office/drawing/2014/main" val="74550439"/>
                    </a:ext>
                  </a:extLst>
                </a:gridCol>
                <a:gridCol w="1224135">
                  <a:extLst>
                    <a:ext uri="{9D8B030D-6E8A-4147-A177-3AD203B41FA5}">
                      <a16:colId xmlns:a16="http://schemas.microsoft.com/office/drawing/2014/main" val="3547723967"/>
                    </a:ext>
                  </a:extLst>
                </a:gridCol>
              </a:tblGrid>
              <a:tr h="10570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Działanie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Tytuł naboru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Typy projektów, które mogą otrzymać dofinansowanie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Wnioskodawcy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Data początkowa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Data końcowa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Kwota  dofinansowania UE (PLN)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790173139"/>
                  </a:ext>
                </a:extLst>
              </a:tr>
              <a:tr h="20288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FEDS.09.06 Transformacja środowiskowa - ZIT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Zakup zeroemisyjnego taboru autobusowego dla Gmin: Strzegom, Żarów i Marcinowice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9.6.E Inwestycje w inteligentną i zrównoważoną mobilność lokalną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>
                          <a:effectLst/>
                        </a:rPr>
                        <a:t>Gmina Strzegom</a:t>
                      </a:r>
                      <a:endParaRPr lang="pl-PL" sz="1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17.04.2025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14.05.2025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000" kern="0" dirty="0">
                          <a:effectLst/>
                        </a:rPr>
                        <a:t>                10 000 000 </a:t>
                      </a:r>
                      <a:endParaRPr lang="pl-PL" sz="1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5253226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62912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B260A0-EAEE-2656-7A48-AC1C50FF2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3A19750F-3075-6C60-B3E8-FA5100A18A7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585200" y="6980135"/>
            <a:ext cx="1080000" cy="180000"/>
          </a:xfrm>
        </p:spPr>
        <p:txBody>
          <a:bodyPr/>
          <a:lstStyle/>
          <a:p>
            <a:fld id="{EB4015AA-59F6-416B-87A6-8E3D940284E2}" type="slidenum">
              <a:rPr lang="pl-PL" smtClean="0"/>
              <a:pPr/>
              <a:t>20</a:t>
            </a:fld>
            <a:endParaRPr lang="pl-PL" dirty="0"/>
          </a:p>
        </p:txBody>
      </p:sp>
      <p:sp>
        <p:nvSpPr>
          <p:cNvPr id="7" name="Symbol zastępczy zawartości 2">
            <a:extLst>
              <a:ext uri="{FF2B5EF4-FFF2-40B4-BE49-F238E27FC236}">
                <a16:creationId xmlns:a16="http://schemas.microsoft.com/office/drawing/2014/main" id="{8B5F1E17-9E57-09CB-5D19-AE4D18727F7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3338" y="755501"/>
            <a:ext cx="10153128" cy="6048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4000" lvl="1" indent="0">
              <a:buNone/>
            </a:pPr>
            <a:br>
              <a:rPr lang="pl-PL" sz="3600" b="1" dirty="0"/>
            </a:br>
            <a:br>
              <a:rPr lang="pl-PL" sz="3600" b="1" dirty="0"/>
            </a:br>
            <a:r>
              <a:rPr lang="pl-PL" b="1" dirty="0"/>
              <a:t>Harmonogram naborów FEDS 2021-2027</a:t>
            </a:r>
            <a:br>
              <a:rPr lang="pl-PL" b="1" dirty="0"/>
            </a:br>
            <a:br>
              <a:rPr lang="pl-PL" b="1" dirty="0"/>
            </a:br>
            <a:endParaRPr lang="pl-PL" sz="3400" b="1" dirty="0"/>
          </a:p>
        </p:txBody>
      </p:sp>
      <p:sp>
        <p:nvSpPr>
          <p:cNvPr id="8" name="pole tekstowe 7">
            <a:extLst>
              <a:ext uri="{FF2B5EF4-FFF2-40B4-BE49-F238E27FC236}">
                <a16:creationId xmlns:a16="http://schemas.microsoft.com/office/drawing/2014/main" id="{E42A44D4-EA3D-7CDC-B740-47561C30FB29}"/>
              </a:ext>
            </a:extLst>
          </p:cNvPr>
          <p:cNvSpPr txBox="1"/>
          <p:nvPr/>
        </p:nvSpPr>
        <p:spPr>
          <a:xfrm>
            <a:off x="663189" y="552156"/>
            <a:ext cx="95770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3600" b="1" dirty="0">
                <a:solidFill>
                  <a:srgbClr val="4C667C"/>
                </a:solidFill>
              </a:rPr>
              <a:t>Co w najbliższym czasie?</a:t>
            </a:r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4689162E-ABB1-4E65-41BF-258273F856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906" y="2741059"/>
            <a:ext cx="4000000" cy="4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041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>
            <a:extLst>
              <a:ext uri="{FF2B5EF4-FFF2-40B4-BE49-F238E27FC236}">
                <a16:creationId xmlns:a16="http://schemas.microsoft.com/office/drawing/2014/main" id="{8D9802DD-77D5-A584-5B4F-1A4AAF31F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653" y="909039"/>
            <a:ext cx="8639775" cy="810970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pl-PL" sz="2400" kern="0" dirty="0">
                <a:latin typeface="+mn-lt"/>
                <a:ea typeface="Open Sans" panose="020B0606030504020204" pitchFamily="34" charset="0"/>
                <a:cs typeface="Arial" panose="020B0604020202020204" pitchFamily="34" charset="0"/>
                <a:sym typeface="Calibri"/>
              </a:rPr>
              <a:t>Instytucje zaangażowane we wdrażanie Programu</a:t>
            </a:r>
            <a:endParaRPr lang="pl-PL" sz="2000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Symbol zastępczy numeru slajdu 1">
            <a:extLst>
              <a:ext uri="{FF2B5EF4-FFF2-40B4-BE49-F238E27FC236}">
                <a16:creationId xmlns:a16="http://schemas.microsoft.com/office/drawing/2014/main" id="{8A49A1A1-DB78-D79A-20E9-A3338CED288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21</a:t>
            </a:fld>
            <a:endParaRPr lang="pl-PL" dirty="0"/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A1E7D2FB-C5FF-05DF-E9BC-5F6B1D4C2CB4}"/>
              </a:ext>
            </a:extLst>
          </p:cNvPr>
          <p:cNvGraphicFramePr>
            <a:graphicFrameLocks noGrp="1"/>
          </p:cNvGraphicFramePr>
          <p:nvPr/>
        </p:nvGraphicFramePr>
        <p:xfrm>
          <a:off x="2101123" y="1732370"/>
          <a:ext cx="6744598" cy="1920336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{37CE84F3-28C3-443E-9E96-99CF82512B78}</a:tableStyleId>
              </a:tblPr>
              <a:tblGrid>
                <a:gridCol w="6744598">
                  <a:extLst>
                    <a:ext uri="{9D8B030D-6E8A-4147-A177-3AD203B41FA5}">
                      <a16:colId xmlns:a16="http://schemas.microsoft.com/office/drawing/2014/main" val="1363061884"/>
                    </a:ext>
                  </a:extLst>
                </a:gridCol>
              </a:tblGrid>
              <a:tr h="768208">
                <a:tc>
                  <a:txBody>
                    <a:bodyPr/>
                    <a:lstStyle/>
                    <a:p>
                      <a:pPr marL="0" lvl="1" indent="0" algn="ctr">
                        <a:buNone/>
                      </a:pPr>
                      <a:r>
                        <a:rPr lang="pl-PL" altLang="de-DE" sz="2400" b="1" dirty="0">
                          <a:solidFill>
                            <a:schemeClr val="tx1"/>
                          </a:solidFill>
                          <a:latin typeface="+mn-lt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Instytucja Zarządzająca</a:t>
                      </a:r>
                      <a:endParaRPr lang="pl-PL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159252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marL="1108029" lvl="2" indent="-285750" algn="l">
                        <a:buFont typeface="Wingdings" panose="05000000000000000000" pitchFamily="2" charset="2"/>
                        <a:buChar char="q"/>
                      </a:pPr>
                      <a:r>
                        <a:rPr lang="pl-PL" altLang="pl-PL" sz="1800" dirty="0">
                          <a:solidFill>
                            <a:schemeClr val="accent1"/>
                          </a:solidFill>
                          <a:latin typeface="+mn-lt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Urząd Marszałkowski Województwa Dolnośląskiego (UMWD)</a:t>
                      </a:r>
                      <a:endParaRPr lang="pl-PL" altLang="pl-PL" sz="2000" b="1" dirty="0">
                        <a:solidFill>
                          <a:srgbClr val="002060"/>
                        </a:solidFill>
                        <a:latin typeface="+mn-lt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1413427"/>
                  </a:ext>
                </a:extLst>
              </a:tr>
            </a:tbl>
          </a:graphicData>
        </a:graphic>
      </p:graphicFrame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AC190743-9534-9DEE-D050-AB3C7B2B26E2}"/>
              </a:ext>
            </a:extLst>
          </p:cNvPr>
          <p:cNvGraphicFramePr>
            <a:graphicFrameLocks noGrp="1"/>
          </p:cNvGraphicFramePr>
          <p:nvPr/>
        </p:nvGraphicFramePr>
        <p:xfrm>
          <a:off x="9058276" y="4114803"/>
          <a:ext cx="208280" cy="47244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114814379"/>
                    </a:ext>
                  </a:extLst>
                </a:gridCol>
              </a:tblGrid>
              <a:tr h="471551">
                <a:tc>
                  <a:txBody>
                    <a:bodyPr/>
                    <a:lstStyle/>
                    <a:p>
                      <a:endParaRPr lang="pl-PL" sz="2500" dirty="0"/>
                    </a:p>
                  </a:txBody>
                  <a:tcPr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8528620"/>
                  </a:ext>
                </a:extLst>
              </a:tr>
            </a:tbl>
          </a:graphicData>
        </a:graphic>
      </p:graphicFrame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A316FEF9-851C-2F5C-F09B-8E3EB1863F55}"/>
              </a:ext>
            </a:extLst>
          </p:cNvPr>
          <p:cNvGraphicFramePr>
            <a:graphicFrameLocks noGrp="1"/>
          </p:cNvGraphicFramePr>
          <p:nvPr/>
        </p:nvGraphicFramePr>
        <p:xfrm>
          <a:off x="2116477" y="3832631"/>
          <a:ext cx="6729244" cy="2179454"/>
        </p:xfrm>
        <a:graphic>
          <a:graphicData uri="http://schemas.openxmlformats.org/drawingml/2006/table">
            <a:tbl>
              <a:tblPr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{37CE84F3-28C3-443E-9E96-99CF82512B78}</a:tableStyleId>
              </a:tblPr>
              <a:tblGrid>
                <a:gridCol w="6729244">
                  <a:extLst>
                    <a:ext uri="{9D8B030D-6E8A-4147-A177-3AD203B41FA5}">
                      <a16:colId xmlns:a16="http://schemas.microsoft.com/office/drawing/2014/main" val="1363061884"/>
                    </a:ext>
                  </a:extLst>
                </a:gridCol>
              </a:tblGrid>
              <a:tr h="831983">
                <a:tc>
                  <a:txBody>
                    <a:bodyPr/>
                    <a:lstStyle/>
                    <a:p>
                      <a:pPr marL="0" lvl="1" indent="0" algn="ctr">
                        <a:buNone/>
                      </a:pPr>
                      <a:r>
                        <a:rPr lang="pl-PL" altLang="de-DE" sz="2400" b="1" dirty="0">
                          <a:solidFill>
                            <a:schemeClr val="tx1"/>
                          </a:solidFill>
                          <a:latin typeface="+mn-lt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Instytucje Pośredniczące</a:t>
                      </a:r>
                      <a:endParaRPr lang="pl-PL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8159252"/>
                  </a:ext>
                </a:extLst>
              </a:tr>
              <a:tr h="1347471">
                <a:tc>
                  <a:txBody>
                    <a:bodyPr/>
                    <a:lstStyle/>
                    <a:p>
                      <a:pPr marL="1108029" lvl="2" indent="-285750" algn="l">
                        <a:spcAft>
                          <a:spcPts val="12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pl-PL" sz="1800" b="0" dirty="0">
                          <a:solidFill>
                            <a:schemeClr val="accent1"/>
                          </a:solidFill>
                          <a:latin typeface="+mn-lt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Dolnośląska Instytucja Pośrednicząca (DIP)</a:t>
                      </a:r>
                    </a:p>
                    <a:p>
                      <a:pPr marL="1108029" lvl="2" indent="-285750" algn="l">
                        <a:spcAft>
                          <a:spcPts val="12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pl-PL" sz="1800" b="0" dirty="0">
                          <a:solidFill>
                            <a:schemeClr val="accent1"/>
                          </a:solidFill>
                          <a:latin typeface="+mn-lt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Dolnośląski Wojewódzki Urząd Pracy (DWUP)</a:t>
                      </a:r>
                    </a:p>
                    <a:p>
                      <a:pPr marL="1108029" lvl="2" indent="-285750" algn="l">
                        <a:spcAft>
                          <a:spcPts val="12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pl-PL" sz="1800" b="0" dirty="0">
                          <a:solidFill>
                            <a:schemeClr val="accent1"/>
                          </a:solidFill>
                          <a:latin typeface="+mn-lt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Instytucja Pośrednicząca Aglomeracji Wałbrzyskiej (IPAW)</a:t>
                      </a:r>
                      <a:endParaRPr lang="pl-PL" altLang="pl-PL" sz="2000" b="0" dirty="0">
                        <a:solidFill>
                          <a:srgbClr val="002060"/>
                        </a:solidFill>
                        <a:latin typeface="+mn-lt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1413427"/>
                  </a:ext>
                </a:extLst>
              </a:tr>
            </a:tbl>
          </a:graphicData>
        </a:graphic>
      </p:graphicFrame>
      <p:pic>
        <p:nvPicPr>
          <p:cNvPr id="8" name="Obraz 7">
            <a:extLst>
              <a:ext uri="{FF2B5EF4-FFF2-40B4-BE49-F238E27FC236}">
                <a16:creationId xmlns:a16="http://schemas.microsoft.com/office/drawing/2014/main" id="{7118C973-5685-0231-067D-601B614FA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569" y="6588149"/>
            <a:ext cx="6732674" cy="70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7403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>
            <a:extLst>
              <a:ext uri="{FF2B5EF4-FFF2-40B4-BE49-F238E27FC236}">
                <a16:creationId xmlns:a16="http://schemas.microsoft.com/office/drawing/2014/main" id="{0CD17717-5751-F730-50BD-CBB39F576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5627" y="3059757"/>
            <a:ext cx="7632848" cy="1296144"/>
          </a:xfrm>
        </p:spPr>
        <p:txBody>
          <a:bodyPr>
            <a:normAutofit fontScale="90000"/>
          </a:bodyPr>
          <a:lstStyle/>
          <a:p>
            <a:pPr algn="r"/>
            <a:br>
              <a:rPr lang="pl-PL" sz="2700" dirty="0">
                <a:solidFill>
                  <a:srgbClr val="000080"/>
                </a:solidFill>
                <a:latin typeface="+mn-lt"/>
                <a:cs typeface="Arial" panose="020B0604020202020204" pitchFamily="34" charset="0"/>
              </a:rPr>
            </a:br>
            <a:r>
              <a:rPr lang="pl-PL" sz="2700" i="1" dirty="0">
                <a:latin typeface="+mn-lt"/>
                <a:cs typeface="Arial" panose="020B0604020202020204" pitchFamily="34" charset="0"/>
                <a:hlinkClick r:id="rId2"/>
              </a:rPr>
              <a:t>www</a:t>
            </a:r>
            <a:r>
              <a:rPr lang="pl-PL" sz="2700" i="1" dirty="0">
                <a:solidFill>
                  <a:srgbClr val="000080"/>
                </a:solidFill>
                <a:latin typeface="+mn-lt"/>
                <a:cs typeface="Arial" panose="020B0604020202020204" pitchFamily="34" charset="0"/>
                <a:hlinkClick r:id="rId2"/>
              </a:rPr>
              <a:t>.fundusze</a:t>
            </a:r>
            <a:r>
              <a:rPr lang="pl-PL" sz="2700" i="1" dirty="0">
                <a:latin typeface="+mn-lt"/>
                <a:cs typeface="Arial" panose="020B0604020202020204" pitchFamily="34" charset="0"/>
                <a:hlinkClick r:id="rId2"/>
              </a:rPr>
              <a:t>uedolnoslaskie.eu</a:t>
            </a:r>
            <a:br>
              <a:rPr lang="pl-PL" sz="2700" dirty="0">
                <a:latin typeface="+mn-lt"/>
                <a:hlinkClick r:id="rId3"/>
              </a:rPr>
            </a:br>
            <a:br>
              <a:rPr lang="pl-PL" dirty="0">
                <a:latin typeface="+mn-lt"/>
              </a:rPr>
            </a:br>
            <a:br>
              <a:rPr lang="pl-PL" dirty="0">
                <a:latin typeface="+mn-lt"/>
              </a:rPr>
            </a:br>
            <a:endParaRPr lang="pl-PL" dirty="0">
              <a:latin typeface="+mn-lt"/>
            </a:endParaRPr>
          </a:p>
        </p:txBody>
      </p:sp>
      <p:pic>
        <p:nvPicPr>
          <p:cNvPr id="2" name="Obraz 1">
            <a:extLst>
              <a:ext uri="{FF2B5EF4-FFF2-40B4-BE49-F238E27FC236}">
                <a16:creationId xmlns:a16="http://schemas.microsoft.com/office/drawing/2014/main" id="{D931D479-C4F0-8409-1E2C-E8E5D4E579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30" y="6338702"/>
            <a:ext cx="8712967" cy="922152"/>
          </a:xfrm>
          <a:prstGeom prst="rect">
            <a:avLst/>
          </a:prstGeom>
        </p:spPr>
      </p:pic>
      <p:sp>
        <p:nvSpPr>
          <p:cNvPr id="3" name="Tytuł 5">
            <a:extLst>
              <a:ext uri="{FF2B5EF4-FFF2-40B4-BE49-F238E27FC236}">
                <a16:creationId xmlns:a16="http://schemas.microsoft.com/office/drawing/2014/main" id="{7CF2AEF9-B6EC-7553-3AF2-127111C8ABCC}"/>
              </a:ext>
            </a:extLst>
          </p:cNvPr>
          <p:cNvSpPr txBox="1">
            <a:spLocks/>
          </p:cNvSpPr>
          <p:nvPr/>
        </p:nvSpPr>
        <p:spPr>
          <a:xfrm>
            <a:off x="809403" y="2699717"/>
            <a:ext cx="5328592" cy="1656184"/>
          </a:xfrm>
          <a:prstGeom prst="rect">
            <a:avLst/>
          </a:prstGeom>
        </p:spPr>
        <p:txBody>
          <a:bodyPr vert="horz" lIns="0" tIns="0" rIns="0" bIns="0" rtlCol="0" anchor="t" anchorCtr="0">
            <a:normAutofit fontScale="97500"/>
          </a:bodyPr>
          <a:lstStyle>
            <a:lvl1pPr algn="l" defTabSz="1007943" rtl="0" eaLnBrk="1" latinLnBrk="0" hangingPunct="1">
              <a:lnSpc>
                <a:spcPts val="3600"/>
              </a:lnSpc>
              <a:spcBef>
                <a:spcPct val="0"/>
              </a:spcBef>
              <a:buNone/>
              <a:defRPr sz="2800" b="1" kern="1200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pPr defTabSz="1007886">
              <a:defRPr/>
            </a:pPr>
            <a:endParaRPr lang="pl-PL" sz="14999" dirty="0">
              <a:solidFill>
                <a:srgbClr val="002073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pole tekstowe 3">
            <a:extLst>
              <a:ext uri="{FF2B5EF4-FFF2-40B4-BE49-F238E27FC236}">
                <a16:creationId xmlns:a16="http://schemas.microsoft.com/office/drawing/2014/main" id="{C7ED6A85-3141-5EB5-9A2B-1109D7CE2889}"/>
              </a:ext>
            </a:extLst>
          </p:cNvPr>
          <p:cNvSpPr txBox="1"/>
          <p:nvPr/>
        </p:nvSpPr>
        <p:spPr>
          <a:xfrm>
            <a:off x="2465585" y="1187549"/>
            <a:ext cx="8226227" cy="811954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  <a:spcBef>
                <a:spcPts val="600"/>
              </a:spcBef>
            </a:pPr>
            <a:r>
              <a:rPr lang="pl-PL" b="1" i="1" dirty="0">
                <a:solidFill>
                  <a:schemeClr val="tx2"/>
                </a:solidFill>
              </a:rPr>
              <a:t>Dziękuję za uwagę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</a:pPr>
            <a:endParaRPr lang="pl-PL" sz="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86939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Niestandardowy 8">
      <a:dk1>
        <a:srgbClr val="000000"/>
      </a:dk1>
      <a:lt1>
        <a:srgbClr val="FFFFFF"/>
      </a:lt1>
      <a:dk2>
        <a:srgbClr val="002073"/>
      </a:dk2>
      <a:lt2>
        <a:srgbClr val="FFFFFF"/>
      </a:lt2>
      <a:accent1>
        <a:srgbClr val="003399"/>
      </a:accent1>
      <a:accent2>
        <a:srgbClr val="A6D3FF"/>
      </a:accent2>
      <a:accent3>
        <a:srgbClr val="FFD618"/>
      </a:accent3>
      <a:accent4>
        <a:srgbClr val="0051B0"/>
      </a:accent4>
      <a:accent5>
        <a:srgbClr val="6BB1E2"/>
      </a:accent5>
      <a:accent6>
        <a:srgbClr val="FFE60B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1" id="{436F5452-C95B-4D43-A1C6-1CA5BE69C951}" vid="{ABE25C27-1E66-47F3-AA86-B88226738C33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6845</TotalTime>
  <Words>2498</Words>
  <Application>Microsoft Office PowerPoint</Application>
  <PresentationFormat>Niestandardowy</PresentationFormat>
  <Paragraphs>688</Paragraphs>
  <Slides>22</Slides>
  <Notes>6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8" baseType="lpstr">
      <vt:lpstr>Arial</vt:lpstr>
      <vt:lpstr>Calibri</vt:lpstr>
      <vt:lpstr>Open Sans</vt:lpstr>
      <vt:lpstr>Times New Roman</vt:lpstr>
      <vt:lpstr>Wingdings</vt:lpstr>
      <vt:lpstr>Motyw pakietu Office</vt:lpstr>
      <vt:lpstr>Fundusze Europejskie  dla Dolnego Śląska  2021-2027   21 luty 2025 r.</vt:lpstr>
      <vt:lpstr> Alokacja UE w podziale na Fundusze</vt:lpstr>
      <vt:lpstr>Realizacja Programu FEDS 2021-2027  stan na dzień 31.01.2025 r.</vt:lpstr>
      <vt:lpstr>Realizacja projektów w Priorytetach  finansowanych z EFRR  [mln zł i % alokacji Priorytetu]</vt:lpstr>
      <vt:lpstr>Realizacja projektów w Priorytetach  finansowanych z EFS+  [mln zł i % alokacji Priorytetu]</vt:lpstr>
      <vt:lpstr>Realizacja projektów w Priorytetach  finansowanych z FST  [mln zł i % alokacji Priorytetu]</vt:lpstr>
      <vt:lpstr>Realizacja projektów w podziale na Fundusze  – podsumowanie</vt:lpstr>
      <vt:lpstr>Podział alokacji UE  na Zintegrowane Inwestycje Terytorialne (ZIT)  oraz Inne Instrumenty Terytorialne (IIT)   [mln zł i % alokacji ZIT/IIT]  </vt:lpstr>
      <vt:lpstr>Realizacja projektów  w podziale na poszczególne ZIT-y i IIT   [mln zł i % alokacji ZIT/IIT] </vt:lpstr>
      <vt:lpstr>Realizacja projektów w podziale na poszczególne ZIT-y i IIT - podsumowanie</vt:lpstr>
      <vt:lpstr>Realizacja projektów  w ZIT Wałbrzyskim i ZIT Południowym  w ramach finansowania z FST  [mln zł i % alokacji ZIT/IIT]  </vt:lpstr>
      <vt:lpstr>ZIT Południowego Obszaru Funkcjonalnego  - wdrażanie   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 Harmonogram naborów FEDS 2021-2027  </vt:lpstr>
      <vt:lpstr>Instytucje zaangażowane we wdrażanie Programu</vt:lpstr>
      <vt:lpstr> www.funduszeuedolnoslaskie.eu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Sowiński Piotr</dc:creator>
  <cp:lastModifiedBy>Elżbieta Krystecka</cp:lastModifiedBy>
  <cp:revision>400</cp:revision>
  <cp:lastPrinted>2024-11-19T13:03:16Z</cp:lastPrinted>
  <dcterms:created xsi:type="dcterms:W3CDTF">2022-06-22T09:40:44Z</dcterms:created>
  <dcterms:modified xsi:type="dcterms:W3CDTF">2025-02-19T14:06:37Z</dcterms:modified>
</cp:coreProperties>
</file>