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8" r:id="rId2"/>
    <p:sldId id="323" r:id="rId3"/>
    <p:sldId id="359" r:id="rId4"/>
    <p:sldId id="360" r:id="rId5"/>
    <p:sldId id="300" r:id="rId6"/>
    <p:sldId id="361" r:id="rId7"/>
    <p:sldId id="325" r:id="rId8"/>
    <p:sldId id="362" r:id="rId9"/>
    <p:sldId id="305" r:id="rId10"/>
    <p:sldId id="363" r:id="rId11"/>
    <p:sldId id="326" r:id="rId12"/>
    <p:sldId id="327" r:id="rId13"/>
    <p:sldId id="334" r:id="rId14"/>
    <p:sldId id="364" r:id="rId15"/>
    <p:sldId id="302" r:id="rId16"/>
    <p:sldId id="336" r:id="rId17"/>
    <p:sldId id="365" r:id="rId18"/>
    <p:sldId id="337" r:id="rId19"/>
    <p:sldId id="366" r:id="rId20"/>
    <p:sldId id="339" r:id="rId21"/>
    <p:sldId id="335" r:id="rId22"/>
    <p:sldId id="340" r:id="rId23"/>
    <p:sldId id="341" r:id="rId24"/>
    <p:sldId id="367" r:id="rId25"/>
    <p:sldId id="312" r:id="rId26"/>
    <p:sldId id="311" r:id="rId27"/>
    <p:sldId id="313" r:id="rId28"/>
    <p:sldId id="314" r:id="rId29"/>
    <p:sldId id="328" r:id="rId30"/>
    <p:sldId id="329" r:id="rId31"/>
    <p:sldId id="368" r:id="rId32"/>
    <p:sldId id="331" r:id="rId33"/>
    <p:sldId id="332" r:id="rId34"/>
    <p:sldId id="333" r:id="rId35"/>
    <p:sldId id="306" r:id="rId36"/>
    <p:sldId id="369" r:id="rId37"/>
    <p:sldId id="342" r:id="rId38"/>
    <p:sldId id="320" r:id="rId39"/>
    <p:sldId id="370" r:id="rId40"/>
    <p:sldId id="307" r:id="rId41"/>
    <p:sldId id="343" r:id="rId42"/>
    <p:sldId id="371" r:id="rId43"/>
    <p:sldId id="344" r:id="rId44"/>
    <p:sldId id="372" r:id="rId45"/>
    <p:sldId id="309" r:id="rId46"/>
    <p:sldId id="358" r:id="rId47"/>
    <p:sldId id="346" r:id="rId48"/>
    <p:sldId id="347" r:id="rId49"/>
    <p:sldId id="275" r:id="rId50"/>
    <p:sldId id="348" r:id="rId51"/>
    <p:sldId id="349" r:id="rId52"/>
    <p:sldId id="350" r:id="rId53"/>
    <p:sldId id="351" r:id="rId54"/>
    <p:sldId id="353" r:id="rId55"/>
    <p:sldId id="352" r:id="rId56"/>
    <p:sldId id="354" r:id="rId57"/>
    <p:sldId id="355" r:id="rId58"/>
    <p:sldId id="356" r:id="rId59"/>
    <p:sldId id="357" r:id="rId60"/>
  </p:sldIdLst>
  <p:sldSz cx="12192000" cy="6858000"/>
  <p:notesSz cx="6792913" cy="992505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Bez stylu, bez siatki">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45" autoAdjust="0"/>
  </p:normalViewPr>
  <p:slideViewPr>
    <p:cSldViewPr snapToGrid="0">
      <p:cViewPr varScale="1">
        <p:scale>
          <a:sx n="82" d="100"/>
          <a:sy n="82" d="100"/>
        </p:scale>
        <p:origin x="67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3596" cy="497976"/>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47745" y="0"/>
            <a:ext cx="2943596" cy="497976"/>
          </a:xfrm>
          <a:prstGeom prst="rect">
            <a:avLst/>
          </a:prstGeom>
        </p:spPr>
        <p:txBody>
          <a:bodyPr vert="horz" lIns="91440" tIns="45720" rIns="91440" bIns="45720" rtlCol="0"/>
          <a:lstStyle>
            <a:lvl1pPr algn="r">
              <a:defRPr sz="1200"/>
            </a:lvl1pPr>
          </a:lstStyle>
          <a:p>
            <a:fld id="{D16DFF4D-E4F4-4372-93C4-22DAB7B46082}" type="datetimeFigureOut">
              <a:rPr lang="cs-CZ" smtClean="0"/>
              <a:t>03.04.2024</a:t>
            </a:fld>
            <a:endParaRPr lang="cs-CZ"/>
          </a:p>
        </p:txBody>
      </p:sp>
      <p:sp>
        <p:nvSpPr>
          <p:cNvPr id="4" name="Zástupný symbol pro obrázek snímku 3"/>
          <p:cNvSpPr>
            <a:spLocks noGrp="1" noRot="1" noChangeAspect="1"/>
          </p:cNvSpPr>
          <p:nvPr>
            <p:ph type="sldImg" idx="2"/>
          </p:nvPr>
        </p:nvSpPr>
        <p:spPr>
          <a:xfrm>
            <a:off x="419100" y="1239838"/>
            <a:ext cx="5954713" cy="3351212"/>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292" y="4776431"/>
            <a:ext cx="5434330" cy="3907988"/>
          </a:xfrm>
          <a:prstGeom prst="rect">
            <a:avLst/>
          </a:prstGeom>
        </p:spPr>
        <p:txBody>
          <a:bodyPr vert="horz" lIns="91440" tIns="45720" rIns="91440" bIns="45720"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7076"/>
            <a:ext cx="2943596" cy="497975"/>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47745" y="9427076"/>
            <a:ext cx="2943596" cy="497975"/>
          </a:xfrm>
          <a:prstGeom prst="rect">
            <a:avLst/>
          </a:prstGeom>
        </p:spPr>
        <p:txBody>
          <a:bodyPr vert="horz" lIns="91440" tIns="45720" rIns="91440" bIns="45720" rtlCol="0" anchor="b"/>
          <a:lstStyle>
            <a:lvl1pPr algn="r">
              <a:defRPr sz="1200"/>
            </a:lvl1pPr>
          </a:lstStyle>
          <a:p>
            <a:fld id="{59C1BA4B-9DEB-4FC1-9E3E-713E98A1D56E}" type="slidenum">
              <a:rPr lang="cs-CZ" smtClean="0"/>
              <a:t>‹#›</a:t>
            </a:fld>
            <a:endParaRPr lang="cs-CZ"/>
          </a:p>
        </p:txBody>
      </p:sp>
    </p:spTree>
    <p:extLst>
      <p:ext uri="{BB962C8B-B14F-4D97-AF65-F5344CB8AC3E}">
        <p14:creationId xmlns:p14="http://schemas.microsoft.com/office/powerpoint/2010/main" val="1475197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DC951C6B-BC02-6942-AEF7-14F9BBBA05AF}" type="slidenum">
              <a:rPr lang="cs-CZ" smtClean="0"/>
              <a:t>1</a:t>
            </a:fld>
            <a:endParaRPr lang="cs-CZ"/>
          </a:p>
        </p:txBody>
      </p:sp>
    </p:spTree>
    <p:extLst>
      <p:ext uri="{BB962C8B-B14F-4D97-AF65-F5344CB8AC3E}">
        <p14:creationId xmlns:p14="http://schemas.microsoft.com/office/powerpoint/2010/main" val="25195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59C1BA4B-9DEB-4FC1-9E3E-713E98A1D56E}" type="slidenum">
              <a:rPr lang="cs-CZ" smtClean="0"/>
              <a:t>36</a:t>
            </a:fld>
            <a:endParaRPr lang="cs-CZ"/>
          </a:p>
        </p:txBody>
      </p:sp>
    </p:spTree>
    <p:extLst>
      <p:ext uri="{BB962C8B-B14F-4D97-AF65-F5344CB8AC3E}">
        <p14:creationId xmlns:p14="http://schemas.microsoft.com/office/powerpoint/2010/main" val="2350957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AD6869B4-7949-480F-B4B0-D3FA11674B47}" type="datetimeFigureOut">
              <a:rPr lang="cs-CZ" smtClean="0"/>
              <a:t>03.04.2024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47038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03.04.2024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61784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AD6869B4-7949-480F-B4B0-D3FA11674B47}" type="datetimeFigureOut">
              <a:rPr lang="cs-CZ" smtClean="0"/>
              <a:t>03.04.2024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090259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AD6869B4-7949-480F-B4B0-D3FA11674B47}" type="datetimeFigureOut">
              <a:rPr lang="cs-CZ" smtClean="0"/>
              <a:t>03.04.2024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115021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AD6869B4-7949-480F-B4B0-D3FA11674B47}" type="datetimeFigureOut">
              <a:rPr lang="cs-CZ" smtClean="0"/>
              <a:t>03.04.2024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918610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AD6869B4-7949-480F-B4B0-D3FA11674B47}" type="datetimeFigureOut">
              <a:rPr lang="cs-CZ" smtClean="0"/>
              <a:t>03.04.2024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518275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D6869B4-7949-480F-B4B0-D3FA11674B47}" type="datetimeFigureOut">
              <a:rPr lang="cs-CZ" smtClean="0"/>
              <a:t>03.04.2024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495356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03.04.2024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986774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03.04.2024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764657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03.04.2024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085796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03.04.2024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29698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6869B4-7949-480F-B4B0-D3FA11674B47}" type="datetimeFigureOut">
              <a:rPr lang="cs-CZ" smtClean="0"/>
              <a:t>03.04.2024</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860EB2-85D9-40DF-A6A9-558CCE481E13}" type="slidenum">
              <a:rPr lang="cs-CZ" smtClean="0"/>
              <a:t>‹#›</a:t>
            </a:fld>
            <a:endParaRPr lang="cs-CZ"/>
          </a:p>
        </p:txBody>
      </p:sp>
    </p:spTree>
    <p:extLst>
      <p:ext uri="{BB962C8B-B14F-4D97-AF65-F5344CB8AC3E}">
        <p14:creationId xmlns:p14="http://schemas.microsoft.com/office/powerpoint/2010/main" val="3536468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hyperlink" Target="http://euroregion-glacensis.ng.pl/"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8.pn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0.png"/></Relationships>
</file>

<file path=ppt/slides/_rels/slide4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1.png"/></Relationships>
</file>

<file path=ppt/slides/_rels/slide5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2.png"/></Relationships>
</file>

<file path=ppt/slides/_rels/slide5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3.png"/></Relationships>
</file>

<file path=ppt/slides/_rels/slide5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4.png"/></Relationships>
</file>

<file path=ppt/slides/_rels/slide5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5.png"/></Relationships>
</file>

<file path=ppt/slides/_rels/slide5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6.png"/></Relationships>
</file>

<file path=ppt/slides/_rels/slide5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7.png"/></Relationships>
</file>

<file path=ppt/slides/_rels/slide5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8.png"/></Relationships>
</file>

<file path=ppt/slides/_rels/slide5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9.png"/></Relationships>
</file>

<file path=ppt/slides/_rels/slide5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20.png"/></Relationships>
</file>

<file path=ppt/slides/_rels/slide59.xml.rels><?xml version="1.0" encoding="UTF-8" standalone="yes"?>
<Relationships xmlns="http://schemas.openxmlformats.org/package/2006/relationships"><Relationship Id="rId8" Type="http://schemas.openxmlformats.org/officeDocument/2006/relationships/hyperlink" Target="http://www.euroregion-glacensis.ng.pl/" TargetMode="External"/><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10" Type="http://schemas.openxmlformats.org/officeDocument/2006/relationships/image" Target="../media/image21.pn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78A53C96-BC92-0F42-DEEF-26F7CD24EB24}"/>
              </a:ext>
            </a:extLst>
          </p:cNvPr>
          <p:cNvPicPr>
            <a:picLocks noChangeAspect="1"/>
          </p:cNvPicPr>
          <p:nvPr/>
        </p:nvPicPr>
        <p:blipFill>
          <a:blip r:embed="rId3"/>
          <a:stretch>
            <a:fillRect/>
          </a:stretch>
        </p:blipFill>
        <p:spPr>
          <a:xfrm>
            <a:off x="550568" y="518121"/>
            <a:ext cx="1144648" cy="1144648"/>
          </a:xfrm>
          <a:prstGeom prst="rect">
            <a:avLst/>
          </a:prstGeom>
        </p:spPr>
      </p:pic>
      <p:pic>
        <p:nvPicPr>
          <p:cNvPr id="5" name="Obrázek 4">
            <a:extLst>
              <a:ext uri="{FF2B5EF4-FFF2-40B4-BE49-F238E27FC236}">
                <a16:creationId xmlns:a16="http://schemas.microsoft.com/office/drawing/2014/main" id="{B5C3210F-1534-DD7D-A30E-AD6A27E6BE0E}"/>
              </a:ext>
            </a:extLst>
          </p:cNvPr>
          <p:cNvPicPr>
            <a:picLocks noChangeAspect="1"/>
          </p:cNvPicPr>
          <p:nvPr/>
        </p:nvPicPr>
        <p:blipFill>
          <a:blip r:embed="rId4"/>
          <a:stretch>
            <a:fillRect/>
          </a:stretch>
        </p:blipFill>
        <p:spPr>
          <a:xfrm>
            <a:off x="1906778" y="761138"/>
            <a:ext cx="1144648" cy="1144648"/>
          </a:xfrm>
          <a:prstGeom prst="rect">
            <a:avLst/>
          </a:prstGeom>
        </p:spPr>
      </p:pic>
      <p:pic>
        <p:nvPicPr>
          <p:cNvPr id="8" name="Obrázek 7">
            <a:extLst>
              <a:ext uri="{FF2B5EF4-FFF2-40B4-BE49-F238E27FC236}">
                <a16:creationId xmlns:a16="http://schemas.microsoft.com/office/drawing/2014/main" id="{358962C6-E452-9E28-F931-5555CC3B699D}"/>
              </a:ext>
            </a:extLst>
          </p:cNvPr>
          <p:cNvPicPr>
            <a:picLocks noChangeAspect="1"/>
          </p:cNvPicPr>
          <p:nvPr/>
        </p:nvPicPr>
        <p:blipFill>
          <a:blip r:embed="rId5"/>
          <a:stretch>
            <a:fillRect/>
          </a:stretch>
        </p:blipFill>
        <p:spPr>
          <a:xfrm>
            <a:off x="9903262" y="370335"/>
            <a:ext cx="766858" cy="1144648"/>
          </a:xfrm>
          <a:prstGeom prst="rect">
            <a:avLst/>
          </a:prstGeom>
        </p:spPr>
      </p:pic>
      <p:pic>
        <p:nvPicPr>
          <p:cNvPr id="9" name="Obrázek 8">
            <a:extLst>
              <a:ext uri="{FF2B5EF4-FFF2-40B4-BE49-F238E27FC236}">
                <a16:creationId xmlns:a16="http://schemas.microsoft.com/office/drawing/2014/main" id="{6A3D4D52-4784-B32C-57B8-223FB33E9860}"/>
              </a:ext>
            </a:extLst>
          </p:cNvPr>
          <p:cNvPicPr>
            <a:picLocks noChangeAspect="1"/>
          </p:cNvPicPr>
          <p:nvPr/>
        </p:nvPicPr>
        <p:blipFill>
          <a:blip r:embed="rId6"/>
          <a:stretch>
            <a:fillRect/>
          </a:stretch>
        </p:blipFill>
        <p:spPr>
          <a:xfrm>
            <a:off x="10670120" y="1605512"/>
            <a:ext cx="1167023" cy="1167023"/>
          </a:xfrm>
          <a:prstGeom prst="rect">
            <a:avLst/>
          </a:prstGeom>
        </p:spPr>
      </p:pic>
      <p:pic>
        <p:nvPicPr>
          <p:cNvPr id="12" name="Obrázek 11">
            <a:extLst>
              <a:ext uri="{FF2B5EF4-FFF2-40B4-BE49-F238E27FC236}">
                <a16:creationId xmlns:a16="http://schemas.microsoft.com/office/drawing/2014/main" id="{ACEEE7DD-2858-330C-8747-F0099E46B3E6}"/>
              </a:ext>
            </a:extLst>
          </p:cNvPr>
          <p:cNvPicPr>
            <a:picLocks noChangeAspect="1"/>
          </p:cNvPicPr>
          <p:nvPr/>
        </p:nvPicPr>
        <p:blipFill>
          <a:blip r:embed="rId7"/>
          <a:stretch>
            <a:fillRect/>
          </a:stretch>
        </p:blipFill>
        <p:spPr>
          <a:xfrm>
            <a:off x="11813095" y="4736049"/>
            <a:ext cx="390803" cy="390803"/>
          </a:xfrm>
          <a:prstGeom prst="rect">
            <a:avLst/>
          </a:prstGeom>
        </p:spPr>
      </p:pic>
      <p:pic>
        <p:nvPicPr>
          <p:cNvPr id="15" name="Obrázek 14">
            <a:extLst>
              <a:ext uri="{FF2B5EF4-FFF2-40B4-BE49-F238E27FC236}">
                <a16:creationId xmlns:a16="http://schemas.microsoft.com/office/drawing/2014/main" id="{C5C92C27-4852-7414-29AB-3F832AA8341D}"/>
              </a:ext>
            </a:extLst>
          </p:cNvPr>
          <p:cNvPicPr>
            <a:picLocks noChangeAspect="1"/>
          </p:cNvPicPr>
          <p:nvPr/>
        </p:nvPicPr>
        <p:blipFill>
          <a:blip r:embed="rId8"/>
          <a:stretch>
            <a:fillRect/>
          </a:stretch>
        </p:blipFill>
        <p:spPr>
          <a:xfrm>
            <a:off x="0" y="4736050"/>
            <a:ext cx="390803" cy="390803"/>
          </a:xfrm>
          <a:prstGeom prst="rect">
            <a:avLst/>
          </a:prstGeom>
        </p:spPr>
      </p:pic>
      <p:pic>
        <p:nvPicPr>
          <p:cNvPr id="20" name="Obrázek 19">
            <a:extLst>
              <a:ext uri="{FF2B5EF4-FFF2-40B4-BE49-F238E27FC236}">
                <a16:creationId xmlns:a16="http://schemas.microsoft.com/office/drawing/2014/main" id="{E9CBDBA6-4F79-4DBF-ACF7-964F2265AB0E}"/>
              </a:ext>
            </a:extLst>
          </p:cNvPr>
          <p:cNvPicPr>
            <a:picLocks noChangeAspect="1"/>
          </p:cNvPicPr>
          <p:nvPr/>
        </p:nvPicPr>
        <p:blipFill>
          <a:blip r:embed="rId9"/>
          <a:stretch>
            <a:fillRect/>
          </a:stretch>
        </p:blipFill>
        <p:spPr>
          <a:xfrm>
            <a:off x="5433134" y="5264458"/>
            <a:ext cx="1024604" cy="940960"/>
          </a:xfrm>
          <a:prstGeom prst="rect">
            <a:avLst/>
          </a:prstGeom>
        </p:spPr>
      </p:pic>
      <p:sp>
        <p:nvSpPr>
          <p:cNvPr id="2" name="TextovéPole 1">
            <a:extLst>
              <a:ext uri="{FF2B5EF4-FFF2-40B4-BE49-F238E27FC236}">
                <a16:creationId xmlns:a16="http://schemas.microsoft.com/office/drawing/2014/main" id="{039531BC-3B3E-47BC-A452-9779CFA8F44F}"/>
              </a:ext>
            </a:extLst>
          </p:cNvPr>
          <p:cNvSpPr txBox="1"/>
          <p:nvPr/>
        </p:nvSpPr>
        <p:spPr>
          <a:xfrm>
            <a:off x="783771" y="2772535"/>
            <a:ext cx="10328988" cy="2431435"/>
          </a:xfrm>
          <a:prstGeom prst="rect">
            <a:avLst/>
          </a:prstGeom>
          <a:noFill/>
        </p:spPr>
        <p:txBody>
          <a:bodyPr wrap="square" numCol="2" rtlCol="0">
            <a:spAutoFit/>
          </a:bodyPr>
          <a:lstStyle/>
          <a:p>
            <a:pPr algn="ctr"/>
            <a:r>
              <a:rPr lang="pl-PL" altLang="cs-CZ" sz="3600" b="1" cap="small" dirty="0" err="1">
                <a:latin typeface="Arial" charset="0"/>
                <a:cs typeface="Arial" charset="0"/>
              </a:rPr>
              <a:t>Fond</a:t>
            </a:r>
            <a:r>
              <a:rPr lang="pl-PL" altLang="cs-CZ" sz="3600" b="1" cap="small" dirty="0">
                <a:latin typeface="Arial" charset="0"/>
                <a:cs typeface="Arial" charset="0"/>
              </a:rPr>
              <a:t> </a:t>
            </a:r>
            <a:r>
              <a:rPr lang="cs-CZ" altLang="cs-CZ" sz="3600" b="1" cap="small" dirty="0">
                <a:latin typeface="Arial" charset="0"/>
                <a:cs typeface="Arial" charset="0"/>
              </a:rPr>
              <a:t>malých</a:t>
            </a:r>
            <a:r>
              <a:rPr lang="pl-PL" altLang="cs-CZ" sz="3600" b="1" cap="small" dirty="0">
                <a:latin typeface="Arial" charset="0"/>
                <a:cs typeface="Arial" charset="0"/>
              </a:rPr>
              <a:t> </a:t>
            </a:r>
            <a:r>
              <a:rPr lang="pl-PL" altLang="cs-CZ" sz="3600" b="1" cap="small" dirty="0" err="1">
                <a:latin typeface="Arial" charset="0"/>
                <a:cs typeface="Arial" charset="0"/>
              </a:rPr>
              <a:t>projektů</a:t>
            </a:r>
            <a:r>
              <a:rPr lang="pl-PL" altLang="cs-CZ" sz="3600" b="1" cap="small" dirty="0">
                <a:latin typeface="Arial" charset="0"/>
                <a:cs typeface="Arial" charset="0"/>
              </a:rPr>
              <a:t> 2021 – 2027</a:t>
            </a:r>
          </a:p>
          <a:p>
            <a:pPr algn="ctr"/>
            <a:endParaRPr lang="pl-PL" altLang="cs-CZ" sz="2000" b="1" cap="small" dirty="0">
              <a:latin typeface="Arial" charset="0"/>
              <a:cs typeface="Arial" charset="0"/>
            </a:endParaRPr>
          </a:p>
          <a:p>
            <a:pPr algn="ctr"/>
            <a:r>
              <a:rPr lang="pl-PL" sz="2000" b="1" dirty="0">
                <a:latin typeface="Arial" panose="020B0604020202020204" pitchFamily="34" charset="0"/>
                <a:ea typeface="+mj-ea"/>
                <a:cs typeface="Arial" panose="020B0604020202020204" pitchFamily="34" charset="0"/>
              </a:rPr>
              <a:t>Program INTERREG</a:t>
            </a:r>
          </a:p>
          <a:p>
            <a:pPr algn="ctr"/>
            <a:r>
              <a:rPr lang="pl-PL" sz="2000" b="1" dirty="0">
                <a:latin typeface="Arial" panose="020B0604020202020204" pitchFamily="34" charset="0"/>
                <a:ea typeface="+mj-ea"/>
                <a:cs typeface="Arial" panose="020B0604020202020204" pitchFamily="34" charset="0"/>
              </a:rPr>
              <a:t>ČESKO – POLSKO</a:t>
            </a:r>
          </a:p>
          <a:p>
            <a:pPr algn="ctr"/>
            <a:endParaRPr lang="pl-PL" altLang="cs-CZ" sz="2000" b="1" cap="small" dirty="0">
              <a:latin typeface="Arial" panose="020B0604020202020204" pitchFamily="34" charset="0"/>
              <a:ea typeface="+mj-ea"/>
              <a:cs typeface="Arial" panose="020B0604020202020204" pitchFamily="34" charset="0"/>
            </a:endParaRPr>
          </a:p>
          <a:p>
            <a:pPr algn="ctr"/>
            <a:r>
              <a:rPr lang="pl-PL" altLang="cs-CZ" sz="3600" b="1" cap="small" dirty="0">
                <a:solidFill>
                  <a:srgbClr val="002060"/>
                </a:solidFill>
                <a:latin typeface="Arial" charset="0"/>
                <a:cs typeface="Arial" charset="0"/>
              </a:rPr>
              <a:t>Fundusz Małych Projektów 2021 - 2027</a:t>
            </a:r>
          </a:p>
          <a:p>
            <a:pPr algn="ctr"/>
            <a:endParaRPr lang="pl-PL" sz="2000" b="1" dirty="0">
              <a:solidFill>
                <a:srgbClr val="002060"/>
              </a:solidFill>
              <a:latin typeface="Arial" panose="020B0604020202020204" pitchFamily="34" charset="0"/>
              <a:ea typeface="+mj-ea"/>
              <a:cs typeface="Arial" panose="020B0604020202020204" pitchFamily="34" charset="0"/>
            </a:endParaRPr>
          </a:p>
          <a:p>
            <a:pPr algn="ctr"/>
            <a:r>
              <a:rPr lang="pl-PL" sz="2000" b="1" dirty="0">
                <a:solidFill>
                  <a:srgbClr val="002060"/>
                </a:solidFill>
                <a:latin typeface="Arial" panose="020B0604020202020204" pitchFamily="34" charset="0"/>
                <a:ea typeface="+mj-ea"/>
                <a:cs typeface="Arial" panose="020B0604020202020204" pitchFamily="34" charset="0"/>
              </a:rPr>
              <a:t>Program INTERREG</a:t>
            </a:r>
          </a:p>
          <a:p>
            <a:pPr algn="ctr"/>
            <a:r>
              <a:rPr lang="pl-PL" sz="2000" b="1" dirty="0">
                <a:solidFill>
                  <a:srgbClr val="002060"/>
                </a:solidFill>
                <a:latin typeface="Arial" panose="020B0604020202020204" pitchFamily="34" charset="0"/>
                <a:ea typeface="+mj-ea"/>
                <a:cs typeface="Arial" panose="020B0604020202020204" pitchFamily="34" charset="0"/>
              </a:rPr>
              <a:t>CZECHY – POLSKA</a:t>
            </a:r>
          </a:p>
          <a:p>
            <a:pPr algn="ctr"/>
            <a:endParaRPr lang="cs-CZ" sz="2000" b="1" dirty="0">
              <a:latin typeface="Arial" panose="020B0604020202020204" pitchFamily="34" charset="0"/>
              <a:ea typeface="+mj-ea"/>
              <a:cs typeface="Arial" panose="020B0604020202020204" pitchFamily="34" charset="0"/>
            </a:endParaRPr>
          </a:p>
        </p:txBody>
      </p:sp>
      <p:pic>
        <p:nvPicPr>
          <p:cNvPr id="22" name="Obrázek 21" descr="Obsah obrázku text&#10;&#10;Popis byl vytvořen automaticky">
            <a:extLst>
              <a:ext uri="{FF2B5EF4-FFF2-40B4-BE49-F238E27FC236}">
                <a16:creationId xmlns:a16="http://schemas.microsoft.com/office/drawing/2014/main" id="{AA56AFA2-8440-4365-B90E-8A711D35DEE6}"/>
              </a:ext>
            </a:extLst>
          </p:cNvPr>
          <p:cNvPicPr>
            <a:picLocks noChangeAspect="1"/>
          </p:cNvPicPr>
          <p:nvPr/>
        </p:nvPicPr>
        <p:blipFill>
          <a:blip r:embed="rId10"/>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273335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3">
            <a:extLst>
              <a:ext uri="{FF2B5EF4-FFF2-40B4-BE49-F238E27FC236}">
                <a16:creationId xmlns:a16="http://schemas.microsoft.com/office/drawing/2014/main" id="{7429C232-DE3B-C958-6AB1-6BACE4C84D52}"/>
              </a:ext>
            </a:extLst>
          </p:cNvPr>
          <p:cNvPicPr>
            <a:picLocks noChangeAspect="1"/>
          </p:cNvPicPr>
          <p:nvPr/>
        </p:nvPicPr>
        <p:blipFill>
          <a:blip r:embed="rId2"/>
          <a:stretch>
            <a:fillRect/>
          </a:stretch>
        </p:blipFill>
        <p:spPr>
          <a:xfrm>
            <a:off x="550568" y="518121"/>
            <a:ext cx="1144648" cy="1144648"/>
          </a:xfrm>
          <a:prstGeom prst="rect">
            <a:avLst/>
          </a:prstGeom>
        </p:spPr>
      </p:pic>
      <p:pic>
        <p:nvPicPr>
          <p:cNvPr id="3" name="Obrázek 4">
            <a:extLst>
              <a:ext uri="{FF2B5EF4-FFF2-40B4-BE49-F238E27FC236}">
                <a16:creationId xmlns:a16="http://schemas.microsoft.com/office/drawing/2014/main" id="{C6E64CC5-E23E-CDE5-31A1-E94C6A7FADEB}"/>
              </a:ext>
            </a:extLst>
          </p:cNvPr>
          <p:cNvPicPr>
            <a:picLocks noChangeAspect="1"/>
          </p:cNvPicPr>
          <p:nvPr/>
        </p:nvPicPr>
        <p:blipFill>
          <a:blip r:embed="rId3"/>
          <a:stretch>
            <a:fillRect/>
          </a:stretch>
        </p:blipFill>
        <p:spPr>
          <a:xfrm>
            <a:off x="1906778" y="761138"/>
            <a:ext cx="1144648" cy="1144648"/>
          </a:xfrm>
          <a:prstGeom prst="rect">
            <a:avLst/>
          </a:prstGeom>
        </p:spPr>
      </p:pic>
      <p:pic>
        <p:nvPicPr>
          <p:cNvPr id="4" name="Obrázek 7">
            <a:extLst>
              <a:ext uri="{FF2B5EF4-FFF2-40B4-BE49-F238E27FC236}">
                <a16:creationId xmlns:a16="http://schemas.microsoft.com/office/drawing/2014/main" id="{92B6EF9F-D7B5-8AD9-B92C-2AD59E99B1FA}"/>
              </a:ext>
            </a:extLst>
          </p:cNvPr>
          <p:cNvPicPr>
            <a:picLocks noChangeAspect="1"/>
          </p:cNvPicPr>
          <p:nvPr/>
        </p:nvPicPr>
        <p:blipFill>
          <a:blip r:embed="rId4"/>
          <a:stretch>
            <a:fillRect/>
          </a:stretch>
        </p:blipFill>
        <p:spPr>
          <a:xfrm>
            <a:off x="9388358" y="518121"/>
            <a:ext cx="766858" cy="1144648"/>
          </a:xfrm>
          <a:prstGeom prst="rect">
            <a:avLst/>
          </a:prstGeom>
        </p:spPr>
      </p:pic>
      <p:pic>
        <p:nvPicPr>
          <p:cNvPr id="5" name="Obrázek 8">
            <a:extLst>
              <a:ext uri="{FF2B5EF4-FFF2-40B4-BE49-F238E27FC236}">
                <a16:creationId xmlns:a16="http://schemas.microsoft.com/office/drawing/2014/main" id="{C7051C64-2132-7C99-CEED-FBB6B0BA4C74}"/>
              </a:ext>
            </a:extLst>
          </p:cNvPr>
          <p:cNvPicPr>
            <a:picLocks noChangeAspect="1"/>
          </p:cNvPicPr>
          <p:nvPr/>
        </p:nvPicPr>
        <p:blipFill>
          <a:blip r:embed="rId5"/>
          <a:stretch>
            <a:fillRect/>
          </a:stretch>
        </p:blipFill>
        <p:spPr>
          <a:xfrm>
            <a:off x="10403790" y="1079257"/>
            <a:ext cx="1167023" cy="1167023"/>
          </a:xfrm>
          <a:prstGeom prst="rect">
            <a:avLst/>
          </a:prstGeom>
        </p:spPr>
      </p:pic>
      <p:sp>
        <p:nvSpPr>
          <p:cNvPr id="8" name="pole tekstowe 7">
            <a:extLst>
              <a:ext uri="{FF2B5EF4-FFF2-40B4-BE49-F238E27FC236}">
                <a16:creationId xmlns:a16="http://schemas.microsoft.com/office/drawing/2014/main" id="{29ECF7CD-FF53-EBA7-79A1-D13265CBF2D8}"/>
              </a:ext>
            </a:extLst>
          </p:cNvPr>
          <p:cNvSpPr txBox="1"/>
          <p:nvPr/>
        </p:nvSpPr>
        <p:spPr>
          <a:xfrm>
            <a:off x="4917390" y="3429000"/>
            <a:ext cx="5486400" cy="1107996"/>
          </a:xfrm>
          <a:prstGeom prst="rect">
            <a:avLst/>
          </a:prstGeom>
          <a:solidFill>
            <a:schemeClr val="bg1"/>
          </a:solidFill>
        </p:spPr>
        <p:txBody>
          <a:bodyPr wrap="square" rtlCol="0">
            <a:spAutoFit/>
          </a:bodyPr>
          <a:lstStyle/>
          <a:p>
            <a:endParaRPr lang="pl-PL" sz="6600" dirty="0">
              <a:solidFill>
                <a:srgbClr val="002060"/>
              </a:solidFill>
            </a:endParaRPr>
          </a:p>
        </p:txBody>
      </p:sp>
      <p:sp>
        <p:nvSpPr>
          <p:cNvPr id="10" name="pole tekstowe 9">
            <a:extLst>
              <a:ext uri="{FF2B5EF4-FFF2-40B4-BE49-F238E27FC236}">
                <a16:creationId xmlns:a16="http://schemas.microsoft.com/office/drawing/2014/main" id="{ACBFEE0C-6DC3-B339-19F2-FCCC6F713478}"/>
              </a:ext>
            </a:extLst>
          </p:cNvPr>
          <p:cNvSpPr txBox="1"/>
          <p:nvPr/>
        </p:nvSpPr>
        <p:spPr>
          <a:xfrm>
            <a:off x="891817" y="3343271"/>
            <a:ext cx="10024999" cy="2246769"/>
          </a:xfrm>
          <a:prstGeom prst="rect">
            <a:avLst/>
          </a:prstGeom>
          <a:noFill/>
        </p:spPr>
        <p:txBody>
          <a:bodyPr wrap="square" numCol="2">
            <a:spAutoFit/>
          </a:bodyPr>
          <a:lstStyle/>
          <a:p>
            <a:pPr algn="ctr"/>
            <a:r>
              <a:rPr lang="pl-PL" sz="4400" b="1" dirty="0">
                <a:solidFill>
                  <a:schemeClr val="accent2"/>
                </a:solidFill>
              </a:rPr>
              <a:t>PRIORITA 2 </a:t>
            </a:r>
          </a:p>
          <a:p>
            <a:pPr algn="ctr"/>
            <a:r>
              <a:rPr lang="pl-PL" sz="4800" b="1" dirty="0" err="1">
                <a:solidFill>
                  <a:schemeClr val="accent2"/>
                </a:solidFill>
              </a:rPr>
              <a:t>Cestovní</a:t>
            </a:r>
            <a:r>
              <a:rPr lang="pl-PL" sz="4800" b="1" dirty="0">
                <a:solidFill>
                  <a:schemeClr val="accent2"/>
                </a:solidFill>
              </a:rPr>
              <a:t> ruch</a:t>
            </a:r>
          </a:p>
          <a:p>
            <a:pPr algn="ctr"/>
            <a:endParaRPr lang="pl-PL" sz="4800" b="1" dirty="0">
              <a:solidFill>
                <a:schemeClr val="accent2"/>
              </a:solidFill>
            </a:endParaRPr>
          </a:p>
          <a:p>
            <a:pPr algn="ctr"/>
            <a:r>
              <a:rPr lang="pl-PL" sz="4400" b="1" dirty="0">
                <a:solidFill>
                  <a:srgbClr val="002060"/>
                </a:solidFill>
              </a:rPr>
              <a:t>PRIORYTET 2 </a:t>
            </a:r>
          </a:p>
          <a:p>
            <a:pPr algn="ctr"/>
            <a:r>
              <a:rPr lang="pl-PL" sz="4800" b="1" dirty="0">
                <a:solidFill>
                  <a:srgbClr val="002060"/>
                </a:solidFill>
              </a:rPr>
              <a:t>Ruch turystyczny </a:t>
            </a:r>
          </a:p>
          <a:p>
            <a:pPr algn="ctr"/>
            <a:endParaRPr lang="pl-PL" sz="4800" b="1" dirty="0">
              <a:solidFill>
                <a:schemeClr val="accent2"/>
              </a:solidFill>
            </a:endParaRPr>
          </a:p>
        </p:txBody>
      </p:sp>
      <p:pic>
        <p:nvPicPr>
          <p:cNvPr id="11" name="Obrázek 21" descr="Obsah obrázku text&#10;&#10;Popis byl vytvořen automaticky">
            <a:extLst>
              <a:ext uri="{FF2B5EF4-FFF2-40B4-BE49-F238E27FC236}">
                <a16:creationId xmlns:a16="http://schemas.microsoft.com/office/drawing/2014/main" id="{B87B6AFC-6048-4364-A477-459B83BE3E05}"/>
              </a:ext>
            </a:extLst>
          </p:cNvPr>
          <p:cNvPicPr>
            <a:picLocks noChangeAspect="1"/>
          </p:cNvPicPr>
          <p:nvPr/>
        </p:nvPicPr>
        <p:blipFill>
          <a:blip r:embed="rId6"/>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964959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sp>
        <p:nvSpPr>
          <p:cNvPr id="12" name="Symbol zastępczy zawartości 11">
            <a:extLst>
              <a:ext uri="{FF2B5EF4-FFF2-40B4-BE49-F238E27FC236}">
                <a16:creationId xmlns:a16="http://schemas.microsoft.com/office/drawing/2014/main" id="{9B2EBF9D-6472-54AF-2C17-163CA30C3C63}"/>
              </a:ext>
            </a:extLst>
          </p:cNvPr>
          <p:cNvSpPr>
            <a:spLocks noGrp="1"/>
          </p:cNvSpPr>
          <p:nvPr>
            <p:ph sz="half" idx="2"/>
          </p:nvPr>
        </p:nvSpPr>
        <p:spPr>
          <a:xfrm>
            <a:off x="637880" y="890310"/>
            <a:ext cx="5157787" cy="3684588"/>
          </a:xfrm>
        </p:spPr>
        <p:txBody>
          <a:bodyPr>
            <a:noAutofit/>
          </a:bodyPr>
          <a:lstStyle/>
          <a:p>
            <a:pPr algn="just">
              <a:lnSpc>
                <a:spcPct val="100000"/>
              </a:lnSpc>
              <a:buFont typeface="Wingdings" panose="05000000000000000000" pitchFamily="2" charset="2"/>
              <a:buChar char="q"/>
            </a:pPr>
            <a:r>
              <a:rPr lang="cs-CZ" sz="1600" b="1" kern="1200" dirty="0">
                <a:solidFill>
                  <a:schemeClr val="tx1"/>
                </a:solidFill>
                <a:effectLst/>
                <a:latin typeface="+mn-lt"/>
                <a:ea typeface="+mn-ea"/>
                <a:cs typeface="+mn-cs"/>
              </a:rPr>
              <a:t>Program Interreg Česko - Polsko 2021-2027 je pokračováním dalších ročníků programů a iniciativ přeshraniční spolupráce. Program přímo vychází ze zkušeností předchozího operačního programu Interreg V-A Česká republika - Polsko 2014-2020.</a:t>
            </a:r>
          </a:p>
          <a:p>
            <a:pPr marL="0" indent="0" algn="just">
              <a:lnSpc>
                <a:spcPct val="100000"/>
              </a:lnSpc>
              <a:buFont typeface="Wingdings" panose="05000000000000000000" pitchFamily="2" charset="2"/>
              <a:buNone/>
            </a:pPr>
            <a:endParaRPr lang="pl-PL" sz="1600" b="1" kern="1200" dirty="0">
              <a:solidFill>
                <a:schemeClr val="tx1"/>
              </a:solidFill>
              <a:effectLst/>
              <a:latin typeface="+mn-lt"/>
              <a:ea typeface="+mn-ea"/>
              <a:cs typeface="+mn-cs"/>
            </a:endParaRPr>
          </a:p>
          <a:p>
            <a:pPr algn="just">
              <a:lnSpc>
                <a:spcPct val="100000"/>
              </a:lnSpc>
              <a:spcBef>
                <a:spcPts val="600"/>
              </a:spcBef>
              <a:spcAft>
                <a:spcPts val="600"/>
              </a:spcAft>
              <a:buFont typeface="Wingdings" panose="05000000000000000000" pitchFamily="2" charset="2"/>
              <a:buChar char="q"/>
              <a:defRPr/>
            </a:pPr>
            <a:r>
              <a:rPr lang="cs-CZ" sz="1600" b="1" i="0" kern="1200" dirty="0">
                <a:solidFill>
                  <a:schemeClr val="tx1"/>
                </a:solidFill>
                <a:effectLst/>
                <a:latin typeface="+mn-lt"/>
                <a:ea typeface="+mn-ea"/>
                <a:cs typeface="+mn-cs"/>
              </a:rPr>
              <a:t>Část prostředků Programu je určena na využití a podporu malých projektů, které jsou realizovány prostřednictvím specifického nástroje, tzv. Fondu malých projektů. Jedná se o Fond, který je součástí programu Interreg Česko - Polsko na období 2021-2027. Fond malých projektů je realizován v souladu s čl. 25 Nařízení Evropského parlamentu a Rady (EU) 2021/1059</a:t>
            </a:r>
            <a:endParaRPr lang="pl-PL" altLang="cs-CZ" sz="1600" b="1" kern="1200" dirty="0">
              <a:solidFill>
                <a:schemeClr val="tx1"/>
              </a:solidFill>
              <a:effectLst/>
              <a:latin typeface="+mn-lt"/>
              <a:ea typeface="+mn-ea"/>
              <a:cs typeface="Times New Roman" panose="02020603050405020304" pitchFamily="18" charset="0"/>
            </a:endParaRPr>
          </a:p>
          <a:p>
            <a:endParaRPr lang="pl-PL" sz="1600" dirty="0"/>
          </a:p>
        </p:txBody>
      </p:sp>
      <p:sp>
        <p:nvSpPr>
          <p:cNvPr id="15" name="Symbol zastępczy zawartości 14">
            <a:extLst>
              <a:ext uri="{FF2B5EF4-FFF2-40B4-BE49-F238E27FC236}">
                <a16:creationId xmlns:a16="http://schemas.microsoft.com/office/drawing/2014/main" id="{D8CB0A1C-CF0A-2973-4343-E45F2E086879}"/>
              </a:ext>
            </a:extLst>
          </p:cNvPr>
          <p:cNvSpPr>
            <a:spLocks noGrp="1"/>
          </p:cNvSpPr>
          <p:nvPr>
            <p:ph sz="quarter" idx="4"/>
          </p:nvPr>
        </p:nvSpPr>
        <p:spPr>
          <a:xfrm>
            <a:off x="6083299" y="860041"/>
            <a:ext cx="5183188" cy="3684588"/>
          </a:xfrm>
        </p:spPr>
        <p:txBody>
          <a:bodyPr>
            <a:noAutofit/>
          </a:bodyPr>
          <a:lstStyle/>
          <a:p>
            <a:pPr algn="just">
              <a:lnSpc>
                <a:spcPct val="100000"/>
              </a:lnSpc>
              <a:spcBef>
                <a:spcPts val="0"/>
              </a:spcBef>
              <a:buFont typeface="Wingdings" panose="05000000000000000000" pitchFamily="2" charset="2"/>
              <a:buChar char="q"/>
            </a:pPr>
            <a:r>
              <a:rPr kumimoji="0" lang="pl-PL" sz="1600" b="1" i="0" u="none" strike="noStrike" kern="1200" cap="none" spc="0" normalizeH="0" baseline="0" noProof="0" dirty="0">
                <a:ln>
                  <a:noFill/>
                </a:ln>
                <a:solidFill>
                  <a:srgbClr val="002060"/>
                </a:solidFill>
                <a:effectLst/>
                <a:uLnTx/>
                <a:uFillTx/>
                <a:latin typeface="+mn-lt"/>
                <a:ea typeface="+mn-ea"/>
                <a:cs typeface="+mn-cs"/>
              </a:rPr>
              <a:t>Program </a:t>
            </a:r>
            <a:r>
              <a:rPr kumimoji="0" lang="pl-PL" sz="1600" b="1" i="0" u="none" strike="noStrike" kern="1200" cap="none" spc="0" normalizeH="0" baseline="0" noProof="0" dirty="0" err="1">
                <a:ln>
                  <a:noFill/>
                </a:ln>
                <a:solidFill>
                  <a:srgbClr val="002060"/>
                </a:solidFill>
                <a:effectLst/>
                <a:uLnTx/>
                <a:uFillTx/>
                <a:latin typeface="+mn-lt"/>
                <a:ea typeface="+mn-ea"/>
                <a:cs typeface="+mn-cs"/>
              </a:rPr>
              <a:t>Interreg</a:t>
            </a:r>
            <a:r>
              <a:rPr kumimoji="0" lang="pl-PL" sz="1600" b="1" i="0" u="none" strike="noStrike" kern="1200" cap="none" spc="0" normalizeH="0" baseline="0" noProof="0" dirty="0">
                <a:ln>
                  <a:noFill/>
                </a:ln>
                <a:solidFill>
                  <a:srgbClr val="002060"/>
                </a:solidFill>
                <a:effectLst/>
                <a:uLnTx/>
                <a:uFillTx/>
                <a:latin typeface="+mn-lt"/>
                <a:ea typeface="+mn-ea"/>
                <a:cs typeface="+mn-cs"/>
              </a:rPr>
              <a:t> Czechy – Polska 2021-2027 jest kontynuacją kolejnych edycji programów i inicjatyw współpracy transgranicznej. Program opiera się bezpośrednio na doświadczeniach poprzedniego programu operacyjnego </a:t>
            </a:r>
            <a:r>
              <a:rPr kumimoji="0" lang="pl-PL" sz="1600" b="1" i="0" u="none" strike="noStrike" kern="1200" cap="none" spc="0" normalizeH="0" baseline="0" noProof="0" dirty="0" err="1">
                <a:ln>
                  <a:noFill/>
                </a:ln>
                <a:solidFill>
                  <a:srgbClr val="002060"/>
                </a:solidFill>
                <a:effectLst/>
                <a:uLnTx/>
                <a:uFillTx/>
                <a:latin typeface="+mn-lt"/>
                <a:ea typeface="+mn-ea"/>
                <a:cs typeface="+mn-cs"/>
              </a:rPr>
              <a:t>Interreg</a:t>
            </a:r>
            <a:r>
              <a:rPr kumimoji="0" lang="pl-PL" sz="1600" b="1" i="0" u="none" strike="noStrike" kern="1200" cap="none" spc="0" normalizeH="0" baseline="0" noProof="0" dirty="0">
                <a:ln>
                  <a:noFill/>
                </a:ln>
                <a:solidFill>
                  <a:srgbClr val="002060"/>
                </a:solidFill>
                <a:effectLst/>
                <a:uLnTx/>
                <a:uFillTx/>
                <a:latin typeface="+mn-lt"/>
                <a:ea typeface="+mn-ea"/>
                <a:cs typeface="+mn-cs"/>
              </a:rPr>
              <a:t> V-A Republika Czeska–Polska 2014-2020</a:t>
            </a:r>
            <a:r>
              <a:rPr lang="pl-PL" sz="1600" b="1" kern="1200" dirty="0">
                <a:solidFill>
                  <a:srgbClr val="002060"/>
                </a:solidFill>
                <a:effectLst/>
                <a:latin typeface="+mn-lt"/>
                <a:ea typeface="+mn-ea"/>
                <a:cs typeface="+mn-cs"/>
              </a:rPr>
              <a:t>.</a:t>
            </a:r>
            <a:br>
              <a:rPr lang="pl-PL" sz="1600" b="1" kern="1200" dirty="0">
                <a:solidFill>
                  <a:srgbClr val="002060"/>
                </a:solidFill>
                <a:effectLst/>
                <a:latin typeface="+mn-lt"/>
                <a:ea typeface="+mn-ea"/>
                <a:cs typeface="+mn-cs"/>
              </a:rPr>
            </a:br>
            <a:endParaRPr lang="pl-PL" sz="1600" b="1" kern="1200" dirty="0">
              <a:solidFill>
                <a:srgbClr val="002060"/>
              </a:solidFill>
              <a:effectLst/>
              <a:latin typeface="+mn-lt"/>
              <a:ea typeface="+mn-ea"/>
              <a:cs typeface="+mn-cs"/>
            </a:endParaRPr>
          </a:p>
          <a:p>
            <a:pPr marR="0" lvl="0" algn="just" defTabSz="914400" rtl="0" eaLnBrk="1" fontAlgn="auto" latinLnBrk="0" hangingPunct="1">
              <a:lnSpc>
                <a:spcPct val="100000"/>
              </a:lnSpc>
              <a:spcBef>
                <a:spcPts val="0"/>
              </a:spcBef>
              <a:buClrTx/>
              <a:buSzTx/>
              <a:buFont typeface="Wingdings" panose="05000000000000000000" pitchFamily="2" charset="2"/>
              <a:buChar char="q"/>
              <a:tabLst/>
              <a:defRPr/>
            </a:pPr>
            <a:r>
              <a:rPr lang="pl-PL" altLang="cs-CZ" sz="1600" b="1" kern="1200" dirty="0">
                <a:solidFill>
                  <a:srgbClr val="002060"/>
                </a:solidFill>
                <a:effectLst/>
                <a:latin typeface="+mn-lt"/>
                <a:ea typeface="+mn-ea"/>
                <a:cs typeface="Times New Roman" panose="02020603050405020304" pitchFamily="18" charset="0"/>
              </a:rPr>
              <a:t>Część środków Programu przeznaczona jest do wykorzystania i wspierania małych projektów, które są realizowane za pośrednictwem specyficznego narzędzia, tzw. Funduszu Małych Projektów. To Fundusz, który stanowi element Programu </a:t>
            </a:r>
            <a:r>
              <a:rPr lang="pl-PL" altLang="cs-CZ" sz="1600" b="1" kern="1200" dirty="0" err="1">
                <a:solidFill>
                  <a:srgbClr val="002060"/>
                </a:solidFill>
                <a:effectLst/>
                <a:latin typeface="+mn-lt"/>
                <a:ea typeface="+mn-ea"/>
                <a:cs typeface="Times New Roman" panose="02020603050405020304" pitchFamily="18" charset="0"/>
              </a:rPr>
              <a:t>Interreg</a:t>
            </a:r>
            <a:r>
              <a:rPr lang="pl-PL" altLang="cs-CZ" sz="1600" b="1" kern="1200" dirty="0">
                <a:solidFill>
                  <a:srgbClr val="002060"/>
                </a:solidFill>
                <a:effectLst/>
                <a:latin typeface="+mn-lt"/>
                <a:ea typeface="+mn-ea"/>
                <a:cs typeface="Times New Roman" panose="02020603050405020304" pitchFamily="18" charset="0"/>
              </a:rPr>
              <a:t> Czechy – Polska w okresie 2021-2027. Fundusz Małych Projektów jest realizowany zgodnie z art. 25 Rozporządzenia Parlamentu Europejskiego i Rady (UE) 2021/1059.</a:t>
            </a:r>
          </a:p>
          <a:p>
            <a:endParaRPr lang="pl-PL" sz="1600" dirty="0"/>
          </a:p>
        </p:txBody>
      </p:sp>
    </p:spTree>
    <p:extLst>
      <p:ext uri="{BB962C8B-B14F-4D97-AF65-F5344CB8AC3E}">
        <p14:creationId xmlns:p14="http://schemas.microsoft.com/office/powerpoint/2010/main" val="326382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31" name="Tabela 30">
            <a:extLst>
              <a:ext uri="{FF2B5EF4-FFF2-40B4-BE49-F238E27FC236}">
                <a16:creationId xmlns:a16="http://schemas.microsoft.com/office/drawing/2014/main" id="{7110F2F8-6D4B-D4A6-4C79-49D2C96DC3BE}"/>
              </a:ext>
            </a:extLst>
          </p:cNvPr>
          <p:cNvGraphicFramePr>
            <a:graphicFrameLocks noGrp="1"/>
          </p:cNvGraphicFramePr>
          <p:nvPr>
            <p:extLst>
              <p:ext uri="{D42A27DB-BD31-4B8C-83A1-F6EECF244321}">
                <p14:modId xmlns:p14="http://schemas.microsoft.com/office/powerpoint/2010/main" val="127058435"/>
              </p:ext>
            </p:extLst>
          </p:nvPr>
        </p:nvGraphicFramePr>
        <p:xfrm>
          <a:off x="1144648" y="1317163"/>
          <a:ext cx="9669624" cy="4318865"/>
        </p:xfrm>
        <a:graphic>
          <a:graphicData uri="http://schemas.openxmlformats.org/drawingml/2006/table">
            <a:tbl>
              <a:tblPr firstRow="1" bandRow="1">
                <a:tableStyleId>{2D5ABB26-0587-4C30-8999-92F81FD0307C}</a:tableStyleId>
              </a:tblPr>
              <a:tblGrid>
                <a:gridCol w="4834812">
                  <a:extLst>
                    <a:ext uri="{9D8B030D-6E8A-4147-A177-3AD203B41FA5}">
                      <a16:colId xmlns:a16="http://schemas.microsoft.com/office/drawing/2014/main" val="1706777105"/>
                    </a:ext>
                  </a:extLst>
                </a:gridCol>
                <a:gridCol w="4834812">
                  <a:extLst>
                    <a:ext uri="{9D8B030D-6E8A-4147-A177-3AD203B41FA5}">
                      <a16:colId xmlns:a16="http://schemas.microsoft.com/office/drawing/2014/main" val="3364289781"/>
                    </a:ext>
                  </a:extLst>
                </a:gridCol>
              </a:tblGrid>
              <a:tr h="4318865">
                <a:tc>
                  <a:txBody>
                    <a:bodyPr/>
                    <a:lstStyle/>
                    <a:p>
                      <a:pPr marL="285750" indent="-285750" algn="just">
                        <a:lnSpc>
                          <a:spcPct val="110000"/>
                        </a:lnSpc>
                        <a:spcBef>
                          <a:spcPts val="600"/>
                        </a:spcBef>
                        <a:spcAft>
                          <a:spcPts val="600"/>
                        </a:spcAft>
                        <a:buFont typeface="Wingdings" panose="05000000000000000000" pitchFamily="2" charset="2"/>
                        <a:buChar char="q"/>
                      </a:pPr>
                      <a:r>
                        <a:rPr lang="cs-CZ" sz="1800" b="1" i="0" kern="1200" dirty="0">
                          <a:solidFill>
                            <a:schemeClr val="tx1"/>
                          </a:solidFill>
                          <a:effectLst/>
                          <a:latin typeface="+mn-lt"/>
                          <a:ea typeface="+mn-ea"/>
                          <a:cs typeface="+mn-cs"/>
                        </a:rPr>
                        <a:t>Zahájení Fondu malých projektů v Euroregionu Glacensis od 28.03.2024</a:t>
                      </a:r>
                      <a:r>
                        <a:rPr lang="cs-CZ" sz="1800" b="0" i="0" kern="1200" dirty="0">
                          <a:solidFill>
                            <a:schemeClr val="tx1"/>
                          </a:solidFill>
                          <a:effectLst/>
                          <a:latin typeface="+mn-lt"/>
                          <a:ea typeface="+mn-ea"/>
                          <a:cs typeface="+mn-cs"/>
                        </a:rPr>
                        <a:t>, kdy byla vyhlášena první výzva pro předkládání projektových žádostí do priority 2, kterou spravuje polská část Euroregionu Glacensis. Potrvá do 31. května t.r., zasedání EŘV je plánováno v září. </a:t>
                      </a:r>
                    </a:p>
                    <a:p>
                      <a:pPr marL="285750" indent="-285750" algn="just">
                        <a:lnSpc>
                          <a:spcPct val="110000"/>
                        </a:lnSpc>
                        <a:spcBef>
                          <a:spcPts val="600"/>
                        </a:spcBef>
                        <a:spcAft>
                          <a:spcPts val="600"/>
                        </a:spcAft>
                        <a:buFont typeface="Wingdings" panose="05000000000000000000" pitchFamily="2" charset="2"/>
                        <a:buChar char="q"/>
                      </a:pPr>
                      <a:r>
                        <a:rPr lang="cs-CZ" sz="1800" b="1" i="0" kern="1200" dirty="0">
                          <a:solidFill>
                            <a:schemeClr val="tx1"/>
                          </a:solidFill>
                          <a:effectLst/>
                          <a:latin typeface="+mn-lt"/>
                          <a:ea typeface="+mn-ea"/>
                          <a:cs typeface="+mn-cs"/>
                        </a:rPr>
                        <a:t>Realizace projektů musí být ukončena do 30. června 2029</a:t>
                      </a:r>
                      <a:r>
                        <a:rPr lang="cs-CZ" sz="1800" b="0" i="0" kern="1200" dirty="0">
                          <a:solidFill>
                            <a:schemeClr val="tx1"/>
                          </a:solidFill>
                          <a:effectLst/>
                          <a:latin typeface="+mn-lt"/>
                          <a:ea typeface="+mn-ea"/>
                          <a:cs typeface="+mn-cs"/>
                        </a:rPr>
                        <a:t>. </a:t>
                      </a:r>
                      <a:endParaRPr lang="pl-PL" sz="1800" b="1" kern="1200" dirty="0">
                        <a:solidFill>
                          <a:schemeClr val="tx1"/>
                        </a:solidFill>
                        <a:effectLst/>
                        <a:latin typeface="+mn-lt"/>
                        <a:ea typeface="+mn-ea"/>
                        <a:cs typeface="+mn-cs"/>
                      </a:endParaRPr>
                    </a:p>
                    <a:p>
                      <a:endParaRPr lang="pl-PL" dirty="0"/>
                    </a:p>
                  </a:txBody>
                  <a:tcPr/>
                </a:tc>
                <a:tc>
                  <a:txBody>
                    <a:bodyPr/>
                    <a:lstStyle/>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800" b="1" kern="1200" dirty="0">
                          <a:solidFill>
                            <a:srgbClr val="002060"/>
                          </a:solidFill>
                          <a:effectLst/>
                          <a:latin typeface="+mn-lt"/>
                          <a:ea typeface="+mn-ea"/>
                          <a:cs typeface="Times New Roman" panose="02020603050405020304" pitchFamily="18" charset="0"/>
                        </a:rPr>
                        <a:t>Rozpoczęcie Funduszu Małych Projektów w Euroregionie Glacensis od 28.03.2024 r., </a:t>
                      </a:r>
                      <a:r>
                        <a:rPr lang="pl-PL" altLang="cs-CZ" sz="1800" b="0" kern="1200" dirty="0">
                          <a:solidFill>
                            <a:srgbClr val="002060"/>
                          </a:solidFill>
                          <a:effectLst/>
                          <a:latin typeface="+mn-lt"/>
                          <a:ea typeface="+mn-ea"/>
                          <a:cs typeface="Times New Roman" panose="02020603050405020304" pitchFamily="18" charset="0"/>
                        </a:rPr>
                        <a:t>kiedy to ogłoszono pierwszy nabór wniosków projektowych w P2, którym </a:t>
                      </a:r>
                      <a:r>
                        <a:rPr lang="cs-CZ" sz="1800" b="0" u="none" dirty="0">
                          <a:solidFill>
                            <a:srgbClr val="002060"/>
                          </a:solidFill>
                        </a:rPr>
                        <a:t>zarządza polska część Euroregionu Glacensis. Trwać będzie do 31 maja br., a posiedzenie EKS zaplanowane jest na wrzesień. </a:t>
                      </a:r>
                      <a:endParaRPr lang="pl-PL" altLang="cs-CZ" sz="1800" b="0" kern="1200" dirty="0">
                        <a:solidFill>
                          <a:srgbClr val="002060"/>
                        </a:solidFill>
                        <a:effectLst/>
                        <a:latin typeface="+mn-lt"/>
                        <a:ea typeface="+mn-ea"/>
                        <a:cs typeface="Times New Roman" panose="02020603050405020304" pitchFamily="18" charset="0"/>
                      </a:endParaRPr>
                    </a:p>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800" b="1" dirty="0">
                          <a:solidFill>
                            <a:srgbClr val="002060"/>
                          </a:solidFill>
                          <a:effectLst/>
                        </a:rPr>
                        <a:t>Zakończenie realizacji projektów musi nastąpi do 30 czerwca 2029 r.</a:t>
                      </a:r>
                      <a:endParaRPr lang="pl-PL" altLang="cs-CZ" sz="1800" b="0" kern="1200" dirty="0">
                        <a:solidFill>
                          <a:srgbClr val="002060"/>
                        </a:solidFill>
                        <a:effectLst/>
                        <a:latin typeface="+mn-lt"/>
                        <a:ea typeface="+mn-ea"/>
                        <a:cs typeface="Times New Roman" panose="02020603050405020304" pitchFamily="18" charset="0"/>
                      </a:endParaRPr>
                    </a:p>
                    <a:p>
                      <a:endParaRPr lang="pl-PL" dirty="0"/>
                    </a:p>
                  </a:txBody>
                  <a:tcPr/>
                </a:tc>
                <a:extLst>
                  <a:ext uri="{0D108BD9-81ED-4DB2-BD59-A6C34878D82A}">
                    <a16:rowId xmlns:a16="http://schemas.microsoft.com/office/drawing/2014/main" val="1058153469"/>
                  </a:ext>
                </a:extLst>
              </a:tr>
            </a:tbl>
          </a:graphicData>
        </a:graphic>
      </p:graphicFrame>
    </p:spTree>
    <p:extLst>
      <p:ext uri="{BB962C8B-B14F-4D97-AF65-F5344CB8AC3E}">
        <p14:creationId xmlns:p14="http://schemas.microsoft.com/office/powerpoint/2010/main" val="3862987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
        <p:nvSpPr>
          <p:cNvPr id="13" name="Symbol zastępczy zawartości 12">
            <a:extLst>
              <a:ext uri="{FF2B5EF4-FFF2-40B4-BE49-F238E27FC236}">
                <a16:creationId xmlns:a16="http://schemas.microsoft.com/office/drawing/2014/main" id="{90420BCD-E590-D3A4-B7F8-1C683EC587B2}"/>
              </a:ext>
            </a:extLst>
          </p:cNvPr>
          <p:cNvSpPr>
            <a:spLocks noGrp="1"/>
          </p:cNvSpPr>
          <p:nvPr>
            <p:ph sz="half" idx="2"/>
          </p:nvPr>
        </p:nvSpPr>
        <p:spPr>
          <a:xfrm>
            <a:off x="457233" y="1271144"/>
            <a:ext cx="5157787" cy="3684588"/>
          </a:xfrm>
        </p:spPr>
        <p:txBody>
          <a:bodyPr>
            <a:normAutofit fontScale="77500" lnSpcReduction="20000"/>
          </a:bodyPr>
          <a:lstStyle/>
          <a:p>
            <a:pPr marL="0" lvl="0" indent="0" algn="just">
              <a:lnSpc>
                <a:spcPct val="100000"/>
              </a:lnSpc>
              <a:spcBef>
                <a:spcPts val="400"/>
              </a:spcBef>
              <a:spcAft>
                <a:spcPts val="400"/>
              </a:spcAft>
              <a:buNone/>
            </a:pPr>
            <a:r>
              <a:rPr lang="cs-CZ" sz="2300" b="1" i="0" u="sng" dirty="0">
                <a:solidFill>
                  <a:schemeClr val="tx1"/>
                </a:solidFill>
                <a:effectLst>
                  <a:outerShdw blurRad="38100" dist="38100" dir="2700000" algn="tl">
                    <a:srgbClr val="000000">
                      <a:alpha val="43137"/>
                    </a:srgbClr>
                  </a:outerShdw>
                </a:effectLst>
              </a:rPr>
              <a:t>Priorita 2</a:t>
            </a:r>
            <a:r>
              <a:rPr lang="cs-CZ" sz="2300" b="1" i="0" u="sng" dirty="0">
                <a:solidFill>
                  <a:schemeClr val="tx1"/>
                </a:solidFill>
              </a:rPr>
              <a:t> – CESTOVNÍ RUCH</a:t>
            </a:r>
          </a:p>
          <a:p>
            <a:pPr marL="0" lvl="0" indent="0" algn="just">
              <a:lnSpc>
                <a:spcPct val="100000"/>
              </a:lnSpc>
              <a:spcBef>
                <a:spcPts val="400"/>
              </a:spcBef>
              <a:spcAft>
                <a:spcPts val="400"/>
              </a:spcAft>
              <a:buNone/>
            </a:pPr>
            <a:r>
              <a:rPr lang="cs-CZ" sz="2300" b="0" i="0" u="none" dirty="0">
                <a:solidFill>
                  <a:schemeClr val="tx1"/>
                </a:solidFill>
              </a:rPr>
              <a:t>Prioritu spravuje polská část Euroregionu Glacensis</a:t>
            </a:r>
          </a:p>
          <a:p>
            <a:pPr marL="0" lvl="0" indent="0" algn="just">
              <a:lnSpc>
                <a:spcPct val="100000"/>
              </a:lnSpc>
              <a:spcBef>
                <a:spcPts val="400"/>
              </a:spcBef>
              <a:spcAft>
                <a:spcPts val="400"/>
              </a:spcAft>
              <a:buNone/>
            </a:pPr>
            <a:r>
              <a:rPr lang="cs-CZ" sz="2300" b="0" i="0" u="none" strike="noStrike" kern="1200" baseline="0" dirty="0">
                <a:solidFill>
                  <a:schemeClr val="tx1"/>
                </a:solidFill>
                <a:effectLst/>
                <a:latin typeface="+mn-lt"/>
                <a:ea typeface="+mn-ea"/>
                <a:cs typeface="+mn-cs"/>
              </a:rPr>
              <a:t>Priorita je zaměřena na podporu v oblasti cestovního ruchu, jejímž cílem je udržitelným způsobem zlepšit využití potenciálu cestovního ruchu pro hospodářský rozvoj pohraničí</a:t>
            </a:r>
          </a:p>
          <a:p>
            <a:pPr marL="0" lvl="0" indent="0" algn="just">
              <a:lnSpc>
                <a:spcPct val="100000"/>
              </a:lnSpc>
              <a:spcBef>
                <a:spcPts val="400"/>
              </a:spcBef>
              <a:spcAft>
                <a:spcPts val="400"/>
              </a:spcAft>
              <a:buNone/>
            </a:pPr>
            <a:r>
              <a:rPr lang="pl-PL" altLang="cs-CZ" sz="2300" b="0" u="none" cap="small" baseline="0" dirty="0" err="1">
                <a:solidFill>
                  <a:schemeClr val="tx1"/>
                </a:solidFill>
                <a:effectLst/>
                <a:latin typeface="+mn-lt"/>
                <a:cs typeface="Arial" charset="0"/>
              </a:rPr>
              <a:t>Celková</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hodnota</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finančních</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prostředků</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které</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má</a:t>
            </a:r>
            <a:r>
              <a:rPr lang="pl-PL" altLang="cs-CZ" sz="2300" b="0" u="none" cap="small" baseline="0" dirty="0">
                <a:solidFill>
                  <a:schemeClr val="tx1"/>
                </a:solidFill>
                <a:effectLst/>
                <a:latin typeface="+mn-lt"/>
                <a:cs typeface="Arial" charset="0"/>
              </a:rPr>
              <a:t> Euroregion Glacensis k </a:t>
            </a:r>
            <a:r>
              <a:rPr lang="pl-PL" altLang="cs-CZ" sz="2300" b="0" u="none" cap="small" baseline="0" dirty="0" err="1">
                <a:solidFill>
                  <a:schemeClr val="tx1"/>
                </a:solidFill>
                <a:effectLst/>
                <a:latin typeface="+mn-lt"/>
                <a:cs typeface="Arial" charset="0"/>
              </a:rPr>
              <a:t>dispozici</a:t>
            </a:r>
            <a:r>
              <a:rPr lang="pl-PL" altLang="cs-CZ" sz="2300" b="0" u="none" cap="small" baseline="0" dirty="0">
                <a:solidFill>
                  <a:schemeClr val="tx1"/>
                </a:solidFill>
                <a:effectLst/>
                <a:latin typeface="+mn-lt"/>
                <a:cs typeface="Arial" charset="0"/>
              </a:rPr>
              <a:t> v </a:t>
            </a:r>
            <a:r>
              <a:rPr lang="pl-PL" altLang="cs-CZ" sz="2300" b="0" u="none" cap="small" baseline="0" dirty="0" err="1">
                <a:solidFill>
                  <a:schemeClr val="tx1"/>
                </a:solidFill>
                <a:effectLst/>
                <a:latin typeface="+mn-lt"/>
                <a:cs typeface="Arial" charset="0"/>
              </a:rPr>
              <a:t>období</a:t>
            </a:r>
            <a:r>
              <a:rPr lang="pl-PL" altLang="cs-CZ" sz="2300" b="0" u="none" cap="small" baseline="0" dirty="0">
                <a:solidFill>
                  <a:schemeClr val="tx1"/>
                </a:solidFill>
                <a:effectLst/>
                <a:latin typeface="+mn-lt"/>
                <a:cs typeface="Arial" charset="0"/>
              </a:rPr>
              <a:t> 2021-2027 </a:t>
            </a:r>
          </a:p>
          <a:p>
            <a:pPr marL="457200" lvl="1" indent="0" algn="just">
              <a:lnSpc>
                <a:spcPct val="100000"/>
              </a:lnSpc>
              <a:spcBef>
                <a:spcPts val="400"/>
              </a:spcBef>
              <a:spcAft>
                <a:spcPts val="400"/>
              </a:spcAft>
              <a:buFont typeface="Wingdings" panose="05000000000000000000" pitchFamily="2" charset="2"/>
              <a:buNone/>
            </a:pPr>
            <a:r>
              <a:rPr lang="pl-PL" altLang="cs-CZ" sz="2300" b="0" u="none" cap="small" baseline="0" dirty="0">
                <a:solidFill>
                  <a:schemeClr val="tx1"/>
                </a:solidFill>
                <a:effectLst/>
                <a:latin typeface="+mn-lt"/>
                <a:cs typeface="Arial" charset="0"/>
              </a:rPr>
              <a:t>v </a:t>
            </a:r>
            <a:r>
              <a:rPr lang="pl-PL" altLang="cs-CZ" sz="2300" b="0" u="none" cap="small" baseline="0" dirty="0" err="1">
                <a:solidFill>
                  <a:schemeClr val="tx1"/>
                </a:solidFill>
                <a:effectLst/>
                <a:latin typeface="+mn-lt"/>
                <a:cs typeface="Arial" charset="0"/>
              </a:rPr>
              <a:t>rámci</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priority</a:t>
            </a:r>
            <a:r>
              <a:rPr lang="pl-PL" altLang="cs-CZ" sz="2300" b="0" u="none" cap="small" baseline="0" dirty="0">
                <a:solidFill>
                  <a:schemeClr val="tx1"/>
                </a:solidFill>
                <a:effectLst/>
                <a:latin typeface="+mn-lt"/>
                <a:cs typeface="Arial" charset="0"/>
              </a:rPr>
              <a:t> 2, </a:t>
            </a:r>
            <a:r>
              <a:rPr lang="pl-PL" altLang="cs-CZ" sz="2300" b="0" u="none" cap="small" baseline="0" dirty="0" err="1">
                <a:solidFill>
                  <a:schemeClr val="tx1"/>
                </a:solidFill>
                <a:effectLst/>
                <a:latin typeface="+mn-lt"/>
                <a:cs typeface="Arial" charset="0"/>
              </a:rPr>
              <a:t>činí</a:t>
            </a:r>
            <a:r>
              <a:rPr lang="pl-PL" altLang="cs-CZ" sz="2300" b="0" i="0" u="none" strike="noStrike" kern="1200" cap="none" baseline="0" dirty="0">
                <a:solidFill>
                  <a:schemeClr val="tx1"/>
                </a:solidFill>
                <a:effectLst/>
                <a:latin typeface="+mn-lt"/>
                <a:ea typeface="+mn-ea"/>
                <a:cs typeface="+mn-cs"/>
              </a:rPr>
              <a:t>:</a:t>
            </a:r>
            <a:endParaRPr lang="pl-PL" altLang="cs-CZ" sz="2300" b="0" i="0" u="none" cap="small" baseline="0" dirty="0">
              <a:solidFill>
                <a:schemeClr val="tx1"/>
              </a:solidFill>
              <a:effectLst/>
              <a:latin typeface="Calibri  "/>
              <a:cs typeface="Arial" charset="0"/>
            </a:endParaRP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3100" b="1" u="none" cap="small" baseline="0" dirty="0">
                <a:solidFill>
                  <a:schemeClr val="tx1"/>
                </a:solidFill>
                <a:effectLst>
                  <a:outerShdw blurRad="38100" dist="38100" dir="2700000" algn="tl">
                    <a:srgbClr val="000000">
                      <a:alpha val="43137"/>
                    </a:srgbClr>
                  </a:outerShdw>
                </a:effectLst>
                <a:latin typeface="Calibri  "/>
                <a:cs typeface="Arial" charset="0"/>
              </a:rPr>
              <a:t>4.100.000 EUR</a:t>
            </a:r>
          </a:p>
          <a:p>
            <a:endParaRPr lang="pl-PL" dirty="0"/>
          </a:p>
        </p:txBody>
      </p:sp>
      <p:sp>
        <p:nvSpPr>
          <p:cNvPr id="15" name="Symbol zastępczy zawartości 14">
            <a:extLst>
              <a:ext uri="{FF2B5EF4-FFF2-40B4-BE49-F238E27FC236}">
                <a16:creationId xmlns:a16="http://schemas.microsoft.com/office/drawing/2014/main" id="{2E01E975-B0B5-4D50-1DD9-AA96DE208C94}"/>
              </a:ext>
            </a:extLst>
          </p:cNvPr>
          <p:cNvSpPr>
            <a:spLocks noGrp="1"/>
          </p:cNvSpPr>
          <p:nvPr>
            <p:ph sz="quarter" idx="4"/>
          </p:nvPr>
        </p:nvSpPr>
        <p:spPr>
          <a:xfrm>
            <a:off x="6095999" y="1271144"/>
            <a:ext cx="5183188" cy="3684588"/>
          </a:xfrm>
        </p:spPr>
        <p:txBody>
          <a:bodyPr>
            <a:normAutofit fontScale="77500" lnSpcReduction="20000"/>
          </a:bodyPr>
          <a:lstStyle/>
          <a:p>
            <a:pPr marL="0" marR="0" lvl="0" indent="0" algn="just" defTabSz="914400" rtl="0" eaLnBrk="1" fontAlgn="auto" latinLnBrk="0" hangingPunct="1">
              <a:lnSpc>
                <a:spcPct val="100000"/>
              </a:lnSpc>
              <a:spcBef>
                <a:spcPts val="400"/>
              </a:spcBef>
              <a:spcAft>
                <a:spcPts val="400"/>
              </a:spcAft>
              <a:buClrTx/>
              <a:buSzTx/>
              <a:buNone/>
              <a:tabLst/>
              <a:defRPr/>
            </a:pPr>
            <a:r>
              <a:rPr lang="cs-CZ" sz="2300" b="1" u="sng" dirty="0">
                <a:solidFill>
                  <a:srgbClr val="002060"/>
                </a:solidFill>
                <a:effectLst>
                  <a:outerShdw blurRad="38100" dist="38100" dir="2700000" algn="tl">
                    <a:srgbClr val="000000">
                      <a:alpha val="43137"/>
                    </a:srgbClr>
                  </a:outerShdw>
                </a:effectLst>
              </a:rPr>
              <a:t>Priorytet 2</a:t>
            </a:r>
            <a:r>
              <a:rPr lang="cs-CZ" sz="2300" b="1" u="sng" dirty="0">
                <a:solidFill>
                  <a:srgbClr val="002060"/>
                </a:solidFill>
              </a:rPr>
              <a:t> – RUCH TURYSTYCZNY</a:t>
            </a:r>
          </a:p>
          <a:p>
            <a:pPr marL="0" marR="0" lvl="0" indent="0" algn="just" defTabSz="914400" rtl="0" eaLnBrk="1" fontAlgn="auto" latinLnBrk="0" hangingPunct="1">
              <a:lnSpc>
                <a:spcPct val="100000"/>
              </a:lnSpc>
              <a:spcBef>
                <a:spcPts val="400"/>
              </a:spcBef>
              <a:spcAft>
                <a:spcPts val="400"/>
              </a:spcAft>
              <a:buClrTx/>
              <a:buSzTx/>
              <a:buNone/>
              <a:tabLst/>
              <a:defRPr/>
            </a:pPr>
            <a:r>
              <a:rPr lang="cs-CZ" sz="2300" b="0" i="0" u="none" dirty="0">
                <a:solidFill>
                  <a:srgbClr val="002060"/>
                </a:solidFill>
                <a:effectLst/>
              </a:rPr>
              <a:t>Priorytetem  zarządza polska część Euroregionu Glacensis</a:t>
            </a:r>
          </a:p>
          <a:p>
            <a:pPr marL="0" marR="0" lvl="0" indent="0" algn="just" defTabSz="914400" rtl="0" eaLnBrk="1" fontAlgn="auto" latinLnBrk="0" hangingPunct="1">
              <a:lnSpc>
                <a:spcPct val="100000"/>
              </a:lnSpc>
              <a:spcBef>
                <a:spcPts val="400"/>
              </a:spcBef>
              <a:spcAft>
                <a:spcPts val="400"/>
              </a:spcAft>
              <a:buClrTx/>
              <a:buSzTx/>
              <a:buNone/>
              <a:tabLst/>
              <a:defRPr/>
            </a:pPr>
            <a:r>
              <a:rPr lang="pl-PL" sz="2300" b="0" i="0" u="none" strike="noStrike" kern="1200" baseline="0" dirty="0">
                <a:solidFill>
                  <a:srgbClr val="002060"/>
                </a:solidFill>
                <a:effectLst/>
                <a:latin typeface="+mn-lt"/>
                <a:ea typeface="+mn-ea"/>
                <a:cs typeface="+mn-cs"/>
              </a:rPr>
              <a:t>Priorytet ma na celu promowanie turystyki ukierunkowanej na zrównoważoną poprawę wykorzystania potencjału turystyki dla rozwoju gospodarczego obszarów przygranicznych</a:t>
            </a:r>
          </a:p>
          <a:p>
            <a:pPr marL="0" marR="0" lvl="0" indent="0" algn="just" defTabSz="914400" rtl="0" eaLnBrk="1" fontAlgn="auto" latinLnBrk="0" hangingPunct="1">
              <a:lnSpc>
                <a:spcPct val="100000"/>
              </a:lnSpc>
              <a:spcBef>
                <a:spcPts val="400"/>
              </a:spcBef>
              <a:spcAft>
                <a:spcPts val="400"/>
              </a:spcAft>
              <a:buClrTx/>
              <a:buSzTx/>
              <a:buNone/>
              <a:tabLst/>
              <a:defRPr/>
            </a:pPr>
            <a:r>
              <a:rPr lang="pl-PL" altLang="cs-CZ" sz="2300" b="0" i="0" u="none" cap="small" baseline="0" dirty="0">
                <a:solidFill>
                  <a:srgbClr val="002060"/>
                </a:solidFill>
                <a:effectLst/>
                <a:latin typeface="Calibri  "/>
                <a:cs typeface="Arial" charset="0"/>
              </a:rPr>
              <a:t>Całkowita wartość środków, będących do dyspozycji Euroregionu Glacensis w okresie 2021-2027                             w Priorytecie 2, wynosi:</a:t>
            </a:r>
          </a:p>
          <a:p>
            <a:pPr marL="0" indent="0" algn="just">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r>
              <a:rPr lang="pl-PL" altLang="cs-CZ" sz="3200" b="1" u="none" cap="small" baseline="0" dirty="0">
                <a:solidFill>
                  <a:srgbClr val="002060"/>
                </a:solidFill>
                <a:effectLst>
                  <a:outerShdw blurRad="38100" dist="38100" dir="2700000" algn="tl">
                    <a:srgbClr val="000000">
                      <a:alpha val="43137"/>
                    </a:srgbClr>
                  </a:outerShdw>
                </a:effectLst>
                <a:latin typeface="Calibri  "/>
                <a:cs typeface="Arial" charset="0"/>
              </a:rPr>
              <a:t>4.100.000 EUR</a:t>
            </a:r>
          </a:p>
          <a:p>
            <a:endParaRPr lang="pl-PL" dirty="0"/>
          </a:p>
        </p:txBody>
      </p:sp>
    </p:spTree>
    <p:extLst>
      <p:ext uri="{BB962C8B-B14F-4D97-AF65-F5344CB8AC3E}">
        <p14:creationId xmlns:p14="http://schemas.microsoft.com/office/powerpoint/2010/main" val="868013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0" name="Tabela 19">
            <a:extLst>
              <a:ext uri="{FF2B5EF4-FFF2-40B4-BE49-F238E27FC236}">
                <a16:creationId xmlns:a16="http://schemas.microsoft.com/office/drawing/2014/main" id="{6A2C0BE6-45D1-5E89-2EC5-5F64D0E85FDB}"/>
              </a:ext>
            </a:extLst>
          </p:cNvPr>
          <p:cNvGraphicFramePr>
            <a:graphicFrameLocks noGrp="1"/>
          </p:cNvGraphicFramePr>
          <p:nvPr>
            <p:extLst>
              <p:ext uri="{D42A27DB-BD31-4B8C-83A1-F6EECF244321}">
                <p14:modId xmlns:p14="http://schemas.microsoft.com/office/powerpoint/2010/main" val="1564420591"/>
              </p:ext>
            </p:extLst>
          </p:nvPr>
        </p:nvGraphicFramePr>
        <p:xfrm>
          <a:off x="1806443" y="1406020"/>
          <a:ext cx="8579114" cy="3586480"/>
        </p:xfrm>
        <a:graphic>
          <a:graphicData uri="http://schemas.openxmlformats.org/drawingml/2006/table">
            <a:tbl>
              <a:tblPr firstRow="1" bandRow="1">
                <a:tableStyleId>{2D5ABB26-0587-4C30-8999-92F81FD0307C}</a:tableStyleId>
              </a:tblPr>
              <a:tblGrid>
                <a:gridCol w="4289557">
                  <a:extLst>
                    <a:ext uri="{9D8B030D-6E8A-4147-A177-3AD203B41FA5}">
                      <a16:colId xmlns:a16="http://schemas.microsoft.com/office/drawing/2014/main" val="288397362"/>
                    </a:ext>
                  </a:extLst>
                </a:gridCol>
                <a:gridCol w="4289557">
                  <a:extLst>
                    <a:ext uri="{9D8B030D-6E8A-4147-A177-3AD203B41FA5}">
                      <a16:colId xmlns:a16="http://schemas.microsoft.com/office/drawing/2014/main" val="1528057106"/>
                    </a:ext>
                  </a:extLst>
                </a:gridCol>
              </a:tblGrid>
              <a:tr h="3237723">
                <a:tc>
                  <a:txBody>
                    <a:bodyPr/>
                    <a:lstStyle/>
                    <a:p>
                      <a:pPr marL="457200" lvl="1" indent="0" algn="just">
                        <a:lnSpc>
                          <a:spcPct val="100000"/>
                        </a:lnSpc>
                        <a:spcBef>
                          <a:spcPts val="400"/>
                        </a:spcBef>
                        <a:spcAft>
                          <a:spcPts val="400"/>
                        </a:spcAft>
                        <a:buNone/>
                      </a:pPr>
                      <a:r>
                        <a:rPr lang="pl-PL" sz="1800" b="0" i="0" u="none" strike="noStrike" kern="1200" baseline="0" dirty="0" err="1">
                          <a:solidFill>
                            <a:schemeClr val="tx1"/>
                          </a:solidFill>
                          <a:effectLst/>
                          <a:latin typeface="+mn-lt"/>
                          <a:ea typeface="+mn-ea"/>
                          <a:cs typeface="+mn-cs"/>
                        </a:rPr>
                        <a:t>Před</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zahájením</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zpracování</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žádosti</a:t>
                      </a:r>
                      <a:r>
                        <a:rPr lang="pl-PL" sz="1800" b="0" i="0" u="none" strike="noStrike" kern="1200" baseline="0" dirty="0">
                          <a:solidFill>
                            <a:schemeClr val="tx1"/>
                          </a:solidFill>
                          <a:effectLst/>
                          <a:latin typeface="+mn-lt"/>
                          <a:ea typeface="+mn-ea"/>
                          <a:cs typeface="+mn-cs"/>
                        </a:rPr>
                        <a:t> o </a:t>
                      </a:r>
                      <a:r>
                        <a:rPr lang="pl-PL" sz="1800" b="0" i="0" u="none" strike="noStrike" kern="1200" baseline="0" dirty="0" err="1">
                          <a:solidFill>
                            <a:schemeClr val="tx1"/>
                          </a:solidFill>
                          <a:effectLst/>
                          <a:latin typeface="+mn-lt"/>
                          <a:ea typeface="+mn-ea"/>
                          <a:cs typeface="+mn-cs"/>
                        </a:rPr>
                        <a:t>dotaci</a:t>
                      </a:r>
                      <a:r>
                        <a:rPr lang="pl-PL" sz="1800" b="0" i="0" u="none" strike="noStrike" kern="1200" baseline="0" dirty="0">
                          <a:solidFill>
                            <a:schemeClr val="tx1"/>
                          </a:solidFill>
                          <a:effectLst/>
                          <a:latin typeface="+mn-lt"/>
                          <a:ea typeface="+mn-ea"/>
                          <a:cs typeface="+mn-cs"/>
                        </a:rPr>
                        <a:t> je </a:t>
                      </a:r>
                      <a:r>
                        <a:rPr lang="pl-PL" sz="1800" b="0" i="0" u="none" strike="noStrike" kern="1200" baseline="0" dirty="0" err="1">
                          <a:solidFill>
                            <a:schemeClr val="tx1"/>
                          </a:solidFill>
                          <a:effectLst/>
                          <a:latin typeface="+mn-lt"/>
                          <a:ea typeface="+mn-ea"/>
                          <a:cs typeface="+mn-cs"/>
                        </a:rPr>
                        <a:t>nutné</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seznámit</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Směrnicí</a:t>
                      </a:r>
                      <a:r>
                        <a:rPr lang="pl-PL" sz="1800" b="0" i="0" u="none" strike="noStrike" kern="1200" baseline="0" dirty="0">
                          <a:solidFill>
                            <a:schemeClr val="tx1"/>
                          </a:solidFill>
                          <a:effectLst/>
                          <a:latin typeface="+mn-lt"/>
                          <a:ea typeface="+mn-ea"/>
                          <a:cs typeface="+mn-cs"/>
                        </a:rPr>
                        <a:t> pro </a:t>
                      </a:r>
                      <a:r>
                        <a:rPr lang="pl-PL" sz="1800" b="0" i="0" u="none" strike="noStrike" kern="1200" baseline="0" dirty="0" err="1">
                          <a:solidFill>
                            <a:schemeClr val="tx1"/>
                          </a:solidFill>
                          <a:effectLst/>
                          <a:latin typeface="+mn-lt"/>
                          <a:ea typeface="+mn-ea"/>
                          <a:cs typeface="+mn-cs"/>
                        </a:rPr>
                        <a:t>žadatele</a:t>
                      </a:r>
                      <a:r>
                        <a:rPr lang="pl-PL" sz="1800" b="0" i="0" u="none" strike="noStrike" kern="1200" baseline="0" dirty="0">
                          <a:solidFill>
                            <a:schemeClr val="tx1"/>
                          </a:solidFill>
                          <a:effectLst/>
                          <a:latin typeface="+mn-lt"/>
                          <a:ea typeface="+mn-ea"/>
                          <a:cs typeface="+mn-cs"/>
                        </a:rPr>
                        <a:t> v </a:t>
                      </a:r>
                      <a:r>
                        <a:rPr lang="pl-PL" sz="1800" b="0" i="0" u="none" strike="noStrike" kern="1200" baseline="0" dirty="0" err="1">
                          <a:solidFill>
                            <a:schemeClr val="tx1"/>
                          </a:solidFill>
                          <a:effectLst/>
                          <a:latin typeface="+mn-lt"/>
                          <a:ea typeface="+mn-ea"/>
                          <a:cs typeface="+mn-cs"/>
                        </a:rPr>
                        <a:t>rámci</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priority</a:t>
                      </a:r>
                      <a:r>
                        <a:rPr lang="pl-PL" sz="1800" b="0" i="0" u="none" strike="noStrike" kern="1200" baseline="0" dirty="0">
                          <a:solidFill>
                            <a:schemeClr val="tx1"/>
                          </a:solidFill>
                          <a:effectLst/>
                          <a:latin typeface="+mn-lt"/>
                          <a:ea typeface="+mn-ea"/>
                          <a:cs typeface="+mn-cs"/>
                        </a:rPr>
                        <a:t> 2 </a:t>
                      </a:r>
                      <a:r>
                        <a:rPr lang="pl-PL" sz="1800" b="0" i="0" u="none" strike="noStrike" kern="1200" baseline="0" dirty="0" err="1">
                          <a:solidFill>
                            <a:schemeClr val="tx1"/>
                          </a:solidFill>
                          <a:effectLst/>
                          <a:latin typeface="+mn-lt"/>
                          <a:ea typeface="+mn-ea"/>
                          <a:cs typeface="+mn-cs"/>
                        </a:rPr>
                        <a:t>Cestovní</a:t>
                      </a:r>
                      <a:r>
                        <a:rPr lang="pl-PL" sz="1800" b="0" i="0" u="none" strike="noStrike" kern="1200" baseline="0" dirty="0">
                          <a:solidFill>
                            <a:schemeClr val="tx1"/>
                          </a:solidFill>
                          <a:effectLst/>
                          <a:latin typeface="+mn-lt"/>
                          <a:ea typeface="+mn-ea"/>
                          <a:cs typeface="+mn-cs"/>
                        </a:rPr>
                        <a:t> ruch </a:t>
                      </a:r>
                      <a:r>
                        <a:rPr lang="pl-PL" sz="1800" b="0" i="0" u="none" strike="noStrike" kern="1200" baseline="0" dirty="0" err="1">
                          <a:solidFill>
                            <a:schemeClr val="tx1"/>
                          </a:solidFill>
                          <a:effectLst/>
                          <a:latin typeface="+mn-lt"/>
                          <a:ea typeface="+mn-ea"/>
                          <a:cs typeface="+mn-cs"/>
                        </a:rPr>
                        <a:t>ve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Fondu</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malých</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projektů</a:t>
                      </a:r>
                      <a:r>
                        <a:rPr lang="pl-PL" sz="1800" b="0" i="0" u="none" strike="noStrike" kern="1200" baseline="0" dirty="0">
                          <a:solidFill>
                            <a:schemeClr val="tx1"/>
                          </a:solidFill>
                          <a:effectLst/>
                          <a:latin typeface="+mn-lt"/>
                          <a:ea typeface="+mn-ea"/>
                          <a:cs typeface="+mn-cs"/>
                        </a:rPr>
                        <a:t> v Euroregionu Glacensis.</a:t>
                      </a:r>
                    </a:p>
                    <a:p>
                      <a:pPr marL="457200" lvl="1" indent="0" algn="just">
                        <a:lnSpc>
                          <a:spcPct val="100000"/>
                        </a:lnSpc>
                        <a:spcBef>
                          <a:spcPts val="400"/>
                        </a:spcBef>
                        <a:spcAft>
                          <a:spcPts val="400"/>
                        </a:spcAft>
                        <a:buNone/>
                      </a:pPr>
                      <a:endParaRPr lang="pl-PL" sz="1800" dirty="0"/>
                    </a:p>
                    <a:p>
                      <a:pPr marL="457200" lvl="1" indent="0" algn="ctr">
                        <a:lnSpc>
                          <a:spcPct val="100000"/>
                        </a:lnSpc>
                        <a:spcBef>
                          <a:spcPts val="400"/>
                        </a:spcBef>
                        <a:spcAft>
                          <a:spcPts val="400"/>
                        </a:spcAft>
                        <a:buNone/>
                      </a:pPr>
                      <a:endParaRPr lang="pl-PL" sz="1800" b="0" i="0" u="none" strike="noStrike" kern="1200" baseline="0" dirty="0">
                        <a:solidFill>
                          <a:schemeClr val="tx1"/>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chemeClr val="tx1"/>
                          </a:solidFill>
                          <a:effectLst/>
                          <a:latin typeface="+mn-lt"/>
                          <a:ea typeface="+mn-ea"/>
                          <a:cs typeface="+mn-cs"/>
                        </a:rPr>
                        <a:t>Sm</a:t>
                      </a:r>
                      <a:r>
                        <a:rPr lang="cs-CZ" sz="1800" b="0" i="0" u="none" strike="noStrike" kern="1200" baseline="0" dirty="0">
                          <a:solidFill>
                            <a:schemeClr val="tx1"/>
                          </a:solidFill>
                          <a:effectLst/>
                          <a:latin typeface="+mn-lt"/>
                          <a:ea typeface="+mn-ea"/>
                          <a:cs typeface="+mn-cs"/>
                        </a:rPr>
                        <a:t>ěrnice je zveřejněnana webové stránce</a:t>
                      </a:r>
                      <a:r>
                        <a:rPr lang="pl-PL" sz="1800" b="0" i="0" u="none" strike="noStrike" kern="1200" baseline="0" dirty="0">
                          <a:solidFill>
                            <a:schemeClr val="tx1"/>
                          </a:solidFill>
                          <a:effectLst/>
                          <a:latin typeface="+mn-lt"/>
                          <a:ea typeface="+mn-ea"/>
                          <a:cs typeface="+mn-cs"/>
                        </a:rPr>
                        <a:t>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endParaRPr lang="pl-PL" sz="1800" b="0" i="0" u="none" strike="noStrike" kern="1200" baseline="0" dirty="0">
                        <a:solidFill>
                          <a:schemeClr val="tx1"/>
                        </a:solidFill>
                        <a:effectLst/>
                        <a:latin typeface="+mn-lt"/>
                        <a:ea typeface="+mn-ea"/>
                        <a:cs typeface="+mn-cs"/>
                      </a:endParaRPr>
                    </a:p>
                    <a:p>
                      <a:endParaRPr lang="pl-PL" sz="1800" dirty="0"/>
                    </a:p>
                  </a:txBody>
                  <a:tcPr/>
                </a:tc>
                <a:tc>
                  <a:txBody>
                    <a:bodyPr/>
                    <a:lstStyle/>
                    <a:p>
                      <a:pPr marL="457200" lvl="1" indent="0" algn="just">
                        <a:lnSpc>
                          <a:spcPct val="100000"/>
                        </a:lnSpc>
                        <a:spcBef>
                          <a:spcPts val="0"/>
                        </a:spcBef>
                        <a:buNone/>
                      </a:pPr>
                      <a:r>
                        <a:rPr lang="pl-PL" sz="1800" b="0" i="0" u="none" strike="noStrike" kern="1200" baseline="0" dirty="0">
                          <a:solidFill>
                            <a:srgbClr val="002060"/>
                          </a:solidFill>
                          <a:effectLst/>
                          <a:latin typeface="+mn-lt"/>
                          <a:ea typeface="+mn-ea"/>
                          <a:cs typeface="+mn-cs"/>
                        </a:rPr>
                        <a:t>Przed przystąpieniem do sporządzania wniosku o dofinansowanie należy zapoznać się z Wytycznymi </a:t>
                      </a:r>
                      <a:br>
                        <a:rPr lang="pl-PL" sz="1800" b="0" i="0" u="none" strike="noStrike" kern="1200" baseline="0" dirty="0">
                          <a:solidFill>
                            <a:srgbClr val="002060"/>
                          </a:solidFill>
                          <a:effectLst/>
                          <a:latin typeface="+mn-lt"/>
                          <a:ea typeface="+mn-ea"/>
                          <a:cs typeface="+mn-cs"/>
                        </a:rPr>
                      </a:br>
                      <a:r>
                        <a:rPr lang="pl-PL" sz="1800" b="0" i="0" u="none" strike="noStrike" kern="1200" baseline="0" dirty="0">
                          <a:solidFill>
                            <a:srgbClr val="002060"/>
                          </a:solidFill>
                          <a:effectLst/>
                          <a:latin typeface="+mn-lt"/>
                          <a:ea typeface="+mn-ea"/>
                          <a:cs typeface="+mn-cs"/>
                        </a:rPr>
                        <a:t>dla Wnioskodawcy w ramach priorytetu 2 Turystka w Funduszu Małych projektów w Euroregionie Glacensis.</a:t>
                      </a:r>
                    </a:p>
                    <a:p>
                      <a:pPr marL="457200" lvl="1" indent="0" algn="just">
                        <a:lnSpc>
                          <a:spcPct val="100000"/>
                        </a:lnSpc>
                        <a:spcBef>
                          <a:spcPts val="400"/>
                        </a:spcBef>
                        <a:spcAft>
                          <a:spcPts val="400"/>
                        </a:spcAft>
                        <a:buNone/>
                      </a:pPr>
                      <a:endParaRPr lang="pl-PL" sz="1800" b="0" i="0" u="none" strike="noStrike" kern="1200" baseline="0" dirty="0">
                        <a:solidFill>
                          <a:srgbClr val="002060"/>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rgbClr val="002060"/>
                          </a:solidFill>
                          <a:effectLst/>
                          <a:latin typeface="+mn-lt"/>
                          <a:ea typeface="+mn-ea"/>
                          <a:cs typeface="+mn-cs"/>
                        </a:rPr>
                        <a:t>Wytyczne zamieszczone są na stronie internetowej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r>
                        <a:rPr lang="pl-PL" sz="1800" b="0" i="0" u="none" strike="noStrike" kern="1200" baseline="0" dirty="0">
                          <a:solidFill>
                            <a:schemeClr val="tx1"/>
                          </a:solidFill>
                          <a:effectLst/>
                          <a:latin typeface="+mn-lt"/>
                          <a:ea typeface="+mn-ea"/>
                          <a:cs typeface="+mn-cs"/>
                        </a:rPr>
                        <a:t> </a:t>
                      </a:r>
                    </a:p>
                    <a:p>
                      <a:endParaRPr lang="pl-PL" sz="1800" dirty="0"/>
                    </a:p>
                  </a:txBody>
                  <a:tcPr/>
                </a:tc>
                <a:extLst>
                  <a:ext uri="{0D108BD9-81ED-4DB2-BD59-A6C34878D82A}">
                    <a16:rowId xmlns:a16="http://schemas.microsoft.com/office/drawing/2014/main" val="327944367"/>
                  </a:ext>
                </a:extLst>
              </a:tr>
            </a:tbl>
          </a:graphicData>
        </a:graphic>
      </p:graphicFrame>
    </p:spTree>
    <p:extLst>
      <p:ext uri="{BB962C8B-B14F-4D97-AF65-F5344CB8AC3E}">
        <p14:creationId xmlns:p14="http://schemas.microsoft.com/office/powerpoint/2010/main" val="375266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98CE277-219D-7FAB-E958-D8154F09446E}"/>
              </a:ext>
            </a:extLst>
          </p:cNvPr>
          <p:cNvGraphicFramePr>
            <a:graphicFrameLocks noGrp="1"/>
          </p:cNvGraphicFramePr>
          <p:nvPr>
            <p:extLst>
              <p:ext uri="{D42A27DB-BD31-4B8C-83A1-F6EECF244321}">
                <p14:modId xmlns:p14="http://schemas.microsoft.com/office/powerpoint/2010/main" val="2505547059"/>
              </p:ext>
            </p:extLst>
          </p:nvPr>
        </p:nvGraphicFramePr>
        <p:xfrm>
          <a:off x="1019109" y="1667453"/>
          <a:ext cx="10153780" cy="4208106"/>
        </p:xfrm>
        <a:graphic>
          <a:graphicData uri="http://schemas.openxmlformats.org/drawingml/2006/table">
            <a:tbl>
              <a:tblPr firstRow="1" bandRow="1">
                <a:tableStyleId>{2D5ABB26-0587-4C30-8999-92F81FD0307C}</a:tableStyleId>
              </a:tblPr>
              <a:tblGrid>
                <a:gridCol w="5076890">
                  <a:extLst>
                    <a:ext uri="{9D8B030D-6E8A-4147-A177-3AD203B41FA5}">
                      <a16:colId xmlns:a16="http://schemas.microsoft.com/office/drawing/2014/main" val="4042286719"/>
                    </a:ext>
                  </a:extLst>
                </a:gridCol>
                <a:gridCol w="5076890">
                  <a:extLst>
                    <a:ext uri="{9D8B030D-6E8A-4147-A177-3AD203B41FA5}">
                      <a16:colId xmlns:a16="http://schemas.microsoft.com/office/drawing/2014/main" val="2924299165"/>
                    </a:ext>
                  </a:extLst>
                </a:gridCol>
              </a:tblGrid>
              <a:tr h="4208106">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Výše podpory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malé projekty zaměřené na drobnou infrastrukturu cestovního ruchu</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4.000 – 80.000 EUR </a:t>
                      </a:r>
                    </a:p>
                    <a:p>
                      <a:endParaRPr lang="pl-PL" dirty="0"/>
                    </a:p>
                  </a:txBody>
                  <a:tcPr/>
                </a:tc>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Wartość wsparcia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małych projektów nastawionych na małą infrastrukturę w turystyce</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 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80.000 EUR </a:t>
                      </a:r>
                    </a:p>
                    <a:p>
                      <a:endParaRPr lang="pl-PL" dirty="0"/>
                    </a:p>
                  </a:txBody>
                  <a:tcPr/>
                </a:tc>
                <a:extLst>
                  <a:ext uri="{0D108BD9-81ED-4DB2-BD59-A6C34878D82A}">
                    <a16:rowId xmlns:a16="http://schemas.microsoft.com/office/drawing/2014/main" val="4276352574"/>
                  </a:ext>
                </a:extLst>
              </a:tr>
            </a:tbl>
          </a:graphicData>
        </a:graphic>
      </p:graphicFrame>
    </p:spTree>
    <p:extLst>
      <p:ext uri="{BB962C8B-B14F-4D97-AF65-F5344CB8AC3E}">
        <p14:creationId xmlns:p14="http://schemas.microsoft.com/office/powerpoint/2010/main" val="2365142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6AFF655-B4A2-AC2E-268A-6F31E0CBA482}"/>
              </a:ext>
            </a:extLst>
          </p:cNvPr>
          <p:cNvGraphicFramePr>
            <a:graphicFrameLocks noGrp="1"/>
          </p:cNvGraphicFramePr>
          <p:nvPr>
            <p:extLst>
              <p:ext uri="{D42A27DB-BD31-4B8C-83A1-F6EECF244321}">
                <p14:modId xmlns:p14="http://schemas.microsoft.com/office/powerpoint/2010/main" val="801548222"/>
              </p:ext>
            </p:extLst>
          </p:nvPr>
        </p:nvGraphicFramePr>
        <p:xfrm>
          <a:off x="1144648" y="1299115"/>
          <a:ext cx="9469100" cy="5063734"/>
        </p:xfrm>
        <a:graphic>
          <a:graphicData uri="http://schemas.openxmlformats.org/drawingml/2006/table">
            <a:tbl>
              <a:tblPr firstRow="1" bandRow="1">
                <a:tableStyleId>{2D5ABB26-0587-4C30-8999-92F81FD0307C}</a:tableStyleId>
              </a:tblPr>
              <a:tblGrid>
                <a:gridCol w="4734550">
                  <a:extLst>
                    <a:ext uri="{9D8B030D-6E8A-4147-A177-3AD203B41FA5}">
                      <a16:colId xmlns:a16="http://schemas.microsoft.com/office/drawing/2014/main" val="1866697015"/>
                    </a:ext>
                  </a:extLst>
                </a:gridCol>
                <a:gridCol w="4734550">
                  <a:extLst>
                    <a:ext uri="{9D8B030D-6E8A-4147-A177-3AD203B41FA5}">
                      <a16:colId xmlns:a16="http://schemas.microsoft.com/office/drawing/2014/main" val="3064195825"/>
                    </a:ext>
                  </a:extLst>
                </a:gridCol>
              </a:tblGrid>
              <a:tr h="5063734">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ostatní malé projekty:</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 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1" kern="1200" noProof="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1" kern="1200" noProof="0" dirty="0">
                          <a:solidFill>
                            <a:schemeClr val="tx1"/>
                          </a:solidFill>
                          <a:effectLst/>
                          <a:latin typeface="+mn-lt"/>
                          <a:ea typeface="+mn-ea"/>
                          <a:cs typeface="+mn-cs"/>
                        </a:rPr>
                        <a:t>Rozhodující pro to, zda se jedná o investiční projekt, je hranice 50 % součtu podílů kapitol „Náklady na vybavení” a „Náklady na infrastrukturu a stavební práce” na celkových způsobilých výdajích projektu.</a:t>
                      </a:r>
                    </a:p>
                    <a:p>
                      <a:endParaRPr lang="pl-PL" sz="1800" dirty="0"/>
                    </a:p>
                  </a:txBody>
                  <a:tcPr/>
                </a:tc>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pozostałych małych projektów:</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pl-PL" sz="1800" b="1" kern="1200" dirty="0">
                        <a:solidFill>
                          <a:srgbClr val="002060"/>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pl-PL" sz="1800" b="1" kern="1200" dirty="0">
                          <a:solidFill>
                            <a:srgbClr val="002060"/>
                          </a:solidFill>
                          <a:effectLst/>
                          <a:latin typeface="+mn-lt"/>
                          <a:ea typeface="+mn-ea"/>
                          <a:cs typeface="+mn-cs"/>
                        </a:rPr>
                        <a:t>Dla rozstrzygnięcia, czy projekt jest projektem inwestycyjnym decydujący jest próg 50% sumy udziału rozdziałów "Koszty wyposażenia" i "Koszty infrastruktury i robót" w całkowitych wydatkach kwalifikowalnych projektu.</a:t>
                      </a:r>
                    </a:p>
                    <a:p>
                      <a:endParaRPr lang="pl-PL" sz="1800" dirty="0"/>
                    </a:p>
                  </a:txBody>
                  <a:tcPr/>
                </a:tc>
                <a:extLst>
                  <a:ext uri="{0D108BD9-81ED-4DB2-BD59-A6C34878D82A}">
                    <a16:rowId xmlns:a16="http://schemas.microsoft.com/office/drawing/2014/main" val="808202070"/>
                  </a:ext>
                </a:extLst>
              </a:tr>
            </a:tbl>
          </a:graphicData>
        </a:graphic>
      </p:graphicFrame>
    </p:spTree>
    <p:extLst>
      <p:ext uri="{BB962C8B-B14F-4D97-AF65-F5344CB8AC3E}">
        <p14:creationId xmlns:p14="http://schemas.microsoft.com/office/powerpoint/2010/main" val="3089336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F50FC38-8F4A-252F-6835-DBD637C5B605}"/>
              </a:ext>
            </a:extLst>
          </p:cNvPr>
          <p:cNvGraphicFramePr>
            <a:graphicFrameLocks noGrp="1"/>
          </p:cNvGraphicFramePr>
          <p:nvPr>
            <p:extLst>
              <p:ext uri="{D42A27DB-BD31-4B8C-83A1-F6EECF244321}">
                <p14:modId xmlns:p14="http://schemas.microsoft.com/office/powerpoint/2010/main" val="1143625822"/>
              </p:ext>
            </p:extLst>
          </p:nvPr>
        </p:nvGraphicFramePr>
        <p:xfrm>
          <a:off x="1235404" y="1038490"/>
          <a:ext cx="9037600" cy="4579620"/>
        </p:xfrm>
        <a:graphic>
          <a:graphicData uri="http://schemas.openxmlformats.org/drawingml/2006/table">
            <a:tbl>
              <a:tblPr firstRow="1" bandRow="1">
                <a:tableStyleId>{2D5ABB26-0587-4C30-8999-92F81FD0307C}</a:tableStyleId>
              </a:tblPr>
              <a:tblGrid>
                <a:gridCol w="4518800">
                  <a:extLst>
                    <a:ext uri="{9D8B030D-6E8A-4147-A177-3AD203B41FA5}">
                      <a16:colId xmlns:a16="http://schemas.microsoft.com/office/drawing/2014/main" val="3710693003"/>
                    </a:ext>
                  </a:extLst>
                </a:gridCol>
                <a:gridCol w="4518800">
                  <a:extLst>
                    <a:ext uri="{9D8B030D-6E8A-4147-A177-3AD203B41FA5}">
                      <a16:colId xmlns:a16="http://schemas.microsoft.com/office/drawing/2014/main" val="813919387"/>
                    </a:ext>
                  </a:extLst>
                </a:gridCol>
              </a:tblGrid>
              <a:tr h="4555191">
                <a:tc>
                  <a:txBody>
                    <a:bodyPr/>
                    <a:lstStyle/>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Výše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Dotace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EFRR u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Malých</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Projektů</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marL="285750" lvl="0" indent="-285750" algn="just">
                        <a:lnSpc>
                          <a:spcPct val="100000"/>
                        </a:lnSpc>
                        <a:spcBef>
                          <a:spcPts val="400"/>
                        </a:spcBef>
                        <a:spcAft>
                          <a:spcPts val="400"/>
                        </a:spcAft>
                        <a:buFont typeface="Wingdings" panose="05000000000000000000" pitchFamily="2" charset="2"/>
                        <a:buChar char="Ø"/>
                      </a:pPr>
                      <a:r>
                        <a:rPr lang="cs-CZ" sz="1800" b="1" baseline="0" dirty="0">
                          <a:solidFill>
                            <a:schemeClr val="tx1"/>
                          </a:solidFill>
                          <a:effectLst/>
                        </a:rPr>
                        <a:t>Spolufinancování max. 80% dotace z EFRR</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české žadatele – 20% z vlastních zdrojů</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polské žadatele – 20% z vlastních zdrojů s výjimkou </a:t>
                      </a:r>
                      <a:r>
                        <a:rPr lang="cs-CZ" sz="1800" b="0" u="sng" baseline="0" dirty="0">
                          <a:solidFill>
                            <a:schemeClr val="tx1"/>
                          </a:solidFill>
                        </a:rPr>
                        <a:t>nevládních organizací, spolků a sdružení územních samosprávných celků,</a:t>
                      </a:r>
                      <a:r>
                        <a:rPr lang="cs-CZ" sz="1800" b="0" u="none" baseline="0" dirty="0">
                          <a:solidFill>
                            <a:schemeClr val="tx1"/>
                          </a:solidFill>
                        </a:rPr>
                        <a:t> které mohou využít </a:t>
                      </a:r>
                      <a:r>
                        <a:rPr lang="cs-CZ" sz="1800" b="0" baseline="0" dirty="0">
                          <a:solidFill>
                            <a:schemeClr val="tx1"/>
                          </a:solidFill>
                        </a:rPr>
                        <a:t>spolufinancování ze státního rozpočtu ve výši 10% </a:t>
                      </a:r>
                    </a:p>
                    <a:p>
                      <a:endParaRPr lang="pl-PL" dirty="0"/>
                    </a:p>
                  </a:txBody>
                  <a:tcPr/>
                </a:tc>
                <a:tc>
                  <a:txBody>
                    <a:bodyPr/>
                    <a:lstStyle/>
                    <a:p>
                      <a:pPr algn="l"/>
                      <a:endParaRPr lang="cs-CZ" altLang="cs-CZ" sz="1050" b="1" u="sng" dirty="0">
                        <a:solidFill>
                          <a:srgbClr val="FF6600"/>
                        </a:solidFill>
                        <a:latin typeface="Arial" charset="0"/>
                        <a:cs typeface="Arial" charset="0"/>
                      </a:endParaRPr>
                    </a:p>
                    <a:p>
                      <a:pPr algn="ctr"/>
                      <a:r>
                        <a:rPr lang="pl-PL" sz="2200" b="1" u="sng" cap="small" baseline="0" noProof="0" dirty="0">
                          <a:solidFill>
                            <a:srgbClr val="002060"/>
                          </a:solidFill>
                          <a:effectLst>
                            <a:outerShdw blurRad="38100" dist="38100" dir="2700000" algn="tl">
                              <a:srgbClr val="000000">
                                <a:alpha val="43137"/>
                              </a:srgbClr>
                            </a:outerShdw>
                          </a:effectLst>
                        </a:rPr>
                        <a:t>Wysokość Dofinansowania EFRR Dla Małych Projektów</a:t>
                      </a:r>
                    </a:p>
                    <a:p>
                      <a:pPr algn="ctr"/>
                      <a:endParaRPr lang="pl-PL" sz="2200" b="1" u="sng" cap="small" baseline="0" noProof="0" dirty="0">
                        <a:solidFill>
                          <a:srgbClr val="00206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1" baseline="0" noProof="0" dirty="0">
                          <a:solidFill>
                            <a:srgbClr val="002060"/>
                          </a:solidFill>
                          <a:effectLst/>
                        </a:rPr>
                        <a:t>Współfinansowanie max. 80% z EFRR</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czeskich wnioskodawców 20% wkładu własnego</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polskich wnioskodawców 20% wkładu własnego za wyjątkiem </a:t>
                      </a:r>
                      <a:r>
                        <a:rPr lang="pl-PL" sz="1800" b="0" u="sng" baseline="0" noProof="0" dirty="0">
                          <a:solidFill>
                            <a:srgbClr val="002060"/>
                          </a:solidFill>
                        </a:rPr>
                        <a:t>organizacji pozarządowych oraz związków </a:t>
                      </a:r>
                      <a:br>
                        <a:rPr lang="pl-PL" sz="1800" b="0" u="sng" baseline="0" noProof="0" dirty="0">
                          <a:solidFill>
                            <a:srgbClr val="002060"/>
                          </a:solidFill>
                        </a:rPr>
                      </a:br>
                      <a:r>
                        <a:rPr lang="pl-PL" sz="1800" b="0" u="sng" baseline="0" noProof="0" dirty="0">
                          <a:solidFill>
                            <a:srgbClr val="002060"/>
                          </a:solidFill>
                        </a:rPr>
                        <a:t>i stowarzyszeń jednostek samorządu terytorialnego</a:t>
                      </a:r>
                      <a:r>
                        <a:rPr lang="pl-PL" sz="1800" b="0" baseline="0" noProof="0" dirty="0">
                          <a:solidFill>
                            <a:srgbClr val="002060"/>
                          </a:solidFill>
                        </a:rPr>
                        <a:t> , które mogą skorzystać </a:t>
                      </a:r>
                      <a:br>
                        <a:rPr lang="pl-PL" sz="1800" b="0" baseline="0" noProof="0" dirty="0">
                          <a:solidFill>
                            <a:srgbClr val="002060"/>
                          </a:solidFill>
                        </a:rPr>
                      </a:br>
                      <a:r>
                        <a:rPr lang="pl-PL" sz="1800" b="0" baseline="0" noProof="0" dirty="0">
                          <a:solidFill>
                            <a:srgbClr val="002060"/>
                          </a:solidFill>
                        </a:rPr>
                        <a:t>z  współfinansowanie z budżetu państwa </a:t>
                      </a:r>
                      <a:br>
                        <a:rPr lang="pl-PL" sz="1800" b="0" baseline="0" noProof="0" dirty="0">
                          <a:solidFill>
                            <a:srgbClr val="002060"/>
                          </a:solidFill>
                        </a:rPr>
                      </a:br>
                      <a:r>
                        <a:rPr lang="pl-PL" sz="1800" b="0" baseline="0" noProof="0" dirty="0">
                          <a:solidFill>
                            <a:srgbClr val="002060"/>
                          </a:solidFill>
                        </a:rPr>
                        <a:t>w wysokości 10% </a:t>
                      </a:r>
                    </a:p>
                    <a:p>
                      <a:endParaRPr lang="pl-PL" dirty="0"/>
                    </a:p>
                  </a:txBody>
                  <a:tcPr/>
                </a:tc>
                <a:extLst>
                  <a:ext uri="{0D108BD9-81ED-4DB2-BD59-A6C34878D82A}">
                    <a16:rowId xmlns:a16="http://schemas.microsoft.com/office/drawing/2014/main" val="1488853201"/>
                  </a:ext>
                </a:extLst>
              </a:tr>
            </a:tbl>
          </a:graphicData>
        </a:graphic>
      </p:graphicFrame>
    </p:spTree>
    <p:extLst>
      <p:ext uri="{BB962C8B-B14F-4D97-AF65-F5344CB8AC3E}">
        <p14:creationId xmlns:p14="http://schemas.microsoft.com/office/powerpoint/2010/main" val="2063366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CE6076C-0014-381E-C98B-62703324B654}"/>
              </a:ext>
            </a:extLst>
          </p:cNvPr>
          <p:cNvGraphicFramePr>
            <a:graphicFrameLocks noGrp="1"/>
          </p:cNvGraphicFramePr>
          <p:nvPr>
            <p:extLst>
              <p:ext uri="{D42A27DB-BD31-4B8C-83A1-F6EECF244321}">
                <p14:modId xmlns:p14="http://schemas.microsoft.com/office/powerpoint/2010/main" val="2940474001"/>
              </p:ext>
            </p:extLst>
          </p:nvPr>
        </p:nvGraphicFramePr>
        <p:xfrm>
          <a:off x="1294883" y="1038490"/>
          <a:ext cx="9223828" cy="5680834"/>
        </p:xfrm>
        <a:graphic>
          <a:graphicData uri="http://schemas.openxmlformats.org/drawingml/2006/table">
            <a:tbl>
              <a:tblPr firstRow="1" bandRow="1">
                <a:tableStyleId>{2D5ABB26-0587-4C30-8999-92F81FD0307C}</a:tableStyleId>
              </a:tblPr>
              <a:tblGrid>
                <a:gridCol w="4611914">
                  <a:extLst>
                    <a:ext uri="{9D8B030D-6E8A-4147-A177-3AD203B41FA5}">
                      <a16:colId xmlns:a16="http://schemas.microsoft.com/office/drawing/2014/main" val="3482240036"/>
                    </a:ext>
                  </a:extLst>
                </a:gridCol>
                <a:gridCol w="4611914">
                  <a:extLst>
                    <a:ext uri="{9D8B030D-6E8A-4147-A177-3AD203B41FA5}">
                      <a16:colId xmlns:a16="http://schemas.microsoft.com/office/drawing/2014/main" val="2646800426"/>
                    </a:ext>
                  </a:extLst>
                </a:gridCol>
              </a:tblGrid>
              <a:tr h="5680834">
                <a:tc>
                  <a:txBody>
                    <a:bodyPr/>
                    <a:lstStyle/>
                    <a:p>
                      <a:pPr marL="0" indent="0" algn="ctr">
                        <a:lnSpc>
                          <a:spcPct val="100000"/>
                        </a:lnSpc>
                        <a:spcBef>
                          <a:spcPts val="400"/>
                        </a:spcBef>
                        <a:spcAft>
                          <a:spcPts val="400"/>
                        </a:spcAft>
                        <a:buFont typeface="Wingdings" panose="05000000000000000000" pitchFamily="2" charset="2"/>
                        <a:buNone/>
                      </a:pPr>
                      <a:r>
                        <a:rPr lang="cs-CZ" altLang="cs-CZ" sz="2400" b="1" u="sng" cap="small" dirty="0">
                          <a:solidFill>
                            <a:schemeClr val="tx1"/>
                          </a:solidFill>
                          <a:effectLst>
                            <a:outerShdw blurRad="38100" dist="38100" dir="2700000" algn="tl">
                              <a:srgbClr val="000000">
                                <a:alpha val="43137"/>
                              </a:srgbClr>
                            </a:outerShdw>
                          </a:effectLst>
                        </a:rPr>
                        <a:t>Financování Malých Projektů</a:t>
                      </a:r>
                      <a:endParaRPr lang="cs-CZ" altLang="cs-CZ" sz="1600" b="1" u="sng" cap="small" dirty="0">
                        <a:solidFill>
                          <a:schemeClr val="tx1"/>
                        </a:solidFill>
                        <a:effectLst>
                          <a:outerShdw blurRad="38100" dist="38100" dir="2700000" algn="tl">
                            <a:srgbClr val="000000">
                              <a:alpha val="43137"/>
                            </a:srgbClr>
                          </a:outerShdw>
                        </a:effectLst>
                      </a:endParaRPr>
                    </a:p>
                    <a:p>
                      <a:pPr marL="0" indent="0" algn="ctr">
                        <a:lnSpc>
                          <a:spcPct val="100000"/>
                        </a:lnSpc>
                        <a:spcBef>
                          <a:spcPts val="400"/>
                        </a:spcBef>
                        <a:spcAft>
                          <a:spcPts val="400"/>
                        </a:spcAft>
                        <a:buFont typeface="Wingdings" panose="05000000000000000000" pitchFamily="2" charset="2"/>
                        <a:buNone/>
                      </a:pPr>
                      <a:endParaRPr lang="cs-CZ" altLang="cs-CZ" sz="1400" b="1" dirty="0">
                        <a:solidFill>
                          <a:schemeClr val="tx1"/>
                        </a:solidFill>
                        <a:effectLst>
                          <a:outerShdw blurRad="38100" dist="38100" dir="2700000" algn="tl">
                            <a:srgbClr val="000000">
                              <a:alpha val="43137"/>
                            </a:srgbClr>
                          </a:outerShdw>
                        </a:effectLst>
                      </a:endParaRPr>
                    </a:p>
                    <a:p>
                      <a:pPr marL="285750" lvl="0" indent="-285750" algn="l">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Zálohové ani průběžné financování malých projektů není umožněno s výjimkou možnosti využití </a:t>
                      </a:r>
                      <a:r>
                        <a:rPr lang="cs-CZ" altLang="cs-CZ" sz="1800" b="0" u="sng" dirty="0">
                          <a:solidFill>
                            <a:schemeClr val="tx1"/>
                          </a:solidFill>
                          <a:effectLst/>
                        </a:rPr>
                        <a:t>dodatečné podpory pro NNO</a:t>
                      </a:r>
                      <a:r>
                        <a:rPr lang="cs-CZ" altLang="cs-CZ" sz="1800" b="0" u="none" dirty="0">
                          <a:solidFill>
                            <a:schemeClr val="tx1"/>
                          </a:solidFill>
                          <a:effectLst/>
                        </a:rPr>
                        <a:t> – po podepsání smlouvy o dotaci 50 % částky z EFRR z Ministerstva fondů a regionální politiky PR formou bezúročné půjčky</a:t>
                      </a:r>
                      <a:endParaRPr lang="cs-CZ" altLang="cs-CZ" sz="180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Předfinancování malých projektů je z vlastních zdrojů žadatele</a:t>
                      </a: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Financování v EUR – kurzové riziko nese žadatel</a:t>
                      </a:r>
                      <a:endParaRPr lang="cs-CZ" sz="1800" b="0" dirty="0">
                        <a:solidFill>
                          <a:schemeClr val="tx1"/>
                        </a:solidFill>
                      </a:endParaRPr>
                    </a:p>
                    <a:p>
                      <a:endParaRPr lang="pl-PL" dirty="0"/>
                    </a:p>
                  </a:txBody>
                  <a:tcPr/>
                </a:tc>
                <a:tc>
                  <a:txBody>
                    <a:bodyPr/>
                    <a:lstStyle/>
                    <a:p>
                      <a:pPr marL="0" indent="0" algn="ctr">
                        <a:lnSpc>
                          <a:spcPct val="100000"/>
                        </a:lnSpc>
                        <a:spcBef>
                          <a:spcPts val="400"/>
                        </a:spcBef>
                        <a:spcAft>
                          <a:spcPts val="400"/>
                        </a:spcAft>
                        <a:buFont typeface="Wingdings" panose="05000000000000000000" pitchFamily="2" charset="2"/>
                        <a:buNone/>
                      </a:pPr>
                      <a:r>
                        <a:rPr lang="pl-PL" altLang="cs-CZ" sz="2400" b="1" u="sng" cap="small" noProof="0" dirty="0">
                          <a:solidFill>
                            <a:srgbClr val="002060"/>
                          </a:solidFill>
                          <a:effectLst>
                            <a:outerShdw blurRad="38100" dist="38100" dir="2700000" algn="tl">
                              <a:srgbClr val="000000">
                                <a:alpha val="43137"/>
                              </a:srgbClr>
                            </a:outerShdw>
                          </a:effectLst>
                        </a:rPr>
                        <a:t>Finansowanie Małych Projektów</a:t>
                      </a:r>
                      <a:endParaRPr lang="pl-PL" altLang="cs-CZ" sz="2400" b="1" noProof="0" dirty="0">
                        <a:solidFill>
                          <a:srgbClr val="002060"/>
                        </a:solidFill>
                        <a:effectLst>
                          <a:outerShdw blurRad="38100" dist="38100" dir="2700000" algn="tl">
                            <a:srgbClr val="000000">
                              <a:alpha val="43137"/>
                            </a:srgbClr>
                          </a:outerShdw>
                        </a:effectLst>
                      </a:endParaRPr>
                    </a:p>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Ø"/>
                        <a:tabLst/>
                        <a:defRPr/>
                      </a:pPr>
                      <a:r>
                        <a:rPr lang="pl-PL" altLang="cs-CZ" sz="1800" b="0" noProof="0" dirty="0">
                          <a:solidFill>
                            <a:srgbClr val="002060"/>
                          </a:solidFill>
                          <a:effectLst/>
                        </a:rPr>
                        <a:t>Nie ma możliwości zaliczkowego </a:t>
                      </a:r>
                      <a:br>
                        <a:rPr lang="pl-PL" altLang="cs-CZ" sz="1800" b="0" noProof="0" dirty="0">
                          <a:solidFill>
                            <a:srgbClr val="002060"/>
                          </a:solidFill>
                          <a:effectLst/>
                        </a:rPr>
                      </a:br>
                      <a:r>
                        <a:rPr lang="pl-PL" altLang="cs-CZ" sz="1800" b="0" noProof="0" dirty="0">
                          <a:solidFill>
                            <a:srgbClr val="002060"/>
                          </a:solidFill>
                          <a:effectLst/>
                        </a:rPr>
                        <a:t>lub bieżącego finansowania projektów </a:t>
                      </a:r>
                      <a:br>
                        <a:rPr lang="pl-PL" altLang="cs-CZ" sz="1800" b="0" noProof="0" dirty="0">
                          <a:solidFill>
                            <a:srgbClr val="002060"/>
                          </a:solidFill>
                          <a:effectLst/>
                        </a:rPr>
                      </a:br>
                      <a:r>
                        <a:rPr lang="pl-PL" altLang="cs-CZ" sz="1800" b="0" noProof="0" dirty="0">
                          <a:solidFill>
                            <a:srgbClr val="002060"/>
                          </a:solidFill>
                          <a:effectLst/>
                        </a:rPr>
                        <a:t>za wyjątkiem możliwości skorzystania d</a:t>
                      </a:r>
                      <a:r>
                        <a:rPr lang="pl-PL" sz="1800" b="0" u="sng" noProof="0" dirty="0">
                          <a:solidFill>
                            <a:srgbClr val="002060"/>
                          </a:solidFill>
                          <a:effectLst/>
                        </a:rPr>
                        <a:t>odatkowego wsparcie dla NGOS</a:t>
                      </a:r>
                      <a:r>
                        <a:rPr lang="pl-PL" sz="1800" b="0" noProof="0" dirty="0">
                          <a:solidFill>
                            <a:srgbClr val="002060"/>
                          </a:solidFill>
                          <a:effectLst/>
                        </a:rPr>
                        <a:t> – </a:t>
                      </a:r>
                      <a:br>
                        <a:rPr lang="pl-PL" sz="1800" b="0" noProof="0" dirty="0">
                          <a:solidFill>
                            <a:srgbClr val="002060"/>
                          </a:solidFill>
                          <a:effectLst/>
                        </a:rPr>
                      </a:br>
                      <a:r>
                        <a:rPr lang="pl-PL" sz="1800" b="0" noProof="0" dirty="0">
                          <a:solidFill>
                            <a:srgbClr val="002060"/>
                          </a:solidFill>
                          <a:effectLst/>
                        </a:rPr>
                        <a:t>po podpisaniu Umowy o dofinansowanie 50% kwoty z EFRR z </a:t>
                      </a:r>
                      <a:r>
                        <a:rPr lang="pl-PL" sz="1800" b="0" noProof="0" dirty="0">
                          <a:solidFill>
                            <a:srgbClr val="002060"/>
                          </a:solidFill>
                        </a:rPr>
                        <a:t>Ministerstwa Funduszy </a:t>
                      </a:r>
                      <a:br>
                        <a:rPr lang="pl-PL" sz="1800" b="0" noProof="0" dirty="0">
                          <a:solidFill>
                            <a:srgbClr val="002060"/>
                          </a:solidFill>
                        </a:rPr>
                      </a:br>
                      <a:r>
                        <a:rPr lang="pl-PL" sz="1800" b="0" noProof="0" dirty="0">
                          <a:solidFill>
                            <a:srgbClr val="002060"/>
                          </a:solidFill>
                        </a:rPr>
                        <a:t>i Polityki Regionalnej w formie nieoprocentowanej pożyczki. </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Prefinansowanie małych projektów odbywa się ze środków własnych wnioskodawcy</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Finansowanie w EUR – ryzyko kursowe ponosi wnioskodawca</a:t>
                      </a:r>
                    </a:p>
                    <a:p>
                      <a:endParaRPr lang="pl-PL" dirty="0"/>
                    </a:p>
                  </a:txBody>
                  <a:tcPr/>
                </a:tc>
                <a:extLst>
                  <a:ext uri="{0D108BD9-81ED-4DB2-BD59-A6C34878D82A}">
                    <a16:rowId xmlns:a16="http://schemas.microsoft.com/office/drawing/2014/main" val="1503139098"/>
                  </a:ext>
                </a:extLst>
              </a:tr>
            </a:tbl>
          </a:graphicData>
        </a:graphic>
      </p:graphicFrame>
    </p:spTree>
    <p:extLst>
      <p:ext uri="{BB962C8B-B14F-4D97-AF65-F5344CB8AC3E}">
        <p14:creationId xmlns:p14="http://schemas.microsoft.com/office/powerpoint/2010/main" val="4125093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65D944D-FBC5-E758-198B-FBB75A944B4C}"/>
              </a:ext>
            </a:extLst>
          </p:cNvPr>
          <p:cNvGraphicFramePr>
            <a:graphicFrameLocks noGrp="1"/>
          </p:cNvGraphicFramePr>
          <p:nvPr>
            <p:extLst>
              <p:ext uri="{D42A27DB-BD31-4B8C-83A1-F6EECF244321}">
                <p14:modId xmlns:p14="http://schemas.microsoft.com/office/powerpoint/2010/main" val="198903629"/>
              </p:ext>
            </p:extLst>
          </p:nvPr>
        </p:nvGraphicFramePr>
        <p:xfrm>
          <a:off x="1642010" y="1038490"/>
          <a:ext cx="8966720" cy="4265071"/>
        </p:xfrm>
        <a:graphic>
          <a:graphicData uri="http://schemas.openxmlformats.org/drawingml/2006/table">
            <a:tbl>
              <a:tblPr firstRow="1" bandRow="1">
                <a:tableStyleId>{2D5ABB26-0587-4C30-8999-92F81FD0307C}</a:tableStyleId>
              </a:tblPr>
              <a:tblGrid>
                <a:gridCol w="4483360">
                  <a:extLst>
                    <a:ext uri="{9D8B030D-6E8A-4147-A177-3AD203B41FA5}">
                      <a16:colId xmlns:a16="http://schemas.microsoft.com/office/drawing/2014/main" val="903081575"/>
                    </a:ext>
                  </a:extLst>
                </a:gridCol>
                <a:gridCol w="4483360">
                  <a:extLst>
                    <a:ext uri="{9D8B030D-6E8A-4147-A177-3AD203B41FA5}">
                      <a16:colId xmlns:a16="http://schemas.microsoft.com/office/drawing/2014/main" val="585050232"/>
                    </a:ext>
                  </a:extLst>
                </a:gridCol>
              </a:tblGrid>
              <a:tr h="42650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kern="1200" cap="all" baseline="0" dirty="0">
                          <a:solidFill>
                            <a:schemeClr val="tx1"/>
                          </a:solidFill>
                          <a:effectLst/>
                          <a:latin typeface="+mn-lt"/>
                          <a:ea typeface="+mn-ea"/>
                          <a:cs typeface="+mn-cs"/>
                        </a:rPr>
                        <a:t>území  spadající do působnosti Správce Euroregionu Glacensis:</a:t>
                      </a:r>
                    </a:p>
                    <a:p>
                      <a:pPr algn="l"/>
                      <a:endParaRPr lang="cs-CZ" altLang="cs-CZ" sz="1600" b="1"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české straně: </a:t>
                      </a:r>
                    </a:p>
                    <a:p>
                      <a:pPr algn="just"/>
                      <a:r>
                        <a:rPr lang="cs-CZ" altLang="cs-CZ" sz="1800" b="0" u="none" dirty="0">
                          <a:solidFill>
                            <a:schemeClr val="tx1"/>
                          </a:solidFill>
                          <a:latin typeface="+mn-lt"/>
                          <a:cs typeface="Arial" charset="0"/>
                        </a:rPr>
                        <a:t>správní území okresů: Jičín, Trutnov, Náchod, Hradec Králové, Rychnov nad Kněžnou, Pardubice, Chrudim, Ústí nad Orlicí, Svitavy, Šumperk a katastrální území obce Bílá Voda</a:t>
                      </a:r>
                    </a:p>
                    <a:p>
                      <a:pPr algn="l"/>
                      <a:endParaRPr lang="cs-CZ" altLang="cs-CZ" sz="1600" b="0"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polské straně:</a:t>
                      </a:r>
                    </a:p>
                    <a:p>
                      <a:pPr algn="just"/>
                      <a:r>
                        <a:rPr lang="cs-CZ" altLang="cs-CZ" sz="1800" b="0" u="none" dirty="0">
                          <a:solidFill>
                            <a:schemeClr val="tx1"/>
                          </a:solidFill>
                          <a:latin typeface="+mn-lt"/>
                          <a:cs typeface="Arial" charset="0"/>
                        </a:rPr>
                        <a:t>okresy: dzierżoniowski, kłodzki, strzeliński, świdnicki, wałbrzyski, ząbkowicki, město Wałbrzych</a:t>
                      </a:r>
                    </a:p>
                    <a:p>
                      <a:endParaRPr lang="pl-PL" dirty="0"/>
                    </a:p>
                  </a:txBody>
                  <a:tcPr/>
                </a:tc>
                <a:tc>
                  <a:txBody>
                    <a:bodyPr/>
                    <a:lstStyle/>
                    <a:p>
                      <a:pPr algn="l"/>
                      <a:r>
                        <a:rPr lang="cs-CZ" altLang="cs-CZ" sz="1600" b="1" u="none" dirty="0">
                          <a:solidFill>
                            <a:srgbClr val="002060"/>
                          </a:solidFill>
                          <a:latin typeface="+mn-lt"/>
                          <a:cs typeface="Arial" charset="0"/>
                        </a:rPr>
                        <a:t>OBSZAR DZIAŁANIA ZARZĄDZAJĄCEGO DLA EUROREGIONU GLACENSIS:</a:t>
                      </a:r>
                    </a:p>
                    <a:p>
                      <a:pPr algn="l"/>
                      <a:endParaRPr lang="cs-CZ" altLang="cs-CZ" sz="1600" b="1"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czeskiej: </a:t>
                      </a:r>
                    </a:p>
                    <a:p>
                      <a:pPr algn="just"/>
                      <a:r>
                        <a:rPr lang="cs-CZ" altLang="cs-CZ" sz="1800" b="0" u="none" dirty="0">
                          <a:solidFill>
                            <a:srgbClr val="002060"/>
                          </a:solidFill>
                          <a:latin typeface="+mn-lt"/>
                          <a:cs typeface="Arial" charset="0"/>
                        </a:rPr>
                        <a:t>obszar administracyjny powiatów: Jičín, Trutnov, Náchod, Hradec Králové, Rychnov nad Kněžnou, Pardubice, Chrudim, Ústí nad Orlicí, Svitavy, Šumperk oraz teren gminy Bílá Voda</a:t>
                      </a:r>
                    </a:p>
                    <a:p>
                      <a:pPr algn="l"/>
                      <a:endParaRPr lang="cs-CZ" altLang="cs-CZ" sz="1600" b="0"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polskiej:</a:t>
                      </a:r>
                    </a:p>
                    <a:p>
                      <a:pPr algn="just"/>
                      <a:r>
                        <a:rPr lang="cs-CZ" altLang="cs-CZ" sz="1800" b="0" u="none" dirty="0">
                          <a:solidFill>
                            <a:srgbClr val="002060"/>
                          </a:solidFill>
                          <a:latin typeface="+mn-lt"/>
                          <a:cs typeface="Arial" charset="0"/>
                        </a:rPr>
                        <a:t>powiaty: dzierżoniowski, kłodzki, strzeliński, świdnicki, wałbrzyski, ząbkowicki, miasto Wałbrzych</a:t>
                      </a:r>
                    </a:p>
                    <a:p>
                      <a:endParaRPr lang="pl-PL" dirty="0"/>
                    </a:p>
                  </a:txBody>
                  <a:tcPr/>
                </a:tc>
                <a:extLst>
                  <a:ext uri="{0D108BD9-81ED-4DB2-BD59-A6C34878D82A}">
                    <a16:rowId xmlns:a16="http://schemas.microsoft.com/office/drawing/2014/main" val="2353635291"/>
                  </a:ext>
                </a:extLst>
              </a:tr>
            </a:tbl>
          </a:graphicData>
        </a:graphic>
      </p:graphicFrame>
    </p:spTree>
    <p:extLst>
      <p:ext uri="{BB962C8B-B14F-4D97-AF65-F5344CB8AC3E}">
        <p14:creationId xmlns:p14="http://schemas.microsoft.com/office/powerpoint/2010/main" val="1085896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BD4F179-0176-2AA5-D175-14E378D3F241}"/>
              </a:ext>
            </a:extLst>
          </p:cNvPr>
          <p:cNvPicPr>
            <a:picLocks noChangeAspect="1"/>
          </p:cNvPicPr>
          <p:nvPr/>
        </p:nvPicPr>
        <p:blipFill>
          <a:blip r:embed="rId9"/>
          <a:stretch>
            <a:fillRect/>
          </a:stretch>
        </p:blipFill>
        <p:spPr>
          <a:xfrm>
            <a:off x="2914088" y="922493"/>
            <a:ext cx="5925948" cy="4414682"/>
          </a:xfrm>
          <a:prstGeom prst="rect">
            <a:avLst/>
          </a:prstGeom>
        </p:spPr>
      </p:pic>
    </p:spTree>
    <p:extLst>
      <p:ext uri="{BB962C8B-B14F-4D97-AF65-F5344CB8AC3E}">
        <p14:creationId xmlns:p14="http://schemas.microsoft.com/office/powerpoint/2010/main" val="2509592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extLst>
              <p:ext uri="{D42A27DB-BD31-4B8C-83A1-F6EECF244321}">
                <p14:modId xmlns:p14="http://schemas.microsoft.com/office/powerpoint/2010/main" val="3048362245"/>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D339D515-D3D4-02EB-1A22-FA28124B7991}"/>
              </a:ext>
            </a:extLst>
          </p:cNvPr>
          <p:cNvGraphicFramePr>
            <a:graphicFrameLocks noGrp="1"/>
          </p:cNvGraphicFramePr>
          <p:nvPr>
            <p:extLst>
              <p:ext uri="{D42A27DB-BD31-4B8C-83A1-F6EECF244321}">
                <p14:modId xmlns:p14="http://schemas.microsoft.com/office/powerpoint/2010/main" val="468720197"/>
              </p:ext>
            </p:extLst>
          </p:nvPr>
        </p:nvGraphicFramePr>
        <p:xfrm>
          <a:off x="1041927" y="854002"/>
          <a:ext cx="9787812" cy="5710092"/>
        </p:xfrm>
        <a:graphic>
          <a:graphicData uri="http://schemas.openxmlformats.org/drawingml/2006/table">
            <a:tbl>
              <a:tblPr firstRow="1" bandRow="1">
                <a:tableStyleId>{2D5ABB26-0587-4C30-8999-92F81FD0307C}</a:tableStyleId>
              </a:tblPr>
              <a:tblGrid>
                <a:gridCol w="4893906">
                  <a:extLst>
                    <a:ext uri="{9D8B030D-6E8A-4147-A177-3AD203B41FA5}">
                      <a16:colId xmlns:a16="http://schemas.microsoft.com/office/drawing/2014/main" val="2024216527"/>
                    </a:ext>
                  </a:extLst>
                </a:gridCol>
                <a:gridCol w="4893906">
                  <a:extLst>
                    <a:ext uri="{9D8B030D-6E8A-4147-A177-3AD203B41FA5}">
                      <a16:colId xmlns:a16="http://schemas.microsoft.com/office/drawing/2014/main" val="3036047748"/>
                    </a:ext>
                  </a:extLst>
                </a:gridCol>
              </a:tblGrid>
              <a:tr h="5710092">
                <a:tc>
                  <a:txBody>
                    <a:bodyPr/>
                    <a:lstStyle/>
                    <a:p>
                      <a:pPr algn="just">
                        <a:lnSpc>
                          <a:spcPct val="115000"/>
                        </a:lnSpc>
                        <a:spcBef>
                          <a:spcPts val="500"/>
                        </a:spcBef>
                        <a:spcAft>
                          <a:spcPts val="1000"/>
                        </a:spcAft>
                      </a:pPr>
                      <a:r>
                        <a:rPr lang="pl-PL" sz="1600" b="1" kern="1200" dirty="0">
                          <a:solidFill>
                            <a:schemeClr val="tx1"/>
                          </a:solidFill>
                          <a:effectLst>
                            <a:outerShdw blurRad="38100" dist="38100" dir="2700000" algn="tl">
                              <a:srgbClr val="000000">
                                <a:alpha val="43137"/>
                              </a:srgbClr>
                            </a:outerShdw>
                          </a:effectLst>
                          <a:latin typeface="+mn-lt"/>
                          <a:ea typeface="+mn-ea"/>
                          <a:cs typeface="+mn-cs"/>
                        </a:rPr>
                        <a:t>KRITÉRIA PŘESHRANIČNÍ SPOLUPRÁCE:</a:t>
                      </a:r>
                    </a:p>
                    <a:p>
                      <a:pPr marL="0" indent="0" algn="just">
                        <a:spcBef>
                          <a:spcPts val="600"/>
                        </a:spcBef>
                        <a:buFont typeface="Wingdings" panose="05000000000000000000" pitchFamily="2" charset="2"/>
                        <a:buNone/>
                      </a:pPr>
                      <a:r>
                        <a:rPr lang="pl-PL" sz="1600" b="0" kern="1200" dirty="0">
                          <a:solidFill>
                            <a:schemeClr val="tx1"/>
                          </a:solidFill>
                          <a:effectLst/>
                          <a:latin typeface="+mn-lt"/>
                          <a:ea typeface="+mn-ea"/>
                          <a:cs typeface="+mn-cs"/>
                        </a:rPr>
                        <a:t>Aby </a:t>
                      </a:r>
                      <a:r>
                        <a:rPr lang="pl-PL" sz="1600" b="0" kern="1200" dirty="0" err="1">
                          <a:solidFill>
                            <a:schemeClr val="tx1"/>
                          </a:solidFill>
                          <a:effectLst/>
                          <a:latin typeface="+mn-lt"/>
                          <a:ea typeface="+mn-ea"/>
                          <a:cs typeface="+mn-cs"/>
                        </a:rPr>
                        <a:t>mohl</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být</a:t>
                      </a:r>
                      <a:r>
                        <a:rPr lang="pl-PL" sz="1600" b="0" kern="1200" dirty="0">
                          <a:solidFill>
                            <a:schemeClr val="tx1"/>
                          </a:solidFill>
                          <a:effectLst/>
                          <a:latin typeface="+mn-lt"/>
                          <a:ea typeface="+mn-ea"/>
                          <a:cs typeface="+mn-cs"/>
                        </a:rPr>
                        <a:t> projekt </a:t>
                      </a:r>
                      <a:r>
                        <a:rPr lang="pl-PL" sz="1600" b="0" kern="1200" dirty="0" err="1">
                          <a:solidFill>
                            <a:schemeClr val="tx1"/>
                          </a:solidFill>
                          <a:effectLst/>
                          <a:latin typeface="+mn-lt"/>
                          <a:ea typeface="+mn-ea"/>
                          <a:cs typeface="+mn-cs"/>
                        </a:rPr>
                        <a:t>doporučen</a:t>
                      </a:r>
                      <a:r>
                        <a:rPr lang="pl-PL" sz="1600" b="0" kern="1200" dirty="0">
                          <a:solidFill>
                            <a:schemeClr val="tx1"/>
                          </a:solidFill>
                          <a:effectLst/>
                          <a:latin typeface="+mn-lt"/>
                          <a:ea typeface="+mn-ea"/>
                          <a:cs typeface="+mn-cs"/>
                        </a:rPr>
                        <a:t> k </a:t>
                      </a:r>
                      <a:r>
                        <a:rPr lang="pl-PL" sz="1600" b="0" kern="1200" dirty="0" err="1">
                          <a:solidFill>
                            <a:schemeClr val="tx1"/>
                          </a:solidFill>
                          <a:effectLst/>
                          <a:latin typeface="+mn-lt"/>
                          <a:ea typeface="+mn-ea"/>
                          <a:cs typeface="+mn-cs"/>
                        </a:rPr>
                        <a:t>financování</a:t>
                      </a:r>
                      <a:r>
                        <a:rPr lang="pl-PL" sz="1600" b="0" kern="1200" dirty="0">
                          <a:solidFill>
                            <a:schemeClr val="tx1"/>
                          </a:solidFill>
                          <a:effectLst/>
                          <a:latin typeface="+mn-lt"/>
                          <a:ea typeface="+mn-ea"/>
                          <a:cs typeface="+mn-cs"/>
                        </a:rPr>
                        <a:t> </a:t>
                      </a:r>
                      <a:br>
                        <a:rPr lang="pl-PL" sz="1600" b="0" kern="1200" dirty="0">
                          <a:solidFill>
                            <a:schemeClr val="tx1"/>
                          </a:solidFill>
                          <a:effectLst/>
                          <a:latin typeface="+mn-lt"/>
                          <a:ea typeface="+mn-ea"/>
                          <a:cs typeface="+mn-cs"/>
                        </a:rPr>
                      </a:br>
                      <a:r>
                        <a:rPr lang="pl-PL" sz="1600" b="0" kern="1200" dirty="0">
                          <a:solidFill>
                            <a:schemeClr val="tx1"/>
                          </a:solidFill>
                          <a:effectLst/>
                          <a:latin typeface="+mn-lt"/>
                          <a:ea typeface="+mn-ea"/>
                          <a:cs typeface="+mn-cs"/>
                        </a:rPr>
                        <a:t>z programu musi </a:t>
                      </a:r>
                      <a:r>
                        <a:rPr lang="pl-PL" sz="1600" b="0" kern="1200" dirty="0" err="1">
                          <a:solidFill>
                            <a:schemeClr val="tx1"/>
                          </a:solidFill>
                          <a:effectLst/>
                          <a:latin typeface="+mn-lt"/>
                          <a:ea typeface="+mn-ea"/>
                          <a:cs typeface="+mn-cs"/>
                        </a:rPr>
                        <a:t>splnit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minimálně</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tři</a:t>
                      </a:r>
                      <a:r>
                        <a:rPr lang="pl-PL" sz="1600" b="0" kern="1200" dirty="0">
                          <a:solidFill>
                            <a:schemeClr val="tx1"/>
                          </a:solidFill>
                          <a:effectLst/>
                          <a:latin typeface="+mn-lt"/>
                          <a:ea typeface="+mn-ea"/>
                          <a:cs typeface="+mn-cs"/>
                        </a:rPr>
                        <a:t> ze </a:t>
                      </a:r>
                      <a:r>
                        <a:rPr lang="pl-PL" sz="1600" b="0" kern="1200" dirty="0" err="1">
                          <a:solidFill>
                            <a:schemeClr val="tx1"/>
                          </a:solidFill>
                          <a:effectLst/>
                          <a:latin typeface="+mn-lt"/>
                          <a:ea typeface="+mn-ea"/>
                          <a:cs typeface="+mn-cs"/>
                        </a:rPr>
                        <a:t>čtyř</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kritérií</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spolupráce</a:t>
                      </a:r>
                      <a:r>
                        <a:rPr lang="pl-PL" sz="1600" b="0" kern="1200" dirty="0">
                          <a:solidFill>
                            <a:schemeClr val="tx1"/>
                          </a:solidFill>
                          <a:effectLst/>
                          <a:latin typeface="+mn-lt"/>
                          <a:ea typeface="+mn-ea"/>
                          <a:cs typeface="+mn-cs"/>
                        </a:rPr>
                        <a:t>:</a:t>
                      </a: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příprava</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států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plánování</a:t>
                      </a:r>
                      <a:r>
                        <a:rPr lang="pl-PL" sz="1600" b="0" u="none" kern="1200" dirty="0">
                          <a:solidFill>
                            <a:schemeClr val="tx1"/>
                          </a:solidFill>
                          <a:effectLst/>
                          <a:latin typeface="+mn-lt"/>
                          <a:ea typeface="+mn-ea"/>
                          <a:cs typeface="+mn-cs"/>
                        </a:rPr>
                        <a:t> projektu,</a:t>
                      </a:r>
                    </a:p>
                    <a:p>
                      <a:pPr marL="0" lvl="0" indent="0" algn="just">
                        <a:spcBef>
                          <a:spcPts val="600"/>
                        </a:spcBef>
                        <a:buFont typeface="Wingdings" panose="05000000000000000000" pitchFamily="2" charset="2"/>
                        <a:buNone/>
                      </a:pPr>
                      <a:endParaRPr lang="pl-PL" sz="1600" b="0" u="none" kern="1200" dirty="0">
                        <a:solidFill>
                          <a:schemeClr val="tx1"/>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realizace</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stran</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hranice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v </a:t>
                      </a:r>
                      <a:r>
                        <a:rPr lang="pl-PL" sz="1600" b="0" u="none" kern="1200" dirty="0" err="1">
                          <a:solidFill>
                            <a:schemeClr val="tx1"/>
                          </a:solidFill>
                          <a:effectLst/>
                          <a:latin typeface="+mn-lt"/>
                          <a:ea typeface="+mn-ea"/>
                          <a:cs typeface="+mn-cs"/>
                        </a:rPr>
                        <a:t>podobné</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míře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realizaci</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aktivit</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zaměřených</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naplnění</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cílů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malého</a:t>
                      </a:r>
                      <a:r>
                        <a:rPr lang="pl-PL" sz="1600" b="0" u="none" kern="1200" dirty="0">
                          <a:solidFill>
                            <a:schemeClr val="tx1"/>
                          </a:solidFill>
                          <a:effectLst/>
                          <a:latin typeface="+mn-lt"/>
                          <a:ea typeface="+mn-ea"/>
                          <a:cs typeface="+mn-cs"/>
                        </a:rPr>
                        <a:t> projektu</a:t>
                      </a:r>
                    </a:p>
                    <a:p>
                      <a:endParaRPr lang="pl-PL" sz="1600" dirty="0"/>
                    </a:p>
                  </a:txBody>
                  <a:tcPr/>
                </a:tc>
                <a:tc>
                  <a:txBody>
                    <a:bodyPr/>
                    <a:lstStyle/>
                    <a:p>
                      <a:pPr algn="just">
                        <a:lnSpc>
                          <a:spcPct val="115000"/>
                        </a:lnSpc>
                        <a:spcBef>
                          <a:spcPts val="500"/>
                        </a:spcBef>
                        <a:spcAft>
                          <a:spcPts val="1000"/>
                        </a:spcAft>
                      </a:pPr>
                      <a:r>
                        <a:rPr lang="pl-PL" sz="1600" b="1" kern="1200" dirty="0">
                          <a:solidFill>
                            <a:srgbClr val="002060"/>
                          </a:solidFill>
                          <a:effectLst>
                            <a:outerShdw blurRad="38100" dist="38100" dir="2700000" algn="tl">
                              <a:srgbClr val="000000">
                                <a:alpha val="43137"/>
                              </a:srgbClr>
                            </a:outerShdw>
                          </a:effectLst>
                          <a:latin typeface="+mn-lt"/>
                          <a:ea typeface="+mn-ea"/>
                          <a:cs typeface="+mn-cs"/>
                        </a:rPr>
                        <a:t>KRYTERIA WSPÓŁPRACY TRANSGRANICZNEJ:</a:t>
                      </a:r>
                    </a:p>
                    <a:p>
                      <a:pPr marL="0" indent="0" algn="just">
                        <a:spcBef>
                          <a:spcPts val="600"/>
                        </a:spcBef>
                        <a:buFont typeface="Wingdings" panose="05000000000000000000" pitchFamily="2" charset="2"/>
                        <a:buNone/>
                      </a:pPr>
                      <a:r>
                        <a:rPr lang="pl-PL" sz="1600" b="0" kern="1200" dirty="0">
                          <a:solidFill>
                            <a:srgbClr val="002060"/>
                          </a:solidFill>
                          <a:effectLst/>
                          <a:latin typeface="+mn-lt"/>
                          <a:ea typeface="+mn-ea"/>
                          <a:cs typeface="+mn-cs"/>
                        </a:rPr>
                        <a:t>Aby projekt mógł zostać rekomendowany </a:t>
                      </a:r>
                      <a:br>
                        <a:rPr lang="pl-PL" sz="1600" b="0" kern="1200" dirty="0">
                          <a:solidFill>
                            <a:srgbClr val="002060"/>
                          </a:solidFill>
                          <a:effectLst/>
                          <a:latin typeface="+mn-lt"/>
                          <a:ea typeface="+mn-ea"/>
                          <a:cs typeface="+mn-cs"/>
                        </a:rPr>
                      </a:br>
                      <a:r>
                        <a:rPr lang="pl-PL" sz="1600" b="0" kern="1200" dirty="0">
                          <a:solidFill>
                            <a:srgbClr val="002060"/>
                          </a:solidFill>
                          <a:effectLst/>
                          <a:latin typeface="+mn-lt"/>
                          <a:ea typeface="+mn-ea"/>
                          <a:cs typeface="+mn-cs"/>
                        </a:rPr>
                        <a:t>do dofinansowania z programu musi spełnić minimalnie trzy z czterech kryteriów współpracy:</a:t>
                      </a: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wspólne przygotowanie małego projektu z partnerem z drugiego państwa - </a:t>
                      </a:r>
                      <a:r>
                        <a:rPr lang="pl-PL" sz="1600" b="0" u="none" kern="1200" dirty="0">
                          <a:solidFill>
                            <a:srgbClr val="002060"/>
                          </a:solidFill>
                          <a:effectLst/>
                          <a:latin typeface="+mn-lt"/>
                          <a:ea typeface="+mn-ea"/>
                          <a:cs typeface="+mn-cs"/>
                        </a:rPr>
                        <a:t>polega na tym, że partnerzy </a:t>
                      </a:r>
                      <a:br>
                        <a:rPr lang="pl-PL" sz="1600" b="0" u="none" kern="1200" dirty="0">
                          <a:solidFill>
                            <a:srgbClr val="002060"/>
                          </a:solidFill>
                          <a:effectLst/>
                          <a:latin typeface="+mn-lt"/>
                          <a:ea typeface="+mn-ea"/>
                          <a:cs typeface="+mn-cs"/>
                        </a:rPr>
                      </a:br>
                      <a:r>
                        <a:rPr lang="pl-PL" sz="1600" b="0" u="none" kern="1200" dirty="0">
                          <a:solidFill>
                            <a:srgbClr val="002060"/>
                          </a:solidFill>
                          <a:effectLst/>
                          <a:latin typeface="+mn-lt"/>
                          <a:ea typeface="+mn-ea"/>
                          <a:cs typeface="+mn-cs"/>
                        </a:rPr>
                        <a:t>z obu krajów, uczestniczą w planowaniu projektu,</a:t>
                      </a:r>
                    </a:p>
                    <a:p>
                      <a:pPr marL="0" lvl="0" indent="0" algn="just">
                        <a:spcBef>
                          <a:spcPts val="600"/>
                        </a:spcBef>
                        <a:buFont typeface="Wingdings" panose="05000000000000000000" pitchFamily="2" charset="2"/>
                        <a:buNone/>
                      </a:pPr>
                      <a:endParaRPr lang="pl-PL" sz="1600" b="0" u="none" kern="1200" dirty="0">
                        <a:solidFill>
                          <a:srgbClr val="002060"/>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wspólna realizacja małego projektu z partnerem </a:t>
                      </a:r>
                      <a:br>
                        <a:rPr lang="pl-PL" sz="1600" b="0" u="sng" kern="1200" dirty="0">
                          <a:solidFill>
                            <a:srgbClr val="002060"/>
                          </a:solidFill>
                          <a:effectLst/>
                          <a:latin typeface="+mn-lt"/>
                          <a:ea typeface="+mn-ea"/>
                          <a:cs typeface="+mn-cs"/>
                        </a:rPr>
                      </a:br>
                      <a:r>
                        <a:rPr lang="pl-PL" sz="1600" b="0" u="sng" kern="1200" dirty="0">
                          <a:solidFill>
                            <a:srgbClr val="002060"/>
                          </a:solidFill>
                          <a:effectLst/>
                          <a:latin typeface="+mn-lt"/>
                          <a:ea typeface="+mn-ea"/>
                          <a:cs typeface="+mn-cs"/>
                        </a:rPr>
                        <a:t>z drugiego państwa - </a:t>
                      </a:r>
                      <a:r>
                        <a:rPr lang="pl-PL" sz="1600" b="0" u="none" kern="1200" dirty="0">
                          <a:solidFill>
                            <a:srgbClr val="002060"/>
                          </a:solidFill>
                          <a:effectLst/>
                          <a:latin typeface="+mn-lt"/>
                          <a:ea typeface="+mn-ea"/>
                          <a:cs typeface="+mn-cs"/>
                        </a:rPr>
                        <a:t>polega na tym, że partnerzy z obu stron granicy uczestniczą w podobnym stopniu w realizacji działań prowadzących do osiągnięcia celów małego projektu</a:t>
                      </a:r>
                    </a:p>
                    <a:p>
                      <a:endParaRPr lang="pl-PL" sz="1600" dirty="0"/>
                    </a:p>
                  </a:txBody>
                  <a:tcPr/>
                </a:tc>
                <a:extLst>
                  <a:ext uri="{0D108BD9-81ED-4DB2-BD59-A6C34878D82A}">
                    <a16:rowId xmlns:a16="http://schemas.microsoft.com/office/drawing/2014/main" val="3009153727"/>
                  </a:ext>
                </a:extLst>
              </a:tr>
            </a:tbl>
          </a:graphicData>
        </a:graphic>
      </p:graphicFrame>
    </p:spTree>
    <p:extLst>
      <p:ext uri="{BB962C8B-B14F-4D97-AF65-F5344CB8AC3E}">
        <p14:creationId xmlns:p14="http://schemas.microsoft.com/office/powerpoint/2010/main" val="3509917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85AEB37C-DBE5-3FEE-49A1-45658CA2E515}"/>
              </a:ext>
            </a:extLst>
          </p:cNvPr>
          <p:cNvGraphicFramePr>
            <a:graphicFrameLocks noGrp="1"/>
          </p:cNvGraphicFramePr>
          <p:nvPr>
            <p:extLst>
              <p:ext uri="{D42A27DB-BD31-4B8C-83A1-F6EECF244321}">
                <p14:modId xmlns:p14="http://schemas.microsoft.com/office/powerpoint/2010/main" val="4062704063"/>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952888471"/>
                    </a:ext>
                  </a:extLst>
                </a:gridCol>
                <a:gridCol w="4064000">
                  <a:extLst>
                    <a:ext uri="{9D8B030D-6E8A-4147-A177-3AD203B41FA5}">
                      <a16:colId xmlns:a16="http://schemas.microsoft.com/office/drawing/2014/main" val="2775078123"/>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1882165307"/>
                  </a:ext>
                </a:extLst>
              </a:tr>
            </a:tbl>
          </a:graphicData>
        </a:graphic>
      </p:graphicFrame>
      <p:graphicFrame>
        <p:nvGraphicFramePr>
          <p:cNvPr id="13" name="Tabulka 2">
            <a:extLst>
              <a:ext uri="{FF2B5EF4-FFF2-40B4-BE49-F238E27FC236}">
                <a16:creationId xmlns:a16="http://schemas.microsoft.com/office/drawing/2014/main" id="{7CC939DB-0B49-6A0A-9CC1-434BAB1E70A7}"/>
              </a:ext>
            </a:extLst>
          </p:cNvPr>
          <p:cNvGraphicFramePr>
            <a:graphicFrameLocks noGrp="1"/>
          </p:cNvGraphicFramePr>
          <p:nvPr>
            <p:extLst>
              <p:ext uri="{D42A27DB-BD31-4B8C-83A1-F6EECF244321}">
                <p14:modId xmlns:p14="http://schemas.microsoft.com/office/powerpoint/2010/main" val="4193865433"/>
              </p:ext>
            </p:extLst>
          </p:nvPr>
        </p:nvGraphicFramePr>
        <p:xfrm>
          <a:off x="1014012" y="1526693"/>
          <a:ext cx="10163974" cy="4134643"/>
        </p:xfrm>
        <a:graphic>
          <a:graphicData uri="http://schemas.openxmlformats.org/drawingml/2006/table">
            <a:tbl>
              <a:tblPr firstRow="1" bandRow="1">
                <a:tableStyleId>{2D5ABB26-0587-4C30-8999-92F81FD0307C}</a:tableStyleId>
              </a:tblPr>
              <a:tblGrid>
                <a:gridCol w="5081987">
                  <a:extLst>
                    <a:ext uri="{9D8B030D-6E8A-4147-A177-3AD203B41FA5}">
                      <a16:colId xmlns:a16="http://schemas.microsoft.com/office/drawing/2014/main" val="2326915147"/>
                    </a:ext>
                  </a:extLst>
                </a:gridCol>
                <a:gridCol w="5081987">
                  <a:extLst>
                    <a:ext uri="{9D8B030D-6E8A-4147-A177-3AD203B41FA5}">
                      <a16:colId xmlns:a16="http://schemas.microsoft.com/office/drawing/2014/main" val="1697401458"/>
                    </a:ext>
                  </a:extLst>
                </a:gridCol>
              </a:tblGrid>
              <a:tr h="4134643">
                <a:tc>
                  <a:txBody>
                    <a:bodyPr/>
                    <a:lstStyle/>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společný</a:t>
                      </a:r>
                      <a:r>
                        <a:rPr lang="pl-PL" sz="1800" b="0" u="sng" kern="1200" dirty="0">
                          <a:solidFill>
                            <a:schemeClr val="tx1"/>
                          </a:solidFill>
                          <a:effectLst/>
                        </a:rPr>
                        <a:t> </a:t>
                      </a:r>
                      <a:r>
                        <a:rPr lang="pl-PL" sz="1800" b="0" u="sng" kern="1200" dirty="0" err="1">
                          <a:solidFill>
                            <a:schemeClr val="tx1"/>
                          </a:solidFill>
                          <a:effectLst/>
                        </a:rPr>
                        <a:t>personál</a:t>
                      </a:r>
                      <a:r>
                        <a:rPr lang="pl-PL" sz="1800" b="0" u="sng" kern="1200" dirty="0">
                          <a:solidFill>
                            <a:schemeClr val="tx1"/>
                          </a:solidFill>
                          <a:effectLst/>
                        </a:rPr>
                        <a:t> s partnerem z </a:t>
                      </a:r>
                      <a:r>
                        <a:rPr lang="pl-PL" sz="1800" b="0" u="sng" kern="1200" dirty="0" err="1">
                          <a:solidFill>
                            <a:schemeClr val="tx1"/>
                          </a:solidFill>
                          <a:effectLst/>
                        </a:rPr>
                        <a:t>druhého</a:t>
                      </a:r>
                      <a:r>
                        <a:rPr lang="pl-PL" sz="1800" b="0" u="sng" kern="1200" dirty="0">
                          <a:solidFill>
                            <a:schemeClr val="tx1"/>
                          </a:solidFill>
                          <a:effectLst/>
                        </a:rPr>
                        <a:t> </a:t>
                      </a:r>
                      <a:r>
                        <a:rPr lang="pl-PL" sz="1800" b="0" u="sng" kern="1200" dirty="0" err="1">
                          <a:solidFill>
                            <a:schemeClr val="tx1"/>
                          </a:solidFill>
                          <a:effectLst/>
                        </a:rPr>
                        <a:t>státu</a:t>
                      </a:r>
                      <a:r>
                        <a:rPr lang="pl-PL" sz="1800" b="0" u="sng" kern="1200" dirty="0">
                          <a:solidFill>
                            <a:schemeClr val="tx1"/>
                          </a:solidFill>
                          <a:effectLst/>
                        </a:rPr>
                        <a:t> </a:t>
                      </a:r>
                      <a:r>
                        <a:rPr lang="pl-PL" sz="1800" b="0" u="none" kern="1200" dirty="0">
                          <a:solidFill>
                            <a:schemeClr val="tx1"/>
                          </a:solidFill>
                          <a:effectLst/>
                        </a:rPr>
                        <a:t>– </a:t>
                      </a:r>
                      <a:r>
                        <a:rPr lang="pl-PL" sz="1800" b="0" u="none" kern="1200" dirty="0" err="1">
                          <a:solidFill>
                            <a:schemeClr val="tx1"/>
                          </a:solidFill>
                          <a:effectLst/>
                        </a:rPr>
                        <a:t>společný</a:t>
                      </a:r>
                      <a:r>
                        <a:rPr lang="pl-PL" sz="1800" b="0" u="none" kern="1200" dirty="0">
                          <a:solidFill>
                            <a:schemeClr val="tx1"/>
                          </a:solidFill>
                          <a:effectLst/>
                        </a:rPr>
                        <a:t> </a:t>
                      </a:r>
                      <a:r>
                        <a:rPr lang="pl-PL" sz="1800" b="0" u="none" kern="1200" dirty="0" err="1">
                          <a:solidFill>
                            <a:schemeClr val="tx1"/>
                          </a:solidFill>
                          <a:effectLst/>
                        </a:rPr>
                        <a:t>personál</a:t>
                      </a:r>
                      <a:r>
                        <a:rPr lang="pl-PL" sz="1800" b="0" u="none" kern="1200" dirty="0">
                          <a:solidFill>
                            <a:schemeClr val="tx1"/>
                          </a:solidFill>
                          <a:effectLst/>
                        </a:rPr>
                        <a:t> </a:t>
                      </a:r>
                      <a:r>
                        <a:rPr lang="pl-PL" sz="1800" b="0" u="none" kern="1200" dirty="0" err="1">
                          <a:solidFill>
                            <a:schemeClr val="tx1"/>
                          </a:solidFill>
                          <a:effectLst/>
                        </a:rPr>
                        <a:t>se</a:t>
                      </a:r>
                      <a:r>
                        <a:rPr lang="pl-PL" sz="1800" b="0" u="none" kern="1200" dirty="0">
                          <a:solidFill>
                            <a:schemeClr val="tx1"/>
                          </a:solidFill>
                          <a:effectLst/>
                        </a:rPr>
                        <a:t> </a:t>
                      </a:r>
                      <a:r>
                        <a:rPr lang="pl-PL" sz="1800" b="0" u="none" kern="1200" dirty="0" err="1">
                          <a:solidFill>
                            <a:schemeClr val="tx1"/>
                          </a:solidFill>
                          <a:effectLst/>
                        </a:rPr>
                        <a:t>podílí</a:t>
                      </a:r>
                      <a:r>
                        <a:rPr lang="pl-PL" sz="1800" b="0" u="none" kern="1200" dirty="0">
                          <a:solidFill>
                            <a:schemeClr val="tx1"/>
                          </a:solidFill>
                          <a:effectLst/>
                        </a:rPr>
                        <a:t> na </a:t>
                      </a:r>
                      <a:r>
                        <a:rPr lang="pl-PL" sz="1800" b="0" u="none" kern="1200" dirty="0" err="1">
                          <a:solidFill>
                            <a:schemeClr val="tx1"/>
                          </a:solidFill>
                          <a:effectLst/>
                        </a:rPr>
                        <a:t>všech</a:t>
                      </a:r>
                      <a:r>
                        <a:rPr lang="pl-PL" sz="1800" b="0" u="none" kern="1200" dirty="0">
                          <a:solidFill>
                            <a:schemeClr val="tx1"/>
                          </a:solidFill>
                          <a:effectLst/>
                        </a:rPr>
                        <a:t> </a:t>
                      </a:r>
                      <a:r>
                        <a:rPr lang="pl-PL" sz="1800" b="0" u="none" kern="1200" dirty="0" err="1">
                          <a:solidFill>
                            <a:schemeClr val="tx1"/>
                          </a:solidFill>
                          <a:effectLst/>
                        </a:rPr>
                        <a:t>významných</a:t>
                      </a:r>
                      <a:r>
                        <a:rPr lang="pl-PL" sz="1800" b="0" u="none" kern="1200" dirty="0">
                          <a:solidFill>
                            <a:schemeClr val="tx1"/>
                          </a:solidFill>
                          <a:effectLst/>
                        </a:rPr>
                        <a:t> </a:t>
                      </a:r>
                      <a:r>
                        <a:rPr lang="pl-PL" sz="1800" b="0" u="none" kern="1200" dirty="0" err="1">
                          <a:solidFill>
                            <a:schemeClr val="tx1"/>
                          </a:solidFill>
                          <a:effectLst/>
                        </a:rPr>
                        <a:t>aktivitách</a:t>
                      </a:r>
                      <a:r>
                        <a:rPr lang="pl-PL" sz="1800" b="0" u="none" kern="1200" dirty="0">
                          <a:solidFill>
                            <a:schemeClr val="tx1"/>
                          </a:solidFill>
                          <a:effectLst/>
                        </a:rPr>
                        <a:t> </a:t>
                      </a:r>
                      <a:r>
                        <a:rPr lang="pl-PL" sz="1800" b="0" u="none" kern="1200" dirty="0" err="1">
                          <a:solidFill>
                            <a:schemeClr val="tx1"/>
                          </a:solidFill>
                          <a:effectLst/>
                        </a:rPr>
                        <a:t>malého</a:t>
                      </a:r>
                      <a:r>
                        <a:rPr lang="pl-PL" sz="1800" b="0" u="none" kern="1200" dirty="0">
                          <a:solidFill>
                            <a:schemeClr val="tx1"/>
                          </a:solidFill>
                          <a:effectLst/>
                        </a:rPr>
                        <a:t> projektu</a:t>
                      </a:r>
                    </a:p>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společné</a:t>
                      </a:r>
                      <a:r>
                        <a:rPr lang="pl-PL" sz="1800" b="0" u="sng" kern="1200" dirty="0">
                          <a:solidFill>
                            <a:schemeClr val="tx1"/>
                          </a:solidFill>
                          <a:effectLst/>
                        </a:rPr>
                        <a:t> </a:t>
                      </a:r>
                      <a:r>
                        <a:rPr lang="pl-PL" sz="1800" b="0" u="sng" kern="1200" dirty="0" err="1">
                          <a:solidFill>
                            <a:schemeClr val="tx1"/>
                          </a:solidFill>
                          <a:effectLst/>
                        </a:rPr>
                        <a:t>financování</a:t>
                      </a:r>
                      <a:r>
                        <a:rPr lang="pl-PL" sz="1800" b="0" u="sng" kern="1200" dirty="0">
                          <a:solidFill>
                            <a:schemeClr val="tx1"/>
                          </a:solidFill>
                          <a:effectLst/>
                        </a:rPr>
                        <a:t> </a:t>
                      </a:r>
                      <a:r>
                        <a:rPr lang="pl-PL" sz="1800" b="0" u="sng" kern="1200" dirty="0" err="1">
                          <a:solidFill>
                            <a:schemeClr val="tx1"/>
                          </a:solidFill>
                          <a:effectLst/>
                        </a:rPr>
                        <a:t>malého</a:t>
                      </a:r>
                      <a:r>
                        <a:rPr lang="pl-PL" sz="1800" b="0" u="sng" kern="1200" dirty="0">
                          <a:solidFill>
                            <a:schemeClr val="tx1"/>
                          </a:solidFill>
                          <a:effectLst/>
                        </a:rPr>
                        <a:t> projektu </a:t>
                      </a:r>
                      <a:r>
                        <a:rPr lang="pl-PL" sz="1800" b="0" u="sng" kern="1200" dirty="0" err="1">
                          <a:solidFill>
                            <a:schemeClr val="tx1"/>
                          </a:solidFill>
                          <a:effectLst/>
                        </a:rPr>
                        <a:t>oběma</a:t>
                      </a:r>
                      <a:r>
                        <a:rPr lang="pl-PL" sz="1800" b="0" u="sng" kern="1200" dirty="0">
                          <a:solidFill>
                            <a:schemeClr val="tx1"/>
                          </a:solidFill>
                          <a:effectLst/>
                        </a:rPr>
                        <a:t> </a:t>
                      </a:r>
                      <a:r>
                        <a:rPr lang="pl-PL" sz="1800" b="0" u="sng" kern="1200" dirty="0" err="1">
                          <a:solidFill>
                            <a:schemeClr val="tx1"/>
                          </a:solidFill>
                          <a:effectLst/>
                        </a:rPr>
                        <a:t>stranami</a:t>
                      </a:r>
                      <a:r>
                        <a:rPr lang="pl-PL" sz="1800" b="0" u="sng" kern="1200" dirty="0">
                          <a:solidFill>
                            <a:schemeClr val="tx1"/>
                          </a:solidFill>
                          <a:effectLst/>
                        </a:rPr>
                        <a:t> </a:t>
                      </a:r>
                      <a:r>
                        <a:rPr lang="pl-PL" sz="1800" b="0" kern="1200" dirty="0">
                          <a:solidFill>
                            <a:schemeClr val="tx1"/>
                          </a:solidFill>
                          <a:effectLst/>
                        </a:rPr>
                        <a:t>– (</a:t>
                      </a:r>
                      <a:r>
                        <a:rPr lang="pl-PL" sz="1800" b="0" kern="1200" dirty="0" err="1">
                          <a:solidFill>
                            <a:schemeClr val="tx1"/>
                          </a:solidFill>
                          <a:effectLst/>
                        </a:rPr>
                        <a:t>relevantní</a:t>
                      </a:r>
                      <a:r>
                        <a:rPr lang="pl-PL" sz="1800" b="0" kern="1200" dirty="0">
                          <a:solidFill>
                            <a:schemeClr val="tx1"/>
                          </a:solidFill>
                          <a:effectLst/>
                        </a:rPr>
                        <a:t> pro projekt </a:t>
                      </a:r>
                      <a:r>
                        <a:rPr lang="pl-PL" sz="1800" b="0" kern="1200" dirty="0" err="1">
                          <a:solidFill>
                            <a:schemeClr val="tx1"/>
                          </a:solidFill>
                          <a:effectLst/>
                        </a:rPr>
                        <a:t>realizovaný</a:t>
                      </a:r>
                      <a:r>
                        <a:rPr lang="pl-PL" sz="1800" b="0" kern="1200" dirty="0">
                          <a:solidFill>
                            <a:schemeClr val="tx1"/>
                          </a:solidFill>
                          <a:effectLst/>
                        </a:rPr>
                        <a:t> s </a:t>
                      </a:r>
                      <a:r>
                        <a:rPr lang="pl-PL" sz="1800" b="0" kern="1200" dirty="0" err="1">
                          <a:solidFill>
                            <a:schemeClr val="tx1"/>
                          </a:solidFill>
                          <a:effectLst/>
                        </a:rPr>
                        <a:t>vedoucím</a:t>
                      </a:r>
                      <a:r>
                        <a:rPr lang="pl-PL" sz="1800" b="0" kern="1200" dirty="0">
                          <a:solidFill>
                            <a:schemeClr val="tx1"/>
                          </a:solidFill>
                          <a:effectLst/>
                        </a:rPr>
                        <a:t> partnerem</a:t>
                      </a:r>
                      <a:r>
                        <a:rPr lang="pl-PL" sz="1800" b="0" u="none" kern="1200" dirty="0">
                          <a:solidFill>
                            <a:schemeClr val="tx1"/>
                          </a:solidFill>
                          <a:effectLst/>
                        </a:rPr>
                        <a:t>) </a:t>
                      </a:r>
                      <a:r>
                        <a:rPr kumimoji="0" lang="cs-CZ" sz="1800" b="0" u="none" strike="noStrike" kern="1200" cap="none" spc="0" normalizeH="0" baseline="0" dirty="0">
                          <a:ln>
                            <a:noFill/>
                          </a:ln>
                          <a:solidFill>
                            <a:schemeClr val="tx1"/>
                          </a:solidFill>
                          <a:effectLst/>
                          <a:uLnTx/>
                          <a:uFillTx/>
                        </a:rPr>
                        <a:t>je splněno za předpokladu, že podíl partnera/</a:t>
                      </a:r>
                      <a:r>
                        <a:rPr kumimoji="0" lang="cs-CZ" sz="1800" b="0" u="none" strike="noStrike" kern="1200" cap="none" spc="0" normalizeH="0" baseline="0" dirty="0" err="1">
                          <a:ln>
                            <a:noFill/>
                          </a:ln>
                          <a:solidFill>
                            <a:schemeClr val="tx1"/>
                          </a:solidFill>
                          <a:effectLst/>
                          <a:uLnTx/>
                          <a:uFillTx/>
                        </a:rPr>
                        <a:t>rů</a:t>
                      </a:r>
                      <a:r>
                        <a:rPr kumimoji="0" lang="cs-CZ" sz="1800" b="0" u="none" strike="noStrike" kern="1200" cap="none" spc="0" normalizeH="0" baseline="0" dirty="0">
                          <a:ln>
                            <a:noFill/>
                          </a:ln>
                          <a:solidFill>
                            <a:schemeClr val="tx1"/>
                          </a:solidFill>
                          <a:effectLst/>
                          <a:uLnTx/>
                          <a:uFillTx/>
                        </a:rPr>
                        <a:t> z druhého státu je ve výši min. 10 % z celkových způsobilých výdajů projektu</a:t>
                      </a:r>
                    </a:p>
                    <a:p>
                      <a:pPr marL="285750" lvl="0" indent="-285750" algn="just">
                        <a:spcBef>
                          <a:spcPts val="600"/>
                        </a:spcBef>
                        <a:buFont typeface="Wingdings" panose="05000000000000000000" pitchFamily="2" charset="2"/>
                        <a:buChar char="ü"/>
                      </a:pPr>
                      <a:endParaRPr kumimoji="0" lang="cs-CZ" sz="1600" b="0" u="none" strike="noStrike" kern="1200" cap="none" spc="0" normalizeH="0" baseline="0" dirty="0">
                        <a:ln>
                          <a:noFill/>
                        </a:ln>
                        <a:solidFill>
                          <a:schemeClr val="tx1"/>
                        </a:solidFill>
                        <a:effectLst/>
                        <a:uLnTx/>
                        <a:uFillTx/>
                      </a:endParaRPr>
                    </a:p>
                    <a:p>
                      <a:pPr marL="0" lvl="0" indent="0" algn="just">
                        <a:spcBef>
                          <a:spcPts val="600"/>
                        </a:spcBef>
                        <a:buFont typeface="Wingdings" panose="05000000000000000000" pitchFamily="2" charset="2"/>
                        <a:buNone/>
                      </a:pPr>
                      <a:endParaRPr lang="pl-PL" sz="1600" b="0" u="none" kern="1200" dirty="0">
                        <a:solidFill>
                          <a:schemeClr val="tx1"/>
                        </a:solidFill>
                        <a:effectLst/>
                      </a:endParaRPr>
                    </a:p>
                    <a:p>
                      <a:endParaRPr lang="pl-PL" sz="1800" b="1" kern="1200" dirty="0">
                        <a:solidFill>
                          <a:srgbClr val="FF6600"/>
                        </a:solidFill>
                        <a:effectLst/>
                      </a:endParaRPr>
                    </a:p>
                    <a:p>
                      <a:endParaRPr lang="pl-PL" sz="1800" b="1" kern="1200" dirty="0">
                        <a:solidFill>
                          <a:schemeClr val="tx1"/>
                        </a:solidFill>
                        <a:effectLst/>
                        <a:latin typeface="+mn-lt"/>
                        <a:ea typeface="+mn-ea"/>
                        <a:cs typeface="+mn-cs"/>
                      </a:endParaRPr>
                    </a:p>
                  </a:txBody>
                  <a:tcPr/>
                </a:tc>
                <a:tc>
                  <a:txBody>
                    <a:bodyPr/>
                    <a:lstStyle/>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wspólny personel z partnerem z drugiego państwa - </a:t>
                      </a:r>
                      <a:r>
                        <a:rPr lang="pl-PL" sz="1800" b="0" u="none" kern="1200" dirty="0">
                          <a:solidFill>
                            <a:srgbClr val="002060"/>
                          </a:solidFill>
                          <a:effectLst/>
                          <a:latin typeface="+mn-lt"/>
                          <a:ea typeface="+mn-ea"/>
                          <a:cs typeface="+mn-cs"/>
                        </a:rPr>
                        <a:t>wspólny personel uczestniczy we wszystkich istotnych działaniach małego projektu</a:t>
                      </a:r>
                    </a:p>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wspólne finansowanie małego projektu przez obie strony </a:t>
                      </a:r>
                      <a:r>
                        <a:rPr lang="pl-PL" sz="1800" b="0" kern="1200" dirty="0">
                          <a:solidFill>
                            <a:srgbClr val="002060"/>
                          </a:solidFill>
                          <a:effectLst/>
                          <a:latin typeface="+mn-lt"/>
                          <a:ea typeface="+mn-ea"/>
                          <a:cs typeface="+mn-cs"/>
                        </a:rPr>
                        <a:t>– (</a:t>
                      </a:r>
                      <a:r>
                        <a:rPr lang="pl-PL" sz="1800" b="0" u="none" kern="1200" dirty="0">
                          <a:solidFill>
                            <a:srgbClr val="002060"/>
                          </a:solidFill>
                          <a:effectLst/>
                          <a:latin typeface="+mn-lt"/>
                          <a:ea typeface="+mn-ea"/>
                          <a:cs typeface="+mn-cs"/>
                        </a:rPr>
                        <a:t>dotyczy projektu realizowanego z Partnerem Wiodącym) uważane jest za spełnione przy założeniu, że udział partnera/-ów z drugiego kraju wynosi co najmniej 10 % całkowitych wydatków kwalifikowalnych projektu</a:t>
                      </a:r>
                    </a:p>
                    <a:p>
                      <a:endParaRPr lang="pl-PL" sz="1800" b="1" kern="1200" dirty="0">
                        <a:solidFill>
                          <a:schemeClr val="tx1"/>
                        </a:solidFill>
                        <a:effectLst/>
                        <a:latin typeface="+mn-lt"/>
                        <a:ea typeface="+mn-ea"/>
                        <a:cs typeface="+mn-cs"/>
                      </a:endParaRPr>
                    </a:p>
                  </a:txBody>
                  <a:tcPr/>
                </a:tc>
                <a:extLst>
                  <a:ext uri="{0D108BD9-81ED-4DB2-BD59-A6C34878D82A}">
                    <a16:rowId xmlns:a16="http://schemas.microsoft.com/office/drawing/2014/main" val="382206565"/>
                  </a:ext>
                </a:extLst>
              </a:tr>
            </a:tbl>
          </a:graphicData>
        </a:graphic>
      </p:graphicFrame>
    </p:spTree>
    <p:extLst>
      <p:ext uri="{BB962C8B-B14F-4D97-AF65-F5344CB8AC3E}">
        <p14:creationId xmlns:p14="http://schemas.microsoft.com/office/powerpoint/2010/main" val="4026853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5E569A7-B14D-5BA2-1ADA-7A45FD73EA4F}"/>
              </a:ext>
            </a:extLst>
          </p:cNvPr>
          <p:cNvGraphicFramePr>
            <a:graphicFrameLocks noGrp="1"/>
          </p:cNvGraphicFramePr>
          <p:nvPr>
            <p:extLst>
              <p:ext uri="{D42A27DB-BD31-4B8C-83A1-F6EECF244321}">
                <p14:modId xmlns:p14="http://schemas.microsoft.com/office/powerpoint/2010/main" val="908734409"/>
              </p:ext>
            </p:extLst>
          </p:nvPr>
        </p:nvGraphicFramePr>
        <p:xfrm>
          <a:off x="1773142" y="1505844"/>
          <a:ext cx="8128000" cy="3816096"/>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052044421"/>
                    </a:ext>
                  </a:extLst>
                </a:gridCol>
                <a:gridCol w="4064000">
                  <a:extLst>
                    <a:ext uri="{9D8B030D-6E8A-4147-A177-3AD203B41FA5}">
                      <a16:colId xmlns:a16="http://schemas.microsoft.com/office/drawing/2014/main" val="2288669150"/>
                    </a:ext>
                  </a:extLst>
                </a:gridCol>
              </a:tblGrid>
              <a:tr h="370840">
                <a:tc>
                  <a:txBody>
                    <a:bodyPr/>
                    <a:lstStyle/>
                    <a:p>
                      <a:pPr algn="ct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Typy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malých</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projektů</a:t>
                      </a:r>
                      <a:endPar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marL="285750" indent="-285750" algn="just">
                        <a:lnSpc>
                          <a:spcPct val="120000"/>
                        </a:lnSpc>
                        <a:spcBef>
                          <a:spcPts val="0"/>
                        </a:spcBef>
                        <a:buFont typeface="Wingdings" panose="05000000000000000000" pitchFamily="2" charset="2"/>
                        <a:buChar char="q"/>
                      </a:pPr>
                      <a:endParaRPr lang="cs-CZ" altLang="cs-CZ" sz="1700" b="1" dirty="0">
                        <a:solidFill>
                          <a:schemeClr val="tx1"/>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800" b="1" dirty="0">
                          <a:solidFill>
                            <a:schemeClr val="tx1"/>
                          </a:solidFill>
                          <a:effectLst/>
                        </a:rPr>
                        <a:t>společný malý projekt s principem vedoucího partnera,</a:t>
                      </a:r>
                      <a:r>
                        <a:rPr lang="cs-CZ" altLang="cs-CZ" sz="1800" b="0" dirty="0">
                          <a:solidFill>
                            <a:schemeClr val="tx1"/>
                          </a:solidFill>
                          <a:effectLst/>
                        </a:rPr>
                        <a:t> kdy finanční podíl má jak vedoucí partner, tak partner projektu (nově lze realizovat </a:t>
                      </a:r>
                      <a:br>
                        <a:rPr lang="cs-CZ" altLang="cs-CZ" sz="1800" b="0" dirty="0">
                          <a:solidFill>
                            <a:schemeClr val="tx1"/>
                          </a:solidFill>
                          <a:effectLst/>
                        </a:rPr>
                      </a:br>
                      <a:r>
                        <a:rPr lang="cs-CZ" altLang="cs-CZ" sz="1800" b="0" dirty="0">
                          <a:solidFill>
                            <a:schemeClr val="tx1"/>
                          </a:solidFill>
                          <a:effectLst/>
                        </a:rPr>
                        <a:t>i s partnery z jiných euroregionů)</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sz="1800" b="1" dirty="0" err="1">
                          <a:solidFill>
                            <a:schemeClr val="tx1"/>
                          </a:solidFill>
                          <a:effectLst/>
                          <a:cs typeface="Times New Roman" panose="02020603050405020304" pitchFamily="18" charset="0"/>
                        </a:rPr>
                        <a:t>samostatný</a:t>
                      </a:r>
                      <a:r>
                        <a:rPr lang="pl-PL" altLang="pl-PL" sz="1800" b="1" dirty="0">
                          <a:solidFill>
                            <a:schemeClr val="tx1"/>
                          </a:solidFill>
                          <a:effectLst/>
                          <a:cs typeface="Times New Roman" panose="02020603050405020304" pitchFamily="18" charset="0"/>
                        </a:rPr>
                        <a:t> </a:t>
                      </a:r>
                      <a:r>
                        <a:rPr lang="pl-PL" altLang="pl-PL" sz="1800" b="1" dirty="0" err="1">
                          <a:solidFill>
                            <a:schemeClr val="tx1"/>
                          </a:solidFill>
                          <a:effectLst/>
                          <a:cs typeface="Times New Roman" panose="02020603050405020304" pitchFamily="18" charset="0"/>
                        </a:rPr>
                        <a:t>malý</a:t>
                      </a:r>
                      <a:r>
                        <a:rPr lang="pl-PL" altLang="pl-PL" sz="1800" b="1" dirty="0">
                          <a:solidFill>
                            <a:schemeClr val="tx1"/>
                          </a:solidFill>
                          <a:effectLst/>
                          <a:cs typeface="Times New Roman" panose="02020603050405020304" pitchFamily="18" charset="0"/>
                        </a:rPr>
                        <a:t> projekt</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kdy</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finanční</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příspěvek</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má</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pouze</a:t>
                      </a:r>
                      <a:r>
                        <a:rPr lang="pl-PL" altLang="pl-PL" sz="1800" b="0" dirty="0">
                          <a:solidFill>
                            <a:schemeClr val="tx1"/>
                          </a:solidFill>
                          <a:effectLst/>
                          <a:cs typeface="Times New Roman" panose="02020603050405020304" pitchFamily="18" charset="0"/>
                        </a:rPr>
                        <a:t> partner, </a:t>
                      </a:r>
                      <a:r>
                        <a:rPr lang="pl-PL" altLang="pl-PL" sz="1800" b="0" dirty="0" err="1">
                          <a:solidFill>
                            <a:schemeClr val="tx1"/>
                          </a:solidFill>
                          <a:effectLst/>
                          <a:cs typeface="Times New Roman" panose="02020603050405020304" pitchFamily="18" charset="0"/>
                        </a:rPr>
                        <a:t>který</a:t>
                      </a:r>
                      <a:r>
                        <a:rPr lang="pl-PL" altLang="pl-PL" sz="1800" b="0" dirty="0">
                          <a:solidFill>
                            <a:schemeClr val="tx1"/>
                          </a:solidFill>
                          <a:effectLst/>
                          <a:cs typeface="Times New Roman" panose="02020603050405020304" pitchFamily="18" charset="0"/>
                        </a:rPr>
                        <a:t> projekt </a:t>
                      </a:r>
                      <a:r>
                        <a:rPr lang="pl-PL" altLang="pl-PL" sz="1800" b="0" dirty="0" err="1">
                          <a:solidFill>
                            <a:schemeClr val="tx1"/>
                          </a:solidFill>
                          <a:effectLst/>
                          <a:cs typeface="Times New Roman" panose="02020603050405020304" pitchFamily="18" charset="0"/>
                        </a:rPr>
                        <a:t>předkládá</a:t>
                      </a:r>
                      <a:endParaRPr lang="cs-CZ" altLang="cs-CZ" b="0" dirty="0">
                        <a:solidFill>
                          <a:schemeClr val="tx1"/>
                        </a:solidFill>
                        <a:effectLst>
                          <a:outerShdw blurRad="38100" dist="38100" dir="2700000" algn="tl">
                            <a:srgbClr val="000000">
                              <a:alpha val="43137"/>
                            </a:srgbClr>
                          </a:outerShdw>
                        </a:effectLst>
                      </a:endParaRPr>
                    </a:p>
                    <a:p>
                      <a:endParaRPr lang="pl-PL" dirty="0"/>
                    </a:p>
                  </a:txBody>
                  <a:tcPr/>
                </a:tc>
                <a:tc>
                  <a:txBody>
                    <a:bodyPr/>
                    <a:lstStyle/>
                    <a:p>
                      <a:pPr algn="ctr"/>
                      <a:r>
                        <a:rPr lang="pl-PL" altLang="cs-CZ" sz="1900" b="1" u="sng" cap="small" baseline="0" dirty="0">
                          <a:solidFill>
                            <a:srgbClr val="002060"/>
                          </a:solidFill>
                          <a:effectLst>
                            <a:outerShdw blurRad="38100" dist="38100" dir="2700000" algn="tl">
                              <a:srgbClr val="000000">
                                <a:alpha val="43137"/>
                              </a:srgbClr>
                            </a:outerShdw>
                          </a:effectLst>
                          <a:latin typeface="Calibri  "/>
                          <a:cs typeface="Arial" charset="0"/>
                        </a:rPr>
                        <a:t>Typy Małych Projektów</a:t>
                      </a:r>
                    </a:p>
                    <a:p>
                      <a:pPr marL="285750" indent="-285750" algn="just">
                        <a:lnSpc>
                          <a:spcPct val="120000"/>
                        </a:lnSpc>
                        <a:spcBef>
                          <a:spcPts val="0"/>
                        </a:spcBef>
                        <a:buFont typeface="Wingdings" panose="05000000000000000000" pitchFamily="2" charset="2"/>
                        <a:buChar char="q"/>
                      </a:pPr>
                      <a:endParaRPr lang="cs-CZ" altLang="cs-CZ" sz="1700" b="1" dirty="0">
                        <a:solidFill>
                          <a:srgbClr val="00206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b="1" dirty="0">
                          <a:solidFill>
                            <a:srgbClr val="002060"/>
                          </a:solidFill>
                          <a:effectLst/>
                        </a:rPr>
                        <a:t>wspólny mały projekt z partnerem </a:t>
                      </a:r>
                      <a:r>
                        <a:rPr lang="pl-PL" altLang="cs-CZ" b="1" dirty="0">
                          <a:solidFill>
                            <a:srgbClr val="002060"/>
                          </a:solidFill>
                        </a:rPr>
                        <a:t>wiodącym</a:t>
                      </a:r>
                      <a:r>
                        <a:rPr lang="pl-PL" altLang="cs-CZ" b="0" dirty="0">
                          <a:solidFill>
                            <a:srgbClr val="002060"/>
                          </a:solidFill>
                        </a:rPr>
                        <a:t>, w którym zarówno partner wiodący, jak i partner projektu mają udział finansowy (od teraz będzie można go realizować również </a:t>
                      </a:r>
                      <a:br>
                        <a:rPr lang="pl-PL" altLang="cs-CZ" b="0" dirty="0">
                          <a:solidFill>
                            <a:srgbClr val="002060"/>
                          </a:solidFill>
                        </a:rPr>
                      </a:br>
                      <a:r>
                        <a:rPr lang="pl-PL" altLang="cs-CZ" b="0" dirty="0">
                          <a:solidFill>
                            <a:srgbClr val="002060"/>
                          </a:solidFill>
                        </a:rPr>
                        <a:t>z partnerami z innych euroregionów)</a:t>
                      </a:r>
                    </a:p>
                    <a:p>
                      <a:pPr marL="285750" lvl="0" indent="-285750" algn="just">
                        <a:lnSpc>
                          <a:spcPct val="100000"/>
                        </a:lnSpc>
                        <a:spcBef>
                          <a:spcPts val="400"/>
                        </a:spcBef>
                        <a:spcAft>
                          <a:spcPts val="400"/>
                        </a:spcAft>
                        <a:buFont typeface="Wingdings" panose="05000000000000000000" pitchFamily="2" charset="2"/>
                        <a:buChar char="Ø"/>
                      </a:pPr>
                      <a:endParaRPr lang="pl-PL" altLang="cs-CZ" sz="500" b="0" dirty="0">
                        <a:solidFill>
                          <a:srgbClr val="002060"/>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b="1" dirty="0">
                          <a:solidFill>
                            <a:srgbClr val="002060"/>
                          </a:solidFill>
                          <a:effectLst/>
                          <a:cs typeface="Times New Roman" panose="02020603050405020304" pitchFamily="18" charset="0"/>
                        </a:rPr>
                        <a:t>samodzielny mały projekt</a:t>
                      </a:r>
                      <a:r>
                        <a:rPr lang="pl-PL" altLang="pl-PL" b="0" dirty="0">
                          <a:solidFill>
                            <a:srgbClr val="002060"/>
                          </a:solidFill>
                          <a:effectLst/>
                          <a:cs typeface="Times New Roman" panose="02020603050405020304" pitchFamily="18" charset="0"/>
                        </a:rPr>
                        <a:t>, w którym tylko partner składający projekt ma udział finansowy</a:t>
                      </a:r>
                      <a:endParaRPr lang="cs-CZ" altLang="cs-CZ" b="0"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2667130028"/>
                  </a:ext>
                </a:extLst>
              </a:tr>
            </a:tbl>
          </a:graphicData>
        </a:graphic>
      </p:graphicFrame>
    </p:spTree>
    <p:extLst>
      <p:ext uri="{BB962C8B-B14F-4D97-AF65-F5344CB8AC3E}">
        <p14:creationId xmlns:p14="http://schemas.microsoft.com/office/powerpoint/2010/main" val="2607780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5420DE3-34EE-FA90-ED7E-B6590B5B2253}"/>
              </a:ext>
            </a:extLst>
          </p:cNvPr>
          <p:cNvGraphicFramePr>
            <a:graphicFrameLocks noGrp="1"/>
          </p:cNvGraphicFramePr>
          <p:nvPr>
            <p:extLst>
              <p:ext uri="{D42A27DB-BD31-4B8C-83A1-F6EECF244321}">
                <p14:modId xmlns:p14="http://schemas.microsoft.com/office/powerpoint/2010/main" val="1181061004"/>
              </p:ext>
            </p:extLst>
          </p:nvPr>
        </p:nvGraphicFramePr>
        <p:xfrm>
          <a:off x="1660849" y="1038489"/>
          <a:ext cx="8668140" cy="4037364"/>
        </p:xfrm>
        <a:graphic>
          <a:graphicData uri="http://schemas.openxmlformats.org/drawingml/2006/table">
            <a:tbl>
              <a:tblPr firstRow="1" bandRow="1">
                <a:tableStyleId>{2D5ABB26-0587-4C30-8999-92F81FD0307C}</a:tableStyleId>
              </a:tblPr>
              <a:tblGrid>
                <a:gridCol w="4334070">
                  <a:extLst>
                    <a:ext uri="{9D8B030D-6E8A-4147-A177-3AD203B41FA5}">
                      <a16:colId xmlns:a16="http://schemas.microsoft.com/office/drawing/2014/main" val="3892368760"/>
                    </a:ext>
                  </a:extLst>
                </a:gridCol>
                <a:gridCol w="4334070">
                  <a:extLst>
                    <a:ext uri="{9D8B030D-6E8A-4147-A177-3AD203B41FA5}">
                      <a16:colId xmlns:a16="http://schemas.microsoft.com/office/drawing/2014/main" val="3751512039"/>
                    </a:ext>
                  </a:extLst>
                </a:gridCol>
              </a:tblGrid>
              <a:tr h="4037364">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chemeClr val="tx1"/>
                          </a:solidFill>
                          <a:effectLst>
                            <a:outerShdw blurRad="38100" dist="38100" dir="2700000" algn="tl">
                              <a:srgbClr val="000000">
                                <a:alpha val="43137"/>
                              </a:srgbClr>
                            </a:outerShdw>
                          </a:effectLst>
                        </a:rPr>
                        <a:t>Společný malý projekt s vedoucím partnerem</a:t>
                      </a:r>
                      <a:endParaRPr lang="pl-PL" altLang="cs-CZ" b="1" dirty="0">
                        <a:solidFill>
                          <a:schemeClr val="tx1"/>
                        </a:solidFill>
                        <a:effectLst>
                          <a:outerShdw blurRad="38100" dist="38100" dir="2700000" algn="tl">
                            <a:srgbClr val="000000">
                              <a:alpha val="43137"/>
                            </a:srgbClr>
                          </a:outerShdw>
                        </a:effectLst>
                      </a:endParaRPr>
                    </a:p>
                    <a:p>
                      <a:pPr marL="0" lvl="0" indent="0" algn="just">
                        <a:lnSpc>
                          <a:spcPct val="100000"/>
                        </a:lnSpc>
                        <a:spcBef>
                          <a:spcPts val="400"/>
                        </a:spcBef>
                        <a:spcAft>
                          <a:spcPts val="400"/>
                        </a:spcAft>
                        <a:buFont typeface="Wingdings" panose="05000000000000000000" pitchFamily="2" charset="2"/>
                        <a:buNone/>
                      </a:pPr>
                      <a:r>
                        <a:rPr lang="pl-PL" altLang="cs-CZ" b="0" dirty="0" err="1">
                          <a:solidFill>
                            <a:schemeClr val="tx1"/>
                          </a:solidFill>
                        </a:rPr>
                        <a:t>Princip</a:t>
                      </a:r>
                      <a:r>
                        <a:rPr lang="pl-PL" altLang="cs-CZ" b="0" dirty="0">
                          <a:solidFill>
                            <a:schemeClr val="tx1"/>
                          </a:solidFill>
                        </a:rPr>
                        <a:t> </a:t>
                      </a:r>
                      <a:r>
                        <a:rPr lang="pl-PL" altLang="cs-CZ" b="0" dirty="0" err="1">
                          <a:solidFill>
                            <a:schemeClr val="tx1"/>
                          </a:solidFill>
                        </a:rPr>
                        <a:t>vedoucího</a:t>
                      </a:r>
                      <a:r>
                        <a:rPr lang="pl-PL" altLang="cs-CZ" b="0" dirty="0">
                          <a:solidFill>
                            <a:schemeClr val="tx1"/>
                          </a:solidFill>
                        </a:rPr>
                        <a:t> partnera </a:t>
                      </a:r>
                      <a:r>
                        <a:rPr lang="pl-PL" altLang="cs-CZ" b="0" dirty="0" err="1">
                          <a:solidFill>
                            <a:schemeClr val="tx1"/>
                          </a:solidFill>
                        </a:rPr>
                        <a:t>spočívá</a:t>
                      </a:r>
                      <a:r>
                        <a:rPr lang="pl-PL" altLang="cs-CZ" b="0" dirty="0">
                          <a:solidFill>
                            <a:schemeClr val="tx1"/>
                          </a:solidFill>
                        </a:rPr>
                        <a:t> </a:t>
                      </a:r>
                      <a:r>
                        <a:rPr lang="pl-PL" altLang="cs-CZ" b="0" dirty="0" err="1">
                          <a:solidFill>
                            <a:schemeClr val="tx1"/>
                          </a:solidFill>
                        </a:rPr>
                        <a:t>především</a:t>
                      </a:r>
                      <a:r>
                        <a:rPr lang="pl-PL" altLang="cs-CZ" b="0" dirty="0">
                          <a:solidFill>
                            <a:schemeClr val="tx1"/>
                          </a:solidFill>
                        </a:rPr>
                        <a:t> v </a:t>
                      </a:r>
                      <a:r>
                        <a:rPr lang="pl-PL" altLang="cs-CZ" b="0" dirty="0" err="1">
                          <a:solidFill>
                            <a:schemeClr val="tx1"/>
                          </a:solidFill>
                        </a:rPr>
                        <a:t>podání</a:t>
                      </a:r>
                      <a:r>
                        <a:rPr lang="pl-PL" altLang="cs-CZ" b="0" dirty="0">
                          <a:solidFill>
                            <a:schemeClr val="tx1"/>
                          </a:solidFill>
                        </a:rPr>
                        <a:t> </a:t>
                      </a: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žádosti</a:t>
                      </a:r>
                      <a:r>
                        <a:rPr lang="pl-PL" altLang="cs-CZ" b="0" dirty="0">
                          <a:solidFill>
                            <a:schemeClr val="tx1"/>
                          </a:solidFill>
                        </a:rPr>
                        <a:t> a </a:t>
                      </a:r>
                      <a:r>
                        <a:rPr lang="pl-PL" altLang="cs-CZ" b="0" dirty="0" err="1">
                          <a:solidFill>
                            <a:schemeClr val="tx1"/>
                          </a:solidFill>
                        </a:rPr>
                        <a:t>realizaci</a:t>
                      </a:r>
                      <a:r>
                        <a:rPr lang="pl-PL" altLang="cs-CZ" b="0" dirty="0">
                          <a:solidFill>
                            <a:schemeClr val="tx1"/>
                          </a:solidFill>
                        </a:rPr>
                        <a:t> </a:t>
                      </a:r>
                      <a:r>
                        <a:rPr lang="pl-PL" altLang="cs-CZ" b="0" dirty="0" err="1">
                          <a:solidFill>
                            <a:schemeClr val="tx1"/>
                          </a:solidFill>
                        </a:rPr>
                        <a:t>společného</a:t>
                      </a:r>
                      <a:r>
                        <a:rPr lang="pl-PL" altLang="cs-CZ" b="0" dirty="0">
                          <a:solidFill>
                            <a:schemeClr val="tx1"/>
                          </a:solidFill>
                        </a:rPr>
                        <a:t> </a:t>
                      </a:r>
                      <a:r>
                        <a:rPr lang="pl-PL" altLang="cs-CZ" b="0" dirty="0" err="1">
                          <a:solidFill>
                            <a:schemeClr val="tx1"/>
                          </a:solidFill>
                        </a:rPr>
                        <a:t>přeshraničního</a:t>
                      </a:r>
                      <a:r>
                        <a:rPr lang="pl-PL" altLang="cs-CZ" b="0" dirty="0">
                          <a:solidFill>
                            <a:schemeClr val="tx1"/>
                          </a:solidFill>
                        </a:rPr>
                        <a:t> projektu. Jeden z </a:t>
                      </a:r>
                      <a:r>
                        <a:rPr lang="pl-PL" altLang="cs-CZ" b="0" dirty="0" err="1">
                          <a:solidFill>
                            <a:schemeClr val="tx1"/>
                          </a:solidFill>
                        </a:rPr>
                        <a:t>projektových</a:t>
                      </a:r>
                      <a:r>
                        <a:rPr lang="pl-PL" altLang="cs-CZ" b="0" dirty="0">
                          <a:solidFill>
                            <a:schemeClr val="tx1"/>
                          </a:solidFill>
                        </a:rPr>
                        <a:t> </a:t>
                      </a:r>
                      <a:r>
                        <a:rPr lang="pl-PL" altLang="cs-CZ" b="0" dirty="0" err="1">
                          <a:solidFill>
                            <a:schemeClr val="tx1"/>
                          </a:solidFill>
                        </a:rPr>
                        <a:t>partnerů</a:t>
                      </a:r>
                      <a:r>
                        <a:rPr lang="pl-PL" altLang="cs-CZ" b="0" dirty="0">
                          <a:solidFill>
                            <a:schemeClr val="tx1"/>
                          </a:solidFill>
                        </a:rPr>
                        <a:t> </a:t>
                      </a:r>
                      <a:r>
                        <a:rPr lang="pl-PL" altLang="cs-CZ" b="0" dirty="0" err="1">
                          <a:solidFill>
                            <a:schemeClr val="tx1"/>
                          </a:solidFill>
                        </a:rPr>
                        <a:t>nese</a:t>
                      </a:r>
                      <a:r>
                        <a:rPr lang="pl-PL" altLang="cs-CZ" b="0" dirty="0">
                          <a:solidFill>
                            <a:schemeClr val="tx1"/>
                          </a:solidFill>
                        </a:rPr>
                        <a:t> </a:t>
                      </a:r>
                      <a:r>
                        <a:rPr lang="pl-PL" altLang="cs-CZ" b="0" dirty="0" err="1">
                          <a:solidFill>
                            <a:schemeClr val="tx1"/>
                          </a:solidFill>
                        </a:rPr>
                        <a:t>odpovědnost</a:t>
                      </a:r>
                      <a:r>
                        <a:rPr lang="pl-PL" altLang="cs-CZ" b="0" dirty="0">
                          <a:solidFill>
                            <a:schemeClr val="tx1"/>
                          </a:solidFill>
                        </a:rPr>
                        <a:t> za </a:t>
                      </a:r>
                      <a:r>
                        <a:rPr lang="pl-PL" altLang="cs-CZ" b="0" dirty="0" err="1">
                          <a:solidFill>
                            <a:schemeClr val="tx1"/>
                          </a:solidFill>
                        </a:rPr>
                        <a:t>malý</a:t>
                      </a:r>
                      <a:r>
                        <a:rPr lang="pl-PL" altLang="cs-CZ" b="0" dirty="0">
                          <a:solidFill>
                            <a:schemeClr val="tx1"/>
                          </a:solidFill>
                        </a:rPr>
                        <a:t> projekt jako celek </a:t>
                      </a:r>
                      <a:r>
                        <a:rPr lang="pl-PL" altLang="cs-CZ" b="0" dirty="0" err="1">
                          <a:solidFill>
                            <a:schemeClr val="tx1"/>
                          </a:solidFill>
                        </a:rPr>
                        <a:t>vůči</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 </a:t>
                      </a:r>
                      <a:r>
                        <a:rPr lang="pl-PL" altLang="cs-CZ" b="0" dirty="0" err="1">
                          <a:solidFill>
                            <a:schemeClr val="tx1"/>
                          </a:solidFill>
                        </a:rPr>
                        <a:t>stává</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Vedoucí</a:t>
                      </a:r>
                      <a:r>
                        <a:rPr lang="pl-PL" altLang="cs-CZ" b="0" dirty="0">
                          <a:solidFill>
                            <a:schemeClr val="tx1"/>
                          </a:solidFill>
                        </a:rPr>
                        <a:t> partner </a:t>
                      </a:r>
                      <a:r>
                        <a:rPr lang="pl-PL" altLang="cs-CZ" b="0" dirty="0" err="1">
                          <a:solidFill>
                            <a:schemeClr val="tx1"/>
                          </a:solidFill>
                        </a:rPr>
                        <a:t>předkládá</a:t>
                      </a:r>
                      <a:r>
                        <a:rPr lang="pl-PL" altLang="cs-CZ" b="0" dirty="0">
                          <a:solidFill>
                            <a:schemeClr val="tx1"/>
                          </a:solidFill>
                        </a:rPr>
                        <a:t> </a:t>
                      </a:r>
                      <a:r>
                        <a:rPr lang="pl-PL" altLang="cs-CZ" b="0" dirty="0" err="1">
                          <a:solidFill>
                            <a:schemeClr val="tx1"/>
                          </a:solidFill>
                        </a:rPr>
                        <a:t>společnou</a:t>
                      </a:r>
                      <a:r>
                        <a:rPr lang="pl-PL" altLang="cs-CZ" b="0" dirty="0">
                          <a:solidFill>
                            <a:schemeClr val="tx1"/>
                          </a:solidFill>
                        </a:rPr>
                        <a:t> </a:t>
                      </a:r>
                      <a:r>
                        <a:rPr lang="pl-PL" altLang="cs-CZ" b="0" dirty="0" err="1">
                          <a:solidFill>
                            <a:schemeClr val="tx1"/>
                          </a:solidFill>
                        </a:rPr>
                        <a:t>projektovou</a:t>
                      </a:r>
                      <a:r>
                        <a:rPr lang="pl-PL" altLang="cs-CZ" b="0" dirty="0">
                          <a:solidFill>
                            <a:schemeClr val="tx1"/>
                          </a:solidFill>
                        </a:rPr>
                        <a:t> </a:t>
                      </a:r>
                      <a:r>
                        <a:rPr lang="pl-PL" altLang="cs-CZ" b="0" dirty="0" err="1">
                          <a:solidFill>
                            <a:schemeClr val="tx1"/>
                          </a:solidFill>
                        </a:rPr>
                        <a:t>žádost</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t>
                      </a:r>
                    </a:p>
                    <a:p>
                      <a:endParaRPr lang="pl-PL"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rgbClr val="002060"/>
                          </a:solidFill>
                          <a:effectLst>
                            <a:outerShdw blurRad="38100" dist="38100" dir="2700000" algn="tl">
                              <a:srgbClr val="000000">
                                <a:alpha val="43137"/>
                              </a:srgbClr>
                            </a:outerShdw>
                          </a:effectLst>
                        </a:rPr>
                        <a:t>Wspólny mały projekt z partnerem </a:t>
                      </a:r>
                      <a:r>
                        <a:rPr lang="pl-PL" altLang="cs-CZ" b="1" dirty="0">
                          <a:solidFill>
                            <a:srgbClr val="002060"/>
                          </a:solidFill>
                          <a:effectLst>
                            <a:outerShdw blurRad="38100" dist="38100" dir="2700000" algn="tl">
                              <a:srgbClr val="000000">
                                <a:alpha val="43137"/>
                              </a:srgbClr>
                            </a:outerShdw>
                          </a:effectLst>
                        </a:rPr>
                        <a:t>wiodącym</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Zasada Partnera Wiodącego polega przede wszystkim na składaniu wspólnego wniosku </a:t>
                      </a:r>
                      <a:br>
                        <a:rPr lang="pl-PL" altLang="cs-CZ" b="0" dirty="0">
                          <a:solidFill>
                            <a:srgbClr val="002060"/>
                          </a:solidFill>
                        </a:rPr>
                      </a:br>
                      <a:r>
                        <a:rPr lang="pl-PL" altLang="cs-CZ" b="0" dirty="0">
                          <a:solidFill>
                            <a:srgbClr val="002060"/>
                          </a:solidFill>
                        </a:rPr>
                        <a:t>i realizacji wspólnego projektu transgranicznego. Jeden z partnerów projektu bierze odpowiedzialność za mały projekt jako całość wobec Zarządzającego FMP i staje się Partnerem Wiodącym. Partner Wiodący składa wspólny wniosek projektowy do Zarządzającego FMP. </a:t>
                      </a:r>
                    </a:p>
                    <a:p>
                      <a:endParaRPr lang="pl-PL" dirty="0"/>
                    </a:p>
                  </a:txBody>
                  <a:tcPr/>
                </a:tc>
                <a:extLst>
                  <a:ext uri="{0D108BD9-81ED-4DB2-BD59-A6C34878D82A}">
                    <a16:rowId xmlns:a16="http://schemas.microsoft.com/office/drawing/2014/main" val="1318070124"/>
                  </a:ext>
                </a:extLst>
              </a:tr>
            </a:tbl>
          </a:graphicData>
        </a:graphic>
      </p:graphicFrame>
    </p:spTree>
    <p:extLst>
      <p:ext uri="{BB962C8B-B14F-4D97-AF65-F5344CB8AC3E}">
        <p14:creationId xmlns:p14="http://schemas.microsoft.com/office/powerpoint/2010/main" val="2015911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3F27C56-3582-A08A-38C7-054D3FA39FCE}"/>
              </a:ext>
            </a:extLst>
          </p:cNvPr>
          <p:cNvGraphicFramePr>
            <a:graphicFrameLocks noGrp="1"/>
          </p:cNvGraphicFramePr>
          <p:nvPr>
            <p:extLst>
              <p:ext uri="{D42A27DB-BD31-4B8C-83A1-F6EECF244321}">
                <p14:modId xmlns:p14="http://schemas.microsoft.com/office/powerpoint/2010/main" val="2196411248"/>
              </p:ext>
            </p:extLst>
          </p:nvPr>
        </p:nvGraphicFramePr>
        <p:xfrm>
          <a:off x="1505011" y="1214080"/>
          <a:ext cx="9108752" cy="4592577"/>
        </p:xfrm>
        <a:graphic>
          <a:graphicData uri="http://schemas.openxmlformats.org/drawingml/2006/table">
            <a:tbl>
              <a:tblPr firstRow="1" bandRow="1">
                <a:tableStyleId>{2D5ABB26-0587-4C30-8999-92F81FD0307C}</a:tableStyleId>
              </a:tblPr>
              <a:tblGrid>
                <a:gridCol w="4554376">
                  <a:extLst>
                    <a:ext uri="{9D8B030D-6E8A-4147-A177-3AD203B41FA5}">
                      <a16:colId xmlns:a16="http://schemas.microsoft.com/office/drawing/2014/main" val="3146678245"/>
                    </a:ext>
                  </a:extLst>
                </a:gridCol>
                <a:gridCol w="4554376">
                  <a:extLst>
                    <a:ext uri="{9D8B030D-6E8A-4147-A177-3AD203B41FA5}">
                      <a16:colId xmlns:a16="http://schemas.microsoft.com/office/drawing/2014/main" val="2387331846"/>
                    </a:ext>
                  </a:extLst>
                </a:gridCol>
              </a:tblGrid>
              <a:tr h="4592577">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malého</a:t>
                      </a:r>
                      <a:r>
                        <a:rPr lang="pl-PL" altLang="cs-CZ" b="0" dirty="0">
                          <a:solidFill>
                            <a:schemeClr val="tx1"/>
                          </a:solidFill>
                        </a:rPr>
                        <a:t> projektu s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musí</a:t>
                      </a:r>
                      <a:r>
                        <a:rPr lang="pl-PL" altLang="cs-CZ" b="0" dirty="0">
                          <a:solidFill>
                            <a:schemeClr val="tx1"/>
                          </a:solidFill>
                        </a:rPr>
                        <a:t> </a:t>
                      </a:r>
                      <a:r>
                        <a:rPr lang="pl-PL" altLang="cs-CZ" b="0" dirty="0" err="1">
                          <a:solidFill>
                            <a:schemeClr val="tx1"/>
                          </a:solidFill>
                        </a:rPr>
                        <a:t>být</a:t>
                      </a:r>
                      <a:r>
                        <a:rPr lang="pl-PL" altLang="cs-CZ" b="0" dirty="0">
                          <a:solidFill>
                            <a:schemeClr val="tx1"/>
                          </a:solidFill>
                        </a:rPr>
                        <a:t> </a:t>
                      </a:r>
                      <a:r>
                        <a:rPr lang="pl-PL" altLang="cs-CZ" b="0" dirty="0" err="1">
                          <a:solidFill>
                            <a:schemeClr val="tx1"/>
                          </a:solidFill>
                        </a:rPr>
                        <a:t>splněna</a:t>
                      </a:r>
                      <a:r>
                        <a:rPr lang="pl-PL" altLang="cs-CZ" b="0" dirty="0">
                          <a:solidFill>
                            <a:schemeClr val="tx1"/>
                          </a:solidFill>
                        </a:rPr>
                        <a:t> </a:t>
                      </a:r>
                      <a:r>
                        <a:rPr lang="pl-PL" altLang="cs-CZ" b="0" dirty="0" err="1">
                          <a:solidFill>
                            <a:schemeClr val="tx1"/>
                          </a:solidFill>
                        </a:rPr>
                        <a:t>čtyři</a:t>
                      </a:r>
                      <a:r>
                        <a:rPr lang="pl-PL" altLang="cs-CZ" b="0" dirty="0">
                          <a:solidFill>
                            <a:schemeClr val="tx1"/>
                          </a:solidFill>
                        </a:rPr>
                        <a:t> </a:t>
                      </a:r>
                      <a:r>
                        <a:rPr lang="pl-PL" altLang="cs-CZ" b="0" dirty="0" err="1">
                          <a:solidFill>
                            <a:schemeClr val="tx1"/>
                          </a:solidFill>
                        </a:rPr>
                        <a:t>kritéria</a:t>
                      </a:r>
                      <a:r>
                        <a:rPr lang="pl-PL" altLang="cs-CZ" b="0" dirty="0">
                          <a:solidFill>
                            <a:schemeClr val="tx1"/>
                          </a:solidFill>
                        </a:rPr>
                        <a:t>:</a:t>
                      </a:r>
                    </a:p>
                    <a:p>
                      <a:pPr marL="0" lvl="0" indent="0" algn="just">
                        <a:lnSpc>
                          <a:spcPct val="100000"/>
                        </a:lnSpc>
                        <a:spcBef>
                          <a:spcPts val="400"/>
                        </a:spcBef>
                        <a:spcAft>
                          <a:spcPts val="400"/>
                        </a:spcAft>
                        <a:buFont typeface="Wingdings" panose="05000000000000000000" pitchFamily="2" charset="2"/>
                        <a:buNone/>
                      </a:pP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příprava</a:t>
                      </a: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realizace</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financování</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společný</a:t>
                      </a:r>
                      <a:r>
                        <a:rPr lang="pl-PL" altLang="cs-CZ" b="0" dirty="0">
                          <a:solidFill>
                            <a:schemeClr val="tx1"/>
                          </a:solidFill>
                        </a:rPr>
                        <a:t> </a:t>
                      </a:r>
                      <a:r>
                        <a:rPr lang="pl-PL" altLang="cs-CZ" b="0" dirty="0" err="1">
                          <a:solidFill>
                            <a:schemeClr val="tx1"/>
                          </a:solidFill>
                        </a:rPr>
                        <a:t>personál</a:t>
                      </a:r>
                      <a:endParaRPr lang="pl-PL" altLang="cs-CZ"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projektů</a:t>
                      </a:r>
                      <a:r>
                        <a:rPr lang="pl-PL" altLang="cs-CZ" b="0" dirty="0">
                          <a:solidFill>
                            <a:schemeClr val="tx1"/>
                          </a:solidFill>
                        </a:rPr>
                        <a:t> s partnerem z </a:t>
                      </a:r>
                      <a:r>
                        <a:rPr lang="pl-PL" altLang="cs-CZ" b="0" dirty="0" err="1">
                          <a:solidFill>
                            <a:schemeClr val="tx1"/>
                          </a:solidFill>
                        </a:rPr>
                        <a:t>jiného</a:t>
                      </a:r>
                      <a:r>
                        <a:rPr lang="pl-PL" altLang="cs-CZ" b="0" dirty="0">
                          <a:solidFill>
                            <a:schemeClr val="tx1"/>
                          </a:solidFill>
                        </a:rPr>
                        <a:t> euroregionu </a:t>
                      </a:r>
                      <a:r>
                        <a:rPr lang="pl-PL" altLang="cs-CZ" b="0" dirty="0" err="1">
                          <a:solidFill>
                            <a:schemeClr val="tx1"/>
                          </a:solidFill>
                        </a:rPr>
                        <a:t>platí</a:t>
                      </a:r>
                      <a:r>
                        <a:rPr lang="pl-PL" altLang="cs-CZ" b="0" dirty="0">
                          <a:solidFill>
                            <a:schemeClr val="tx1"/>
                          </a:solidFill>
                        </a:rPr>
                        <a:t> </a:t>
                      </a:r>
                      <a:r>
                        <a:rPr lang="pl-PL" altLang="cs-CZ" b="0" dirty="0" err="1">
                          <a:solidFill>
                            <a:schemeClr val="tx1"/>
                          </a:solidFill>
                        </a:rPr>
                        <a:t>pravidlo</a:t>
                      </a:r>
                      <a:r>
                        <a:rPr lang="pl-PL" altLang="cs-CZ" b="0" dirty="0">
                          <a:solidFill>
                            <a:schemeClr val="tx1"/>
                          </a:solidFill>
                        </a:rPr>
                        <a:t>, </a:t>
                      </a:r>
                      <a:r>
                        <a:rPr lang="pl-PL" altLang="cs-CZ" b="0" dirty="0" err="1">
                          <a:solidFill>
                            <a:schemeClr val="tx1"/>
                          </a:solidFill>
                        </a:rPr>
                        <a:t>že</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řídit</a:t>
                      </a:r>
                      <a:r>
                        <a:rPr lang="pl-PL" altLang="cs-CZ" b="0" dirty="0">
                          <a:solidFill>
                            <a:schemeClr val="tx1"/>
                          </a:solidFill>
                        </a:rPr>
                        <a:t> </a:t>
                      </a:r>
                      <a:r>
                        <a:rPr lang="pl-PL" altLang="cs-CZ" b="0" dirty="0" err="1">
                          <a:solidFill>
                            <a:schemeClr val="tx1"/>
                          </a:solidFill>
                        </a:rPr>
                        <a:t>pravidly</a:t>
                      </a:r>
                      <a:r>
                        <a:rPr lang="pl-PL" altLang="cs-CZ" b="0" dirty="0">
                          <a:solidFill>
                            <a:schemeClr val="tx1"/>
                          </a:solidFill>
                        </a:rPr>
                        <a:t> </a:t>
                      </a:r>
                      <a:r>
                        <a:rPr lang="pl-PL" altLang="cs-CZ" b="0" dirty="0" err="1">
                          <a:solidFill>
                            <a:schemeClr val="tx1"/>
                          </a:solidFill>
                        </a:rPr>
                        <a:t>toho</a:t>
                      </a:r>
                      <a:r>
                        <a:rPr lang="pl-PL" altLang="cs-CZ" b="0" dirty="0">
                          <a:solidFill>
                            <a:schemeClr val="tx1"/>
                          </a:solidFill>
                        </a:rPr>
                        <a:t> FMP, ze </a:t>
                      </a:r>
                      <a:r>
                        <a:rPr lang="pl-PL" altLang="cs-CZ" b="0" dirty="0" err="1">
                          <a:solidFill>
                            <a:schemeClr val="tx1"/>
                          </a:solidFill>
                        </a:rPr>
                        <a:t>kterého</a:t>
                      </a:r>
                      <a:r>
                        <a:rPr lang="pl-PL" altLang="cs-CZ" b="0" dirty="0">
                          <a:solidFill>
                            <a:schemeClr val="tx1"/>
                          </a:solidFill>
                        </a:rPr>
                        <a:t> </a:t>
                      </a:r>
                      <a:r>
                        <a:rPr lang="pl-PL" altLang="cs-CZ" b="0" dirty="0" err="1">
                          <a:solidFill>
                            <a:schemeClr val="tx1"/>
                          </a:solidFill>
                        </a:rPr>
                        <a:t>pochází</a:t>
                      </a:r>
                      <a:r>
                        <a:rPr lang="pl-PL" altLang="cs-CZ" b="0" dirty="0">
                          <a:solidFill>
                            <a:schemeClr val="tx1"/>
                          </a:solidFill>
                        </a:rPr>
                        <a:t> </a:t>
                      </a:r>
                      <a:r>
                        <a:rPr lang="pl-PL" altLang="cs-CZ" b="0" dirty="0" err="1">
                          <a:solidFill>
                            <a:schemeClr val="tx1"/>
                          </a:solidFill>
                        </a:rPr>
                        <a:t>vedoucí</a:t>
                      </a:r>
                      <a:r>
                        <a:rPr lang="pl-PL" altLang="cs-CZ" b="0" dirty="0">
                          <a:solidFill>
                            <a:schemeClr val="tx1"/>
                          </a:solidFill>
                        </a:rPr>
                        <a:t> partner (tj. euroregionu, z </a:t>
                      </a:r>
                      <a:r>
                        <a:rPr lang="pl-PL" altLang="cs-CZ" b="0" dirty="0" err="1">
                          <a:solidFill>
                            <a:schemeClr val="tx1"/>
                          </a:solidFill>
                        </a:rPr>
                        <a:t>jehož</a:t>
                      </a:r>
                      <a:r>
                        <a:rPr lang="pl-PL" altLang="cs-CZ" b="0" dirty="0">
                          <a:solidFill>
                            <a:schemeClr val="tx1"/>
                          </a:solidFill>
                        </a:rPr>
                        <a:t> FMP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malý</a:t>
                      </a:r>
                      <a:r>
                        <a:rPr lang="pl-PL" altLang="cs-CZ" b="0" dirty="0">
                          <a:solidFill>
                            <a:schemeClr val="tx1"/>
                          </a:solidFill>
                        </a:rPr>
                        <a:t> projekt </a:t>
                      </a:r>
                      <a:r>
                        <a:rPr lang="pl-PL" altLang="cs-CZ" b="0" dirty="0" err="1">
                          <a:solidFill>
                            <a:schemeClr val="tx1"/>
                          </a:solidFill>
                        </a:rPr>
                        <a:t>podpořen</a:t>
                      </a:r>
                      <a:r>
                        <a:rPr lang="pl-PL" altLang="cs-CZ" b="0" dirty="0">
                          <a:solidFill>
                            <a:schemeClr val="tx1"/>
                          </a:solidFill>
                        </a:rPr>
                        <a:t>).</a:t>
                      </a:r>
                    </a:p>
                    <a:p>
                      <a:endParaRPr lang="pl-PL" dirty="0"/>
                    </a:p>
                  </a:txBody>
                  <a:tcPr/>
                </a:tc>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małego projektu z Partnerem Wiodącym muszą być spełnione cztery kryteria współpracy:</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przygotowanie</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wspólna realizacja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finansowanie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wspólny personel</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projektów z partnerem z innego euroregionu obowiązuje zasada, że będzie on podlegał zasadom tego FMP, z którego pochodzi partner wiodący (tj. Euroregionowi, z którego FMP mały projekt zostanie dofinansowany).</a:t>
                      </a:r>
                    </a:p>
                    <a:p>
                      <a:endParaRPr lang="pl-PL" dirty="0">
                        <a:solidFill>
                          <a:srgbClr val="002060"/>
                        </a:solidFill>
                      </a:endParaRPr>
                    </a:p>
                  </a:txBody>
                  <a:tcPr/>
                </a:tc>
                <a:extLst>
                  <a:ext uri="{0D108BD9-81ED-4DB2-BD59-A6C34878D82A}">
                    <a16:rowId xmlns:a16="http://schemas.microsoft.com/office/drawing/2014/main" val="2037960406"/>
                  </a:ext>
                </a:extLst>
              </a:tr>
            </a:tbl>
          </a:graphicData>
        </a:graphic>
      </p:graphicFrame>
    </p:spTree>
    <p:extLst>
      <p:ext uri="{BB962C8B-B14F-4D97-AF65-F5344CB8AC3E}">
        <p14:creationId xmlns:p14="http://schemas.microsoft.com/office/powerpoint/2010/main" val="17916139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55B5EC1E-C364-C490-715C-3F698EC0C427}"/>
              </a:ext>
            </a:extLst>
          </p:cNvPr>
          <p:cNvGraphicFramePr>
            <a:graphicFrameLocks noGrp="1"/>
          </p:cNvGraphicFramePr>
          <p:nvPr>
            <p:extLst>
              <p:ext uri="{D42A27DB-BD31-4B8C-83A1-F6EECF244321}">
                <p14:modId xmlns:p14="http://schemas.microsoft.com/office/powerpoint/2010/main" val="1592881433"/>
              </p:ext>
            </p:extLst>
          </p:nvPr>
        </p:nvGraphicFramePr>
        <p:xfrm>
          <a:off x="1910702" y="1324947"/>
          <a:ext cx="8940800" cy="4001403"/>
        </p:xfrm>
        <a:graphic>
          <a:graphicData uri="http://schemas.openxmlformats.org/drawingml/2006/table">
            <a:tbl>
              <a:tblPr firstRow="1" bandRow="1">
                <a:tableStyleId>{2D5ABB26-0587-4C30-8999-92F81FD0307C}</a:tableStyleId>
              </a:tblPr>
              <a:tblGrid>
                <a:gridCol w="4470400">
                  <a:extLst>
                    <a:ext uri="{9D8B030D-6E8A-4147-A177-3AD203B41FA5}">
                      <a16:colId xmlns:a16="http://schemas.microsoft.com/office/drawing/2014/main" val="2864664760"/>
                    </a:ext>
                  </a:extLst>
                </a:gridCol>
                <a:gridCol w="4470400">
                  <a:extLst>
                    <a:ext uri="{9D8B030D-6E8A-4147-A177-3AD203B41FA5}">
                      <a16:colId xmlns:a16="http://schemas.microsoft.com/office/drawing/2014/main" val="2961319642"/>
                    </a:ext>
                  </a:extLst>
                </a:gridCol>
              </a:tblGrid>
              <a:tr h="4001403">
                <a:tc>
                  <a:txBody>
                    <a:bodyPr/>
                    <a:lstStyle/>
                    <a:p>
                      <a:pPr marL="0" lvl="0" indent="0" algn="ctr">
                        <a:lnSpc>
                          <a:spcPct val="100000"/>
                        </a:lnSpc>
                        <a:spcBef>
                          <a:spcPts val="400"/>
                        </a:spcBef>
                        <a:spcAft>
                          <a:spcPts val="400"/>
                        </a:spcAft>
                        <a:buFont typeface="Wingdings" panose="05000000000000000000" pitchFamily="2" charset="2"/>
                        <a:buNone/>
                      </a:pPr>
                      <a:r>
                        <a:rPr lang="cs-CZ" altLang="cs-CZ" sz="2000" b="1" noProof="0" dirty="0">
                          <a:solidFill>
                            <a:schemeClr val="tx1"/>
                          </a:solidFill>
                          <a:effectLst>
                            <a:outerShdw blurRad="38100" dist="38100" dir="2700000" algn="tl">
                              <a:srgbClr val="000000">
                                <a:alpha val="43137"/>
                              </a:srgbClr>
                            </a:outerShdw>
                          </a:effectLst>
                        </a:rPr>
                        <a:t>Samostatný malý projekt</a:t>
                      </a:r>
                    </a:p>
                    <a:p>
                      <a:pPr marL="0" lvl="0" indent="0" algn="ctr">
                        <a:lnSpc>
                          <a:spcPct val="100000"/>
                        </a:lnSpc>
                        <a:spcBef>
                          <a:spcPts val="400"/>
                        </a:spcBef>
                        <a:spcAft>
                          <a:spcPts val="400"/>
                        </a:spcAft>
                        <a:buFont typeface="Wingdings" panose="05000000000000000000" pitchFamily="2" charset="2"/>
                        <a:buNone/>
                      </a:pPr>
                      <a:endParaRPr lang="cs-CZ" altLang="cs-CZ" sz="2000" b="1" noProof="0" dirty="0">
                        <a:solidFill>
                          <a:schemeClr val="tx1"/>
                        </a:solidFill>
                        <a:effectLst>
                          <a:outerShdw blurRad="38100" dist="38100" dir="2700000" algn="tl">
                            <a:srgbClr val="000000">
                              <a:alpha val="43137"/>
                            </a:srgbClr>
                          </a:outerShdw>
                        </a:effectLst>
                      </a:endParaRPr>
                    </a:p>
                    <a:p>
                      <a:pPr algn="just"/>
                      <a:r>
                        <a:rPr lang="cs-CZ" sz="2000" b="0" kern="1200" noProof="0" dirty="0">
                          <a:solidFill>
                            <a:schemeClr val="tx1"/>
                          </a:solidFill>
                          <a:effectLst/>
                          <a:latin typeface="+mn-lt"/>
                          <a:ea typeface="+mn-ea"/>
                          <a:cs typeface="+mn-cs"/>
                        </a:rPr>
                        <a:t>Malý projekt realizovaný samostatně bez finanční účasti zahraničního partnera. Žadatel předkládá Správci FMP  žádost o dotaci na celý malý projekt, který řídí. Jeho partner se podílí na přípravě a realizaci projektu a zapojuje do malého projektu vlastní personál.</a:t>
                      </a:r>
                    </a:p>
                    <a:p>
                      <a:endParaRPr lang="pl-PL" sz="20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2000" b="1" dirty="0">
                          <a:solidFill>
                            <a:srgbClr val="002060"/>
                          </a:solidFill>
                          <a:effectLst>
                            <a:outerShdw blurRad="38100" dist="38100" dir="2700000" algn="tl">
                              <a:srgbClr val="000000">
                                <a:alpha val="43137"/>
                              </a:srgbClr>
                            </a:outerShdw>
                          </a:effectLst>
                        </a:rPr>
                        <a:t>Samodzielny mały projekt</a:t>
                      </a:r>
                    </a:p>
                    <a:p>
                      <a:pPr marL="0" lvl="0" indent="0" algn="ctr">
                        <a:lnSpc>
                          <a:spcPct val="100000"/>
                        </a:lnSpc>
                        <a:spcBef>
                          <a:spcPts val="400"/>
                        </a:spcBef>
                        <a:spcAft>
                          <a:spcPts val="400"/>
                        </a:spcAft>
                        <a:buFont typeface="Wingdings" panose="05000000000000000000" pitchFamily="2" charset="2"/>
                        <a:buNone/>
                      </a:pPr>
                      <a:endParaRPr lang="pl-PL" altLang="cs-CZ" sz="2000" b="1" dirty="0">
                        <a:solidFill>
                          <a:srgbClr val="002060"/>
                        </a:solidFill>
                        <a:effectLst>
                          <a:outerShdw blurRad="38100" dist="38100" dir="2700000" algn="tl">
                            <a:srgbClr val="000000">
                              <a:alpha val="43137"/>
                            </a:srgbClr>
                          </a:outerShdw>
                        </a:effectLst>
                      </a:endParaRPr>
                    </a:p>
                    <a:p>
                      <a:pPr algn="just"/>
                      <a:r>
                        <a:rPr lang="pl-PL" sz="2000" b="0" kern="1200" dirty="0">
                          <a:solidFill>
                            <a:srgbClr val="002060"/>
                          </a:solidFill>
                          <a:effectLst/>
                          <a:latin typeface="+mn-lt"/>
                          <a:ea typeface="+mn-ea"/>
                          <a:cs typeface="+mn-cs"/>
                        </a:rPr>
                        <a:t>Mały projekt realizowany samodzielnie bez udziału finansowego partnera zagranicznego. Wnioskodawca składa wniosek do Zarządzającego FMP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o dofinansowanie całego małego projektu, którym zarządza. Jego partner uczestniczy w fazie przygotowania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i realizacji projektu, angażując w mały projekt własny personel.</a:t>
                      </a:r>
                    </a:p>
                    <a:p>
                      <a:endParaRPr lang="pl-PL" sz="2000" dirty="0"/>
                    </a:p>
                  </a:txBody>
                  <a:tcPr/>
                </a:tc>
                <a:extLst>
                  <a:ext uri="{0D108BD9-81ED-4DB2-BD59-A6C34878D82A}">
                    <a16:rowId xmlns:a16="http://schemas.microsoft.com/office/drawing/2014/main" val="141181630"/>
                  </a:ext>
                </a:extLst>
              </a:tr>
            </a:tbl>
          </a:graphicData>
        </a:graphic>
      </p:graphicFrame>
    </p:spTree>
    <p:extLst>
      <p:ext uri="{BB962C8B-B14F-4D97-AF65-F5344CB8AC3E}">
        <p14:creationId xmlns:p14="http://schemas.microsoft.com/office/powerpoint/2010/main" val="1032914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3CE282F-F05E-AA0F-EE27-373EB1777FC5}"/>
              </a:ext>
            </a:extLst>
          </p:cNvPr>
          <p:cNvGraphicFramePr>
            <a:graphicFrameLocks noGrp="1"/>
          </p:cNvGraphicFramePr>
          <p:nvPr>
            <p:extLst>
              <p:ext uri="{D42A27DB-BD31-4B8C-83A1-F6EECF244321}">
                <p14:modId xmlns:p14="http://schemas.microsoft.com/office/powerpoint/2010/main" val="333766810"/>
              </p:ext>
            </p:extLst>
          </p:nvPr>
        </p:nvGraphicFramePr>
        <p:xfrm>
          <a:off x="1773141" y="1038490"/>
          <a:ext cx="9008144" cy="4437865"/>
        </p:xfrm>
        <a:graphic>
          <a:graphicData uri="http://schemas.openxmlformats.org/drawingml/2006/table">
            <a:tbl>
              <a:tblPr firstRow="1" bandRow="1">
                <a:tableStyleId>{2D5ABB26-0587-4C30-8999-92F81FD0307C}</a:tableStyleId>
              </a:tblPr>
              <a:tblGrid>
                <a:gridCol w="4504072">
                  <a:extLst>
                    <a:ext uri="{9D8B030D-6E8A-4147-A177-3AD203B41FA5}">
                      <a16:colId xmlns:a16="http://schemas.microsoft.com/office/drawing/2014/main" val="3644939262"/>
                    </a:ext>
                  </a:extLst>
                </a:gridCol>
                <a:gridCol w="4504072">
                  <a:extLst>
                    <a:ext uri="{9D8B030D-6E8A-4147-A177-3AD203B41FA5}">
                      <a16:colId xmlns:a16="http://schemas.microsoft.com/office/drawing/2014/main" val="4039898667"/>
                    </a:ext>
                  </a:extLst>
                </a:gridCol>
              </a:tblGrid>
              <a:tr h="4437865">
                <a:tc>
                  <a:txBody>
                    <a:bodyPr/>
                    <a:lstStyle/>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0" lvl="0" indent="0" algn="just">
                        <a:lnSpc>
                          <a:spcPct val="100000"/>
                        </a:lnSpc>
                        <a:spcBef>
                          <a:spcPts val="0"/>
                        </a:spcBef>
                        <a:spcAft>
                          <a:spcPts val="0"/>
                        </a:spcAft>
                        <a:buFont typeface="Wingdings" panose="05000000000000000000" pitchFamily="2" charset="2"/>
                        <a:buNone/>
                      </a:pPr>
                      <a:r>
                        <a:rPr lang="cs-CZ" altLang="cs-CZ" b="0" noProof="0" dirty="0">
                          <a:solidFill>
                            <a:schemeClr val="tx1"/>
                          </a:solidFill>
                        </a:rPr>
                        <a:t>Malé projekty realizované samostatně musí splnit minimálně tři kritéria spolupráce:</a:t>
                      </a:r>
                    </a:p>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příprava</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realizace </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společný personál</a:t>
                      </a:r>
                    </a:p>
                    <a:p>
                      <a:pPr marL="0" lvl="0" indent="0" algn="just">
                        <a:buFont typeface="Wingdings" panose="05000000000000000000" pitchFamily="2" charset="2"/>
                        <a:buNone/>
                      </a:pPr>
                      <a:endParaRPr lang="cs-CZ" sz="1800" b="0" kern="1200" noProof="0" dirty="0">
                        <a:solidFill>
                          <a:schemeClr val="tx1"/>
                        </a:solidFill>
                        <a:effectLst/>
                        <a:latin typeface="+mn-lt"/>
                        <a:ea typeface="+mn-ea"/>
                        <a:cs typeface="+mn-cs"/>
                      </a:endParaRPr>
                    </a:p>
                    <a:p>
                      <a:pPr marL="0" lvl="0" indent="0" algn="just">
                        <a:buFont typeface="Wingdings" panose="05000000000000000000" pitchFamily="2" charset="2"/>
                        <a:buNone/>
                      </a:pPr>
                      <a:r>
                        <a:rPr lang="cs-CZ" sz="1800" b="0" kern="1200" noProof="0" dirty="0">
                          <a:solidFill>
                            <a:schemeClr val="tx1"/>
                          </a:solidFill>
                          <a:effectLst/>
                          <a:latin typeface="+mn-lt"/>
                          <a:ea typeface="+mn-ea"/>
                          <a:cs typeface="+mn-cs"/>
                        </a:rPr>
                        <a:t>Jiné povinnosti partnerů malého projektu jsou upraveny ve Smlouvě o poskytnutí dotace na malý projekt a v dohodě partnerů, kterou partneři podepisují a v níž si vzájemně stanovují veškerá práva a povinnosti vůči sobě.</a:t>
                      </a:r>
                    </a:p>
                    <a:p>
                      <a:endParaRPr lang="pl-PL" dirty="0"/>
                    </a:p>
                  </a:txBody>
                  <a:tcPr/>
                </a:tc>
                <a:tc>
                  <a:txBody>
                    <a:bodyPr/>
                    <a:lstStyle/>
                    <a:p>
                      <a:pPr algn="just"/>
                      <a:endParaRPr lang="pl-PL" sz="1800" b="0" kern="1200" dirty="0">
                        <a:solidFill>
                          <a:srgbClr val="002060"/>
                        </a:solidFill>
                        <a:effectLst/>
                        <a:latin typeface="+mn-lt"/>
                        <a:ea typeface="+mn-ea"/>
                        <a:cs typeface="+mn-cs"/>
                      </a:endParaRPr>
                    </a:p>
                    <a:p>
                      <a:pPr algn="just"/>
                      <a:r>
                        <a:rPr lang="pl-PL" sz="1800" b="0" kern="1200" dirty="0">
                          <a:solidFill>
                            <a:srgbClr val="002060"/>
                          </a:solidFill>
                          <a:effectLst/>
                          <a:latin typeface="+mn-lt"/>
                          <a:ea typeface="+mn-ea"/>
                          <a:cs typeface="+mn-cs"/>
                        </a:rPr>
                        <a:t>Małe projekty realizowane samodzielnie muszą spełniać co najmniej 3 kryteria współpracy:</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wspólne przygotowanie</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wspólna realizacja </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wspólny personel</a:t>
                      </a:r>
                    </a:p>
                    <a:p>
                      <a:pPr marL="285750" lvl="0" indent="-285750" algn="just">
                        <a:buFont typeface="Wingdings" panose="05000000000000000000" pitchFamily="2" charset="2"/>
                        <a:buChar char="Ø"/>
                      </a:pPr>
                      <a:endParaRPr lang="pl-PL" sz="1800" b="0" kern="1200" dirty="0">
                        <a:solidFill>
                          <a:srgbClr val="002060"/>
                        </a:solidFill>
                        <a:effectLst/>
                        <a:latin typeface="+mn-lt"/>
                        <a:ea typeface="+mn-ea"/>
                        <a:cs typeface="+mn-cs"/>
                      </a:endParaRPr>
                    </a:p>
                    <a:p>
                      <a:pPr marL="0" lvl="0" indent="0" algn="just">
                        <a:buFont typeface="Wingdings" panose="05000000000000000000" pitchFamily="2" charset="2"/>
                        <a:buNone/>
                      </a:pPr>
                      <a:r>
                        <a:rPr lang="pl-PL" sz="1800" b="0" kern="1200" dirty="0">
                          <a:solidFill>
                            <a:srgbClr val="002060"/>
                          </a:solidFill>
                          <a:effectLst/>
                          <a:latin typeface="+mn-lt"/>
                          <a:ea typeface="+mn-ea"/>
                          <a:cs typeface="+mn-cs"/>
                        </a:rPr>
                        <a:t>Inne obowiązki partnerów małego projektu określone są w Umowie o dofinansowanie małego projektu oraz w Porozumieniu Partnerów, które partnerzy podpisują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w którym wzajemnie określają wszelkie prawa i obowiązki wobec siebie.</a:t>
                      </a:r>
                    </a:p>
                    <a:p>
                      <a:endParaRPr lang="pl-PL" dirty="0"/>
                    </a:p>
                  </a:txBody>
                  <a:tcPr/>
                </a:tc>
                <a:extLst>
                  <a:ext uri="{0D108BD9-81ED-4DB2-BD59-A6C34878D82A}">
                    <a16:rowId xmlns:a16="http://schemas.microsoft.com/office/drawing/2014/main" val="1229681945"/>
                  </a:ext>
                </a:extLst>
              </a:tr>
            </a:tbl>
          </a:graphicData>
        </a:graphic>
      </p:graphicFrame>
    </p:spTree>
    <p:extLst>
      <p:ext uri="{BB962C8B-B14F-4D97-AF65-F5344CB8AC3E}">
        <p14:creationId xmlns:p14="http://schemas.microsoft.com/office/powerpoint/2010/main" val="2518023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078480" y="5290944"/>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090124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3A115154-EDAA-9C1B-4742-536A4A0F5444}"/>
              </a:ext>
            </a:extLst>
          </p:cNvPr>
          <p:cNvGraphicFramePr>
            <a:graphicFrameLocks noGrp="1"/>
          </p:cNvGraphicFramePr>
          <p:nvPr>
            <p:extLst>
              <p:ext uri="{D42A27DB-BD31-4B8C-83A1-F6EECF244321}">
                <p14:modId xmlns:p14="http://schemas.microsoft.com/office/powerpoint/2010/main" val="3228225506"/>
              </p:ext>
            </p:extLst>
          </p:nvPr>
        </p:nvGraphicFramePr>
        <p:xfrm>
          <a:off x="1650804" y="961053"/>
          <a:ext cx="8687514" cy="4746928"/>
        </p:xfrm>
        <a:graphic>
          <a:graphicData uri="http://schemas.openxmlformats.org/drawingml/2006/table">
            <a:tbl>
              <a:tblPr firstRow="1" bandRow="1">
                <a:tableStyleId>{2D5ABB26-0587-4C30-8999-92F81FD0307C}</a:tableStyleId>
              </a:tblPr>
              <a:tblGrid>
                <a:gridCol w="4343757">
                  <a:extLst>
                    <a:ext uri="{9D8B030D-6E8A-4147-A177-3AD203B41FA5}">
                      <a16:colId xmlns:a16="http://schemas.microsoft.com/office/drawing/2014/main" val="3433472351"/>
                    </a:ext>
                  </a:extLst>
                </a:gridCol>
                <a:gridCol w="4343757">
                  <a:extLst>
                    <a:ext uri="{9D8B030D-6E8A-4147-A177-3AD203B41FA5}">
                      <a16:colId xmlns:a16="http://schemas.microsoft.com/office/drawing/2014/main" val="4229925517"/>
                    </a:ext>
                  </a:extLst>
                </a:gridCol>
              </a:tblGrid>
              <a:tr h="4746928">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chemeClr val="tx1"/>
                          </a:solidFill>
                          <a:effectLst>
                            <a:outerShdw blurRad="38100" dist="38100" dir="2700000" algn="tl">
                              <a:srgbClr val="000000">
                                <a:alpha val="43137"/>
                              </a:srgbClr>
                            </a:outerShdw>
                          </a:effectLst>
                        </a:rPr>
                        <a:t>PŘESHRANIČNÍ DOPAD</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cs-CZ" altLang="cs-CZ" sz="1800" b="0" noProof="0" dirty="0">
                          <a:solidFill>
                            <a:schemeClr val="tx1"/>
                          </a:solidFill>
                        </a:rPr>
                        <a:t>Malý projekt musí mít dopad na obě strany hranice a být přínosem pro obyvatele podporovaného území. Výstupy malého projektu by měly být využívány cílovými skupinami z druhé strany hranice, a to i po ukončení fyzické realizace malého projektu. Efekty dosažené díky realizaci společného projektu jsou lepší než efekty dosažené v důsledku realizace individuálních projektů na obou stranách hranice.</a:t>
                      </a:r>
                    </a:p>
                    <a:p>
                      <a:endParaRPr lang="pl-PL" sz="18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rgbClr val="002060"/>
                          </a:solidFill>
                          <a:effectLst>
                            <a:outerShdw blurRad="38100" dist="38100" dir="2700000" algn="tl">
                              <a:srgbClr val="000000">
                                <a:alpha val="43137"/>
                              </a:srgbClr>
                            </a:outerShdw>
                          </a:effectLst>
                        </a:rPr>
                        <a:t>ODDZIAŁYWANIE TRANSGRANICZNE</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rgbClr val="002060"/>
                        </a:solidFill>
                      </a:endParaRPr>
                    </a:p>
                    <a:p>
                      <a:pPr marL="0" lvl="0" indent="0" algn="just">
                        <a:lnSpc>
                          <a:spcPct val="100000"/>
                        </a:lnSpc>
                        <a:spcBef>
                          <a:spcPts val="400"/>
                        </a:spcBef>
                        <a:spcAft>
                          <a:spcPts val="400"/>
                        </a:spcAft>
                        <a:buFont typeface="Wingdings" panose="05000000000000000000" pitchFamily="2" charset="2"/>
                        <a:buNone/>
                      </a:pPr>
                      <a:r>
                        <a:rPr lang="pl-PL" altLang="cs-CZ" sz="1800" b="0" dirty="0">
                          <a:solidFill>
                            <a:srgbClr val="002060"/>
                          </a:solidFill>
                        </a:rPr>
                        <a:t>Mały projekt musi mieć oddziaływanie </a:t>
                      </a:r>
                      <a:br>
                        <a:rPr lang="pl-PL" altLang="cs-CZ" sz="1800" b="0" dirty="0">
                          <a:solidFill>
                            <a:srgbClr val="002060"/>
                          </a:solidFill>
                        </a:rPr>
                      </a:br>
                      <a:r>
                        <a:rPr lang="pl-PL" altLang="cs-CZ" sz="1800" b="0" dirty="0">
                          <a:solidFill>
                            <a:srgbClr val="002060"/>
                          </a:solidFill>
                        </a:rPr>
                        <a:t>po obu stronach granicy i przynosić korzyści mieszkańcom obszaru wsparcia. Efekty małego projektu powinny być wykorzystywane przez grupy docelowe </a:t>
                      </a:r>
                      <a:br>
                        <a:rPr lang="pl-PL" altLang="cs-CZ" sz="1800" b="0" dirty="0">
                          <a:solidFill>
                            <a:srgbClr val="002060"/>
                          </a:solidFill>
                        </a:rPr>
                      </a:br>
                      <a:r>
                        <a:rPr lang="pl-PL" altLang="cs-CZ" sz="1800" b="0" dirty="0">
                          <a:solidFill>
                            <a:srgbClr val="002060"/>
                          </a:solidFill>
                        </a:rPr>
                        <a:t>z drugiej strony granicy, i to również </a:t>
                      </a:r>
                      <a:br>
                        <a:rPr lang="pl-PL" altLang="cs-CZ" sz="1800" b="0" dirty="0">
                          <a:solidFill>
                            <a:srgbClr val="002060"/>
                          </a:solidFill>
                        </a:rPr>
                      </a:br>
                      <a:r>
                        <a:rPr lang="pl-PL" altLang="cs-CZ" sz="1800" b="0" dirty="0">
                          <a:solidFill>
                            <a:srgbClr val="002060"/>
                          </a:solidFill>
                        </a:rPr>
                        <a:t>po zakończeniu fizycznej realizacji małego projektu. Efekty osiągane dzięki realizacji wspólnego projektu są lepsze niż efekty osiągane w wyniku realizacji indywidualnych projektów po obu stronach granicy.</a:t>
                      </a:r>
                    </a:p>
                    <a:p>
                      <a:endParaRPr lang="pl-PL" sz="1800" dirty="0"/>
                    </a:p>
                  </a:txBody>
                  <a:tcPr/>
                </a:tc>
                <a:extLst>
                  <a:ext uri="{0D108BD9-81ED-4DB2-BD59-A6C34878D82A}">
                    <a16:rowId xmlns:a16="http://schemas.microsoft.com/office/drawing/2014/main" val="3757398680"/>
                  </a:ext>
                </a:extLst>
              </a:tr>
            </a:tbl>
          </a:graphicData>
        </a:graphic>
      </p:graphicFrame>
    </p:spTree>
    <p:extLst>
      <p:ext uri="{BB962C8B-B14F-4D97-AF65-F5344CB8AC3E}">
        <p14:creationId xmlns:p14="http://schemas.microsoft.com/office/powerpoint/2010/main" val="3338762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7185608-8B20-188D-E296-082A421CA7F3}"/>
              </a:ext>
            </a:extLst>
          </p:cNvPr>
          <p:cNvGraphicFramePr>
            <a:graphicFrameLocks noGrp="1"/>
          </p:cNvGraphicFramePr>
          <p:nvPr>
            <p:extLst>
              <p:ext uri="{D42A27DB-BD31-4B8C-83A1-F6EECF244321}">
                <p14:modId xmlns:p14="http://schemas.microsoft.com/office/powerpoint/2010/main" val="998934101"/>
              </p:ext>
            </p:extLst>
          </p:nvPr>
        </p:nvGraphicFramePr>
        <p:xfrm>
          <a:off x="288164" y="989249"/>
          <a:ext cx="11163318" cy="4920250"/>
        </p:xfrm>
        <a:graphic>
          <a:graphicData uri="http://schemas.openxmlformats.org/drawingml/2006/table">
            <a:tbl>
              <a:tblPr firstRow="1" bandRow="1">
                <a:tableStyleId>{2D5ABB26-0587-4C30-8999-92F81FD0307C}</a:tableStyleId>
              </a:tblPr>
              <a:tblGrid>
                <a:gridCol w="5581659">
                  <a:extLst>
                    <a:ext uri="{9D8B030D-6E8A-4147-A177-3AD203B41FA5}">
                      <a16:colId xmlns:a16="http://schemas.microsoft.com/office/drawing/2014/main" val="1547017848"/>
                    </a:ext>
                  </a:extLst>
                </a:gridCol>
                <a:gridCol w="5581659">
                  <a:extLst>
                    <a:ext uri="{9D8B030D-6E8A-4147-A177-3AD203B41FA5}">
                      <a16:colId xmlns:a16="http://schemas.microsoft.com/office/drawing/2014/main" val="3455230042"/>
                    </a:ext>
                  </a:extLst>
                </a:gridCol>
              </a:tblGrid>
              <a:tr h="4920250">
                <a:tc>
                  <a:txBody>
                    <a:bodyPr/>
                    <a:lstStyle/>
                    <a:p>
                      <a:pPr algn="ctr"/>
                      <a:r>
                        <a:rPr lang="cs-CZ" altLang="cs-CZ" sz="1800" b="1" u="none" dirty="0">
                          <a:solidFill>
                            <a:schemeClr val="tx1"/>
                          </a:solidFill>
                          <a:effectLst>
                            <a:outerShdw blurRad="38100" dist="38100" dir="2700000" algn="tl">
                              <a:srgbClr val="000000">
                                <a:alpha val="43137"/>
                              </a:srgbClr>
                            </a:outerShdw>
                          </a:effectLst>
                          <a:latin typeface="+mn-lt"/>
                          <a:cs typeface="Arial" charset="0"/>
                        </a:rPr>
                        <a:t>DOBA REALIZACE MALÉHO PROJEKTU</a:t>
                      </a:r>
                    </a:p>
                    <a:p>
                      <a:pPr algn="just"/>
                      <a:endParaRPr lang="cs-CZ" sz="1800" b="0" kern="1200" dirty="0">
                        <a:solidFill>
                          <a:srgbClr val="000099"/>
                        </a:solidFill>
                        <a:effectLst/>
                        <a:latin typeface="+mn-lt"/>
                        <a:ea typeface="+mn-ea"/>
                        <a:cs typeface="+mn-cs"/>
                      </a:endParaRPr>
                    </a:p>
                    <a:p>
                      <a:pPr algn="just"/>
                      <a:r>
                        <a:rPr lang="cs-CZ" sz="1800" b="0" kern="1200" noProof="0" dirty="0">
                          <a:solidFill>
                            <a:schemeClr val="tx1"/>
                          </a:solidFill>
                          <a:effectLst/>
                          <a:latin typeface="+mn-lt"/>
                          <a:ea typeface="+mn-ea"/>
                          <a:cs typeface="+mn-cs"/>
                        </a:rPr>
                        <a:t>Zahájením fyzické realizace malého projektu se rozumí datum zahájení aktivit směřujících k naplnění obsahu a cílů. Dokončením malého projektu se rozumí datum ukončení fyzické realizace malého projektu (např. ukončení kulturní akce, zpracování studie apod.). Je to tedy datum, kdy příjemce plánuje ukončit veškeré aktivity související s realizací projektu. Doba realizace malého projektu je u každého projektu stanovena ve smlouvě o poskytnutí dotace na malý projekt. Doba trvání malého projektu by zpravidla neměla překročit 12 měsíců. Maximální doba realizace malých projektů může činit 18 měsíců.</a:t>
                      </a:r>
                    </a:p>
                    <a:p>
                      <a:endParaRPr lang="pl-PL" dirty="0"/>
                    </a:p>
                  </a:txBody>
                  <a:tcPr/>
                </a:tc>
                <a:tc>
                  <a:txBody>
                    <a:bodyPr/>
                    <a:lstStyle/>
                    <a:p>
                      <a:pPr algn="ctr"/>
                      <a:r>
                        <a:rPr lang="cs-CZ" altLang="cs-CZ" sz="1800" b="1" u="none" dirty="0">
                          <a:solidFill>
                            <a:srgbClr val="002060"/>
                          </a:solidFill>
                          <a:effectLst>
                            <a:outerShdw blurRad="38100" dist="38100" dir="2700000" algn="tl">
                              <a:srgbClr val="000000">
                                <a:alpha val="43137"/>
                              </a:srgbClr>
                            </a:outerShdw>
                          </a:effectLst>
                          <a:latin typeface="+mn-lt"/>
                          <a:cs typeface="Arial" charset="0"/>
                        </a:rPr>
                        <a:t>OKRES REALIZACJI MAŁEGO PROJEKTU</a:t>
                      </a:r>
                    </a:p>
                    <a:p>
                      <a:pPr algn="ctr"/>
                      <a:endParaRPr lang="cs-CZ" altLang="cs-CZ" sz="1800" b="1" u="none" dirty="0">
                        <a:solidFill>
                          <a:srgbClr val="002060"/>
                        </a:solidFill>
                        <a:effectLst>
                          <a:outerShdw blurRad="38100" dist="38100" dir="2700000" algn="tl">
                            <a:srgbClr val="000000">
                              <a:alpha val="43137"/>
                            </a:srgbClr>
                          </a:outerShdw>
                        </a:effectLst>
                        <a:latin typeface="+mn-lt"/>
                        <a:cs typeface="Arial" charset="0"/>
                      </a:endParaRPr>
                    </a:p>
                    <a:p>
                      <a:pPr algn="just"/>
                      <a:r>
                        <a:rPr lang="pl-PL" sz="1800" b="0" kern="1200" dirty="0">
                          <a:solidFill>
                            <a:srgbClr val="002060"/>
                          </a:solidFill>
                          <a:effectLst/>
                          <a:latin typeface="+mn-lt"/>
                          <a:ea typeface="+mn-ea"/>
                          <a:cs typeface="+mn-cs"/>
                        </a:rPr>
                        <a:t>Poprzez rozpoczęcie rzeczywistej realizacji małego projektu rozumie się datę rozpoczęcia działań prowadzących do realizacji przedmiotu i celów. Poprzez zakończenie małego projektu rozumie się datę zakończenia rzeczywistej realizacji małego projektu (np. zakończenie imprezy kulturalnej, opracowanie studium itp.). Jest to więc data, kiedy beneficjent planuje zakończenie wszelkich działań związanych z realizacją projektu. Okres realizacji małego projektu określony zostaje dla każdego projektu w umowie o dofinansowanie małego projektu. Co do zasady czas trwania projektu nie powinien przekroczyć 12 miesięcy. Maksymalny czas trwania małych projektów może wynosić 18 miesięcy.</a:t>
                      </a:r>
                      <a:endParaRPr lang="cs-CZ" altLang="cs-CZ" b="0"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4151868937"/>
                  </a:ext>
                </a:extLst>
              </a:tr>
            </a:tbl>
          </a:graphicData>
        </a:graphic>
      </p:graphicFrame>
    </p:spTree>
    <p:extLst>
      <p:ext uri="{BB962C8B-B14F-4D97-AF65-F5344CB8AC3E}">
        <p14:creationId xmlns:p14="http://schemas.microsoft.com/office/powerpoint/2010/main" val="7167374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605AC-D3E3-DAEC-10B4-0528B113C8B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70969995-77B4-C4AE-9D3B-C32CD3BF88E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F39D29A2-4803-26FD-B6F6-84B3EAD0A1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8AA208B-0364-B849-DB65-1CEB11D006F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175FB4B5-C72D-003C-9B01-060094AA795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C76FE9-2A1C-EEF3-B192-25B6AF712F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6F5C3D79-C3EE-FFB0-65C8-B36A8F9D86B8}"/>
              </a:ext>
            </a:extLst>
          </p:cNvPr>
          <p:cNvSpPr txBox="1">
            <a:spLocks/>
          </p:cNvSpPr>
          <p:nvPr/>
        </p:nvSpPr>
        <p:spPr>
          <a:xfrm>
            <a:off x="637880" y="117268"/>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000D188A-6B26-5E94-2B84-4A288E3B87B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903F4757-21DA-5023-DA72-C248D2F582EA}"/>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50EA90-FD2C-1AE5-E3ED-D932743B7ADF}"/>
              </a:ext>
            </a:extLst>
          </p:cNvPr>
          <p:cNvGraphicFramePr>
            <a:graphicFrameLocks noGrp="1"/>
          </p:cNvGraphicFramePr>
          <p:nvPr>
            <p:extLst>
              <p:ext uri="{D42A27DB-BD31-4B8C-83A1-F6EECF244321}">
                <p14:modId xmlns:p14="http://schemas.microsoft.com/office/powerpoint/2010/main" val="1992718424"/>
              </p:ext>
            </p:extLst>
          </p:nvPr>
        </p:nvGraphicFramePr>
        <p:xfrm>
          <a:off x="760261" y="1013513"/>
          <a:ext cx="11341544" cy="4236720"/>
        </p:xfrm>
        <a:graphic>
          <a:graphicData uri="http://schemas.openxmlformats.org/drawingml/2006/table">
            <a:tbl>
              <a:tblPr firstRow="1" bandRow="1">
                <a:tableStyleId>{2D5ABB26-0587-4C30-8999-92F81FD0307C}</a:tableStyleId>
              </a:tblPr>
              <a:tblGrid>
                <a:gridCol w="5670772">
                  <a:extLst>
                    <a:ext uri="{9D8B030D-6E8A-4147-A177-3AD203B41FA5}">
                      <a16:colId xmlns:a16="http://schemas.microsoft.com/office/drawing/2014/main" val="4096138915"/>
                    </a:ext>
                  </a:extLst>
                </a:gridCol>
                <a:gridCol w="5670772">
                  <a:extLst>
                    <a:ext uri="{9D8B030D-6E8A-4147-A177-3AD203B41FA5}">
                      <a16:colId xmlns:a16="http://schemas.microsoft.com/office/drawing/2014/main" val="705199497"/>
                    </a:ext>
                  </a:extLst>
                </a:gridCol>
              </a:tblGrid>
              <a:tr h="3661124">
                <a:tc>
                  <a:txBody>
                    <a:bodyPr/>
                    <a:lstStyle/>
                    <a:p>
                      <a:pPr algn="just"/>
                      <a:r>
                        <a:rPr lang="cs-CZ" altLang="cs-CZ" sz="1700" b="1" u="sng" noProof="0" dirty="0">
                          <a:solidFill>
                            <a:schemeClr val="tx1"/>
                          </a:solidFill>
                          <a:latin typeface="+mn-lt"/>
                          <a:cs typeface="Arial" charset="0"/>
                        </a:rPr>
                        <a:t>Každý malý projekt musí přispět k naplnění minimálně jednoho cíle FMP v Euroregionu Glacensis: </a:t>
                      </a:r>
                    </a:p>
                    <a:p>
                      <a:pPr algn="just"/>
                      <a:endParaRPr lang="cs-CZ" altLang="cs-CZ" sz="1700" b="1" u="sng" noProof="0" dirty="0">
                        <a:solidFill>
                          <a:schemeClr val="tx1"/>
                        </a:solidFill>
                        <a:latin typeface="+mn-lt"/>
                        <a:cs typeface="Arial" charset="0"/>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infrastruktury zvyšující atraktivitu historických objektů a umožňující plné využití jejich potenciálu</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rozšíření a modernizace pěších tras, cyklotras, jezdeckých tras a vodáckých tras, které propojují objekty hmotného </a:t>
                      </a:r>
                      <a:br>
                        <a:rPr lang="cs-CZ" sz="1700" b="0" kern="1200" dirty="0">
                          <a:solidFill>
                            <a:schemeClr val="tx1"/>
                          </a:solidFill>
                          <a:effectLst/>
                          <a:latin typeface="+mn-lt"/>
                          <a:ea typeface="+mn-ea"/>
                          <a:cs typeface="+mn-cs"/>
                        </a:rPr>
                      </a:br>
                      <a:r>
                        <a:rPr lang="cs-CZ" sz="1700" b="0" kern="1200" dirty="0">
                          <a:solidFill>
                            <a:schemeClr val="tx1"/>
                          </a:solidFill>
                          <a:effectLst/>
                          <a:latin typeface="+mn-lt"/>
                          <a:ea typeface="+mn-ea"/>
                          <a:cs typeface="+mn-cs"/>
                        </a:rPr>
                        <a:t>a přírodního dědictví</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mobiliáře podporujícího odpočinek a rekreaci</a:t>
                      </a:r>
                    </a:p>
                    <a:p>
                      <a:pPr marL="0" indent="0" algn="just">
                        <a:buFont typeface="+mj-lt"/>
                        <a:buNone/>
                      </a:pPr>
                      <a:endParaRPr lang="cs-CZ" sz="1700" b="0" kern="1200" dirty="0">
                        <a:solidFill>
                          <a:schemeClr val="tx1"/>
                        </a:solidFill>
                        <a:effectLst/>
                        <a:latin typeface="+mn-lt"/>
                        <a:ea typeface="+mn-ea"/>
                        <a:cs typeface="+mn-cs"/>
                      </a:endParaRPr>
                    </a:p>
                    <a:p>
                      <a:pPr marL="342900" indent="-342900" algn="just">
                        <a:buFont typeface="+mj-lt"/>
                        <a:buAutoNum type="arabicPeriod"/>
                      </a:pPr>
                      <a:endParaRPr lang="cs-CZ" sz="1700" b="0" kern="1200" dirty="0">
                        <a:solidFill>
                          <a:schemeClr val="tx1"/>
                        </a:solidFill>
                        <a:effectLst/>
                        <a:latin typeface="+mn-lt"/>
                        <a:ea typeface="+mn-ea"/>
                        <a:cs typeface="+mn-cs"/>
                      </a:endParaRPr>
                    </a:p>
                    <a:p>
                      <a:endParaRPr lang="pl-PL" sz="1700" dirty="0"/>
                    </a:p>
                  </a:txBody>
                  <a:tcPr/>
                </a:tc>
                <a:tc>
                  <a:txBody>
                    <a:bodyPr/>
                    <a:lstStyle/>
                    <a:p>
                      <a:pPr algn="l"/>
                      <a:r>
                        <a:rPr lang="pl-PL" altLang="cs-CZ" sz="1700" b="1" u="sng" dirty="0">
                          <a:solidFill>
                            <a:srgbClr val="002060"/>
                          </a:solidFill>
                          <a:latin typeface="+mn-lt"/>
                          <a:cs typeface="Arial" charset="0"/>
                        </a:rPr>
                        <a:t>Każdy mały projekt musi przyczynić się do realizacji co najmniej jednego celu FMP w Euroregionie Glacensis: </a:t>
                      </a:r>
                      <a:br>
                        <a:rPr lang="pl-PL" altLang="cs-CZ" sz="1700" b="1" u="sng" dirty="0">
                          <a:solidFill>
                            <a:srgbClr val="002060"/>
                          </a:solidFill>
                          <a:latin typeface="+mn-lt"/>
                          <a:cs typeface="Arial" charset="0"/>
                        </a:rPr>
                      </a:br>
                      <a:endParaRPr lang="pl-PL" altLang="cs-CZ" sz="1700" b="1" u="sng" dirty="0">
                        <a:solidFill>
                          <a:srgbClr val="002060"/>
                        </a:solidFill>
                        <a:latin typeface="+mn-lt"/>
                        <a:cs typeface="Arial" charset="0"/>
                      </a:endParaRPr>
                    </a:p>
                    <a:p>
                      <a:pPr marL="342900" indent="-342900" algn="just">
                        <a:buAutoNum type="arabicPeriod"/>
                      </a:pPr>
                      <a:r>
                        <a:rPr lang="pl-PL" altLang="cs-CZ" sz="1700" b="0" u="none" dirty="0">
                          <a:solidFill>
                            <a:srgbClr val="002060"/>
                          </a:solidFill>
                          <a:latin typeface="+mn-lt"/>
                          <a:cs typeface="Arial" charset="0"/>
                        </a:rPr>
                        <a:t>ulepszenie stanu infrastruktury podnoszącej atrakcyjność obiektów zabytkowych oraz umożliwiającej pełne wykorzystanie ich potencjału,</a:t>
                      </a:r>
                    </a:p>
                    <a:p>
                      <a:pPr marL="0" indent="0" algn="just">
                        <a:buNone/>
                      </a:pPr>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2. rozbudowa i modernizacja ciągów pieszych, tras rowerowych, konnych i wykorzystujących cieki wodne, łączących obiekty dziedzictwa materialnego i przyrodniczego,</a:t>
                      </a:r>
                    </a:p>
                    <a:p>
                      <a:pPr algn="just"/>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3. poprawa stanu obiektów małej infrastruktury sprzyjającej wypoczynkowi i rekreacji,</a:t>
                      </a:r>
                    </a:p>
                    <a:p>
                      <a:pPr algn="just"/>
                      <a:endParaRPr lang="pl-PL" altLang="cs-CZ" sz="1700" b="0" u="none" dirty="0">
                        <a:solidFill>
                          <a:srgbClr val="002060"/>
                        </a:solidFill>
                        <a:latin typeface="+mn-lt"/>
                        <a:cs typeface="Arial" charset="0"/>
                      </a:endParaRPr>
                    </a:p>
                    <a:p>
                      <a:pPr algn="just"/>
                      <a:endParaRPr lang="pl-PL" sz="1700" dirty="0"/>
                    </a:p>
                  </a:txBody>
                  <a:tcPr/>
                </a:tc>
                <a:extLst>
                  <a:ext uri="{0D108BD9-81ED-4DB2-BD59-A6C34878D82A}">
                    <a16:rowId xmlns:a16="http://schemas.microsoft.com/office/drawing/2014/main" val="3778061762"/>
                  </a:ext>
                </a:extLst>
              </a:tr>
            </a:tbl>
          </a:graphicData>
        </a:graphic>
      </p:graphicFrame>
    </p:spTree>
    <p:extLst>
      <p:ext uri="{BB962C8B-B14F-4D97-AF65-F5344CB8AC3E}">
        <p14:creationId xmlns:p14="http://schemas.microsoft.com/office/powerpoint/2010/main" val="335622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extLst>
              <p:ext uri="{D42A27DB-BD31-4B8C-83A1-F6EECF244321}">
                <p14:modId xmlns:p14="http://schemas.microsoft.com/office/powerpoint/2010/main" val="2955459721"/>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F25B107A-3AD1-7665-C063-2D9299ADAEED}"/>
              </a:ext>
            </a:extLst>
          </p:cNvPr>
          <p:cNvGraphicFramePr>
            <a:graphicFrameLocks noGrp="1"/>
          </p:cNvGraphicFramePr>
          <p:nvPr>
            <p:extLst>
              <p:ext uri="{D42A27DB-BD31-4B8C-83A1-F6EECF244321}">
                <p14:modId xmlns:p14="http://schemas.microsoft.com/office/powerpoint/2010/main" val="665715506"/>
              </p:ext>
            </p:extLst>
          </p:nvPr>
        </p:nvGraphicFramePr>
        <p:xfrm>
          <a:off x="1153648" y="1030368"/>
          <a:ext cx="10127062" cy="4969062"/>
        </p:xfrm>
        <a:graphic>
          <a:graphicData uri="http://schemas.openxmlformats.org/drawingml/2006/table">
            <a:tbl>
              <a:tblPr firstRow="1" bandRow="1">
                <a:tableStyleId>{2D5ABB26-0587-4C30-8999-92F81FD0307C}</a:tableStyleId>
              </a:tblPr>
              <a:tblGrid>
                <a:gridCol w="5063531">
                  <a:extLst>
                    <a:ext uri="{9D8B030D-6E8A-4147-A177-3AD203B41FA5}">
                      <a16:colId xmlns:a16="http://schemas.microsoft.com/office/drawing/2014/main" val="3508073777"/>
                    </a:ext>
                  </a:extLst>
                </a:gridCol>
                <a:gridCol w="5063531">
                  <a:extLst>
                    <a:ext uri="{9D8B030D-6E8A-4147-A177-3AD203B41FA5}">
                      <a16:colId xmlns:a16="http://schemas.microsoft.com/office/drawing/2014/main" val="826753523"/>
                    </a:ext>
                  </a:extLst>
                </a:gridCol>
              </a:tblGrid>
              <a:tr h="4969062">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0" kern="1200" dirty="0">
                          <a:solidFill>
                            <a:schemeClr val="tx1"/>
                          </a:solidFill>
                          <a:effectLst/>
                          <a:latin typeface="+mn-lt"/>
                          <a:ea typeface="+mn-ea"/>
                          <a:cs typeface="+mn-cs"/>
                        </a:rPr>
                        <a:t>4. rozšíření turistických tras a jejich    vybavení                                                informacemi v polštině, češtině  a angličtině</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5.   Zvýšení lázeňské, kongresové a poutní turistiky</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6.   Modernější, a tedy efektivnější propagace prostřednictvím využití mobilních technologií a společné prezentace a propagace přírodních a kulturních zajímavostí společného příhraničního regionu (např. webové stránky, sociální sítě, mobilní aplikace, využití QR kódů apod., společné akce zaměstnanců z odvětví cestovního ruchu)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algn="just"/>
                      <a:endParaRPr lang="pl-PL"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pl-PL" altLang="cs-CZ" sz="1800" b="0" u="none" dirty="0">
                          <a:solidFill>
                            <a:srgbClr val="002060"/>
                          </a:solidFill>
                          <a:latin typeface="+mn-lt"/>
                          <a:cs typeface="Arial" charset="0"/>
                        </a:rPr>
                        <a:t>4. rozbudowa szlaków turystycznych i zaopatrzenie ich w informację w języku polskim, czeskim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angielskim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altLang="cs-CZ" sz="1000" b="0" u="sng" dirty="0">
                        <a:solidFill>
                          <a:srgbClr val="002060"/>
                        </a:solidFill>
                        <a:latin typeface="Arial" charset="0"/>
                        <a:cs typeface="Arial" charset="0"/>
                      </a:endParaRPr>
                    </a:p>
                    <a:p>
                      <a:pPr algn="just"/>
                      <a:r>
                        <a:rPr lang="pl-PL" altLang="cs-CZ" sz="1800" b="0" u="none" dirty="0">
                          <a:solidFill>
                            <a:srgbClr val="002060"/>
                          </a:solidFill>
                          <a:latin typeface="+mn-lt"/>
                          <a:cs typeface="Arial" charset="0"/>
                        </a:rPr>
                        <a:t>5. Zwiększenie turystyki uzdrowiskowej oraz kongresowej i pielgrzymkowej.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6. Bardziej nowoczesna, a tym samym nowocześniejsza promocja poprzez wykorzystanie technologii mobilnych i wspólne prezentowanie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promowanie atrakcji przyrodniczych i kulturowych wspólnego pogranicza (np. strony internetowe, portale społecznościowe, aplikacje mobilne, wykorzystanie kodów QR itp., wspólne eventy pracowników z branży turystycznej)</a:t>
                      </a:r>
                    </a:p>
                    <a:p>
                      <a:pPr algn="just"/>
                      <a:endParaRPr lang="pl-PL" dirty="0"/>
                    </a:p>
                  </a:txBody>
                  <a:tcPr/>
                </a:tc>
                <a:extLst>
                  <a:ext uri="{0D108BD9-81ED-4DB2-BD59-A6C34878D82A}">
                    <a16:rowId xmlns:a16="http://schemas.microsoft.com/office/drawing/2014/main" val="2145145163"/>
                  </a:ext>
                </a:extLst>
              </a:tr>
            </a:tbl>
          </a:graphicData>
        </a:graphic>
      </p:graphicFrame>
    </p:spTree>
    <p:extLst>
      <p:ext uri="{BB962C8B-B14F-4D97-AF65-F5344CB8AC3E}">
        <p14:creationId xmlns:p14="http://schemas.microsoft.com/office/powerpoint/2010/main" val="4199954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30D2CC56-ADB7-6936-3524-CC5E4BE82C0E}"/>
              </a:ext>
            </a:extLst>
          </p:cNvPr>
          <p:cNvGraphicFramePr>
            <a:graphicFrameLocks noGrp="1"/>
          </p:cNvGraphicFramePr>
          <p:nvPr>
            <p:extLst>
              <p:ext uri="{D42A27DB-BD31-4B8C-83A1-F6EECF244321}">
                <p14:modId xmlns:p14="http://schemas.microsoft.com/office/powerpoint/2010/main" val="2336629869"/>
              </p:ext>
            </p:extLst>
          </p:nvPr>
        </p:nvGraphicFramePr>
        <p:xfrm>
          <a:off x="724466" y="1464250"/>
          <a:ext cx="10596388" cy="4832017"/>
        </p:xfrm>
        <a:graphic>
          <a:graphicData uri="http://schemas.openxmlformats.org/drawingml/2006/table">
            <a:tbl>
              <a:tblPr firstRow="1" bandRow="1">
                <a:tableStyleId>{2D5ABB26-0587-4C30-8999-92F81FD0307C}</a:tableStyleId>
              </a:tblPr>
              <a:tblGrid>
                <a:gridCol w="5298194">
                  <a:extLst>
                    <a:ext uri="{9D8B030D-6E8A-4147-A177-3AD203B41FA5}">
                      <a16:colId xmlns:a16="http://schemas.microsoft.com/office/drawing/2014/main" val="16285580"/>
                    </a:ext>
                  </a:extLst>
                </a:gridCol>
                <a:gridCol w="5298194">
                  <a:extLst>
                    <a:ext uri="{9D8B030D-6E8A-4147-A177-3AD203B41FA5}">
                      <a16:colId xmlns:a16="http://schemas.microsoft.com/office/drawing/2014/main" val="661014780"/>
                    </a:ext>
                  </a:extLst>
                </a:gridCol>
              </a:tblGrid>
              <a:tr h="4832017">
                <a:tc>
                  <a:txBody>
                    <a:bodyPr/>
                    <a:lstStyle/>
                    <a:p>
                      <a:pPr marL="0" indent="0" algn="just">
                        <a:buFont typeface="+mj-lt"/>
                        <a:buNone/>
                      </a:pPr>
                      <a:r>
                        <a:rPr lang="cs-CZ" sz="1800" b="0" kern="1200" dirty="0">
                          <a:solidFill>
                            <a:schemeClr val="tx1"/>
                          </a:solidFill>
                          <a:effectLst/>
                          <a:latin typeface="+mn-lt"/>
                          <a:ea typeface="+mn-ea"/>
                          <a:cs typeface="Arial" panose="020B0604020202020204" pitchFamily="34" charset="0"/>
                        </a:rPr>
                        <a:t>7. Zvýšený počet muzeí/výstav na území FMP EG. Syntéza muzeí/výstav se stávajícími/novými produkty a turistickými zajímavostmi.</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8. Zvýšení přeshraniční úrovně propagace moderními formami reklamy a tím zviditelnění málo doposud známých nových oblastí/témat nehmotného kulturního dědictví v příhraniční oblasti euroregionu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9. Posílení kvality služeb v přeshraničním cestovním ruchu v ČR-PR</a:t>
                      </a:r>
                    </a:p>
                    <a:p>
                      <a:endParaRPr lang="pl-PL" sz="1800" dirty="0"/>
                    </a:p>
                  </a:txBody>
                  <a:tcPr/>
                </a:tc>
                <a:tc>
                  <a:txBody>
                    <a:bodyPr/>
                    <a:lstStyle/>
                    <a:p>
                      <a:pPr algn="just"/>
                      <a:r>
                        <a:rPr lang="pl-PL" altLang="cs-CZ" sz="1800" b="0" u="none" dirty="0">
                          <a:solidFill>
                            <a:srgbClr val="002060"/>
                          </a:solidFill>
                          <a:latin typeface="+mn-lt"/>
                          <a:cs typeface="Arial" charset="0"/>
                        </a:rPr>
                        <a:t>7. Zwiększona ilość muzeów/wystaw na terenie FMP EG. Synteza muzeów/wystaw z istniejącymi/nowymi produktami i atrakcjami turystycznymi.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8. Podniesienie transgranicznego poziomu promocji poprzez nowoczesne formy reklamy i tym samym wyeksponowanie mało rozpoznawalnych dotychczas nowych dziedzin/tematów niematerialnego dziedzictwa kulturowego na pograniczu Euroregionu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9. Wzmocnienie jakości usług w turystyce transgranicznej </a:t>
                      </a:r>
                      <a:r>
                        <a:rPr lang="pl-PL" altLang="cs-CZ" sz="1800" b="0" u="none" dirty="0" err="1">
                          <a:solidFill>
                            <a:srgbClr val="002060"/>
                          </a:solidFill>
                          <a:latin typeface="+mn-lt"/>
                          <a:cs typeface="Arial" charset="0"/>
                        </a:rPr>
                        <a:t>RCz</a:t>
                      </a:r>
                      <a:r>
                        <a:rPr lang="pl-PL" altLang="cs-CZ" sz="1800" b="0" u="none" dirty="0">
                          <a:solidFill>
                            <a:srgbClr val="002060"/>
                          </a:solidFill>
                          <a:latin typeface="+mn-lt"/>
                          <a:cs typeface="Arial" charset="0"/>
                        </a:rPr>
                        <a:t>-PL.</a:t>
                      </a:r>
                    </a:p>
                    <a:p>
                      <a:endParaRPr lang="pl-PL" sz="1800" dirty="0"/>
                    </a:p>
                  </a:txBody>
                  <a:tcPr/>
                </a:tc>
                <a:extLst>
                  <a:ext uri="{0D108BD9-81ED-4DB2-BD59-A6C34878D82A}">
                    <a16:rowId xmlns:a16="http://schemas.microsoft.com/office/drawing/2014/main" val="2558962901"/>
                  </a:ext>
                </a:extLst>
              </a:tr>
            </a:tbl>
          </a:graphicData>
        </a:graphic>
      </p:graphicFrame>
    </p:spTree>
    <p:extLst>
      <p:ext uri="{BB962C8B-B14F-4D97-AF65-F5344CB8AC3E}">
        <p14:creationId xmlns:p14="http://schemas.microsoft.com/office/powerpoint/2010/main" val="237991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7"/>
          <a:stretch>
            <a:fillRect/>
          </a:stretch>
        </p:blipFill>
        <p:spPr>
          <a:xfrm>
            <a:off x="3691123" y="5433661"/>
            <a:ext cx="4809754" cy="1200914"/>
          </a:xfrm>
          <a:prstGeom prst="rect">
            <a:avLst/>
          </a:prstGeom>
        </p:spPr>
      </p:pic>
      <p:pic>
        <p:nvPicPr>
          <p:cNvPr id="13" name="Obrázek 12">
            <a:extLst>
              <a:ext uri="{FF2B5EF4-FFF2-40B4-BE49-F238E27FC236}">
                <a16:creationId xmlns:a16="http://schemas.microsoft.com/office/drawing/2014/main" id="{422B1001-706F-4AA7-ACC6-93E2BBE8FCAD}"/>
              </a:ext>
            </a:extLst>
          </p:cNvPr>
          <p:cNvPicPr>
            <a:picLocks noChangeAspect="1"/>
          </p:cNvPicPr>
          <p:nvPr/>
        </p:nvPicPr>
        <p:blipFill>
          <a:blip r:embed="rId8"/>
          <a:stretch>
            <a:fillRect/>
          </a:stretch>
        </p:blipFill>
        <p:spPr>
          <a:xfrm>
            <a:off x="11028363" y="4925802"/>
            <a:ext cx="1167023" cy="1167023"/>
          </a:xfrm>
          <a:prstGeom prst="rect">
            <a:avLst/>
          </a:prstGeom>
        </p:spPr>
      </p:pic>
      <p:graphicFrame>
        <p:nvGraphicFramePr>
          <p:cNvPr id="2" name="Tabela 1">
            <a:extLst>
              <a:ext uri="{FF2B5EF4-FFF2-40B4-BE49-F238E27FC236}">
                <a16:creationId xmlns:a16="http://schemas.microsoft.com/office/drawing/2014/main" id="{4315F586-6C95-1856-AC47-6C7DB92F3AC7}"/>
              </a:ext>
            </a:extLst>
          </p:cNvPr>
          <p:cNvGraphicFramePr>
            <a:graphicFrameLocks noGrp="1"/>
          </p:cNvGraphicFramePr>
          <p:nvPr>
            <p:extLst>
              <p:ext uri="{D42A27DB-BD31-4B8C-83A1-F6EECF244321}">
                <p14:modId xmlns:p14="http://schemas.microsoft.com/office/powerpoint/2010/main" val="2950793093"/>
              </p:ext>
            </p:extLst>
          </p:nvPr>
        </p:nvGraphicFramePr>
        <p:xfrm>
          <a:off x="0" y="1077275"/>
          <a:ext cx="12120466" cy="4267200"/>
        </p:xfrm>
        <a:graphic>
          <a:graphicData uri="http://schemas.openxmlformats.org/drawingml/2006/table">
            <a:tbl>
              <a:tblPr firstRow="1" bandRow="1">
                <a:tableStyleId>{2D5ABB26-0587-4C30-8999-92F81FD0307C}</a:tableStyleId>
              </a:tblPr>
              <a:tblGrid>
                <a:gridCol w="6060233">
                  <a:extLst>
                    <a:ext uri="{9D8B030D-6E8A-4147-A177-3AD203B41FA5}">
                      <a16:colId xmlns:a16="http://schemas.microsoft.com/office/drawing/2014/main" val="4280657958"/>
                    </a:ext>
                  </a:extLst>
                </a:gridCol>
                <a:gridCol w="6060233">
                  <a:extLst>
                    <a:ext uri="{9D8B030D-6E8A-4147-A177-3AD203B41FA5}">
                      <a16:colId xmlns:a16="http://schemas.microsoft.com/office/drawing/2014/main" val="3058910851"/>
                    </a:ext>
                  </a:extLst>
                </a:gridCol>
              </a:tblGrid>
              <a:tr h="4132379">
                <a:tc>
                  <a:txBody>
                    <a:bodyPr/>
                    <a:lstStyle/>
                    <a:p>
                      <a:pPr algn="ctr"/>
                      <a:r>
                        <a:rPr lang="cs-CZ" sz="2200" b="1" u="sng" cap="small" baseline="0" dirty="0">
                          <a:solidFill>
                            <a:schemeClr val="tx1"/>
                          </a:solidFill>
                          <a:effectLst>
                            <a:outerShdw blurRad="38100" dist="38100" dir="2700000" algn="tl">
                              <a:srgbClr val="000000">
                                <a:alpha val="43137"/>
                              </a:srgbClr>
                            </a:outerShdw>
                          </a:effectLst>
                        </a:rPr>
                        <a:t>Vhodné aktivity v rámci priority 2</a:t>
                      </a:r>
                    </a:p>
                    <a:p>
                      <a:pPr marL="0" indent="0" algn="just">
                        <a:buFont typeface="Arial" panose="020B0604020202020204" pitchFamily="34" charset="0"/>
                        <a:buNone/>
                      </a:pPr>
                      <a:endParaRPr lang="pl-PL" sz="1800" b="0" dirty="0">
                        <a:solidFill>
                          <a:schemeClr val="tx1"/>
                        </a:solidFill>
                        <a:effectLst/>
                        <a:ea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pl-PL" sz="1800" b="0" dirty="0">
                        <a:solidFill>
                          <a:schemeClr val="tx1"/>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cs-CZ" sz="1800" b="0" noProof="0" dirty="0">
                          <a:solidFill>
                            <a:schemeClr val="tx1"/>
                          </a:solidFill>
                          <a:effectLst/>
                          <a:ea typeface="Times New Roman" panose="02020603050405020304" pitchFamily="18" charset="0"/>
                          <a:cs typeface="Times New Roman" panose="02020603050405020304" pitchFamily="18" charset="0"/>
                        </a:rPr>
                        <a:t>Cílem těchto aktivit je podpořit projekty a investice, které doplňují nabídku cestovního ruchu v dané přeshraniční lokalitě tak, aby tvořila jednotný a komplexní produkt cestovního ruchu.</a:t>
                      </a:r>
                    </a:p>
                    <a:p>
                      <a:pPr marL="285750" indent="-285750" algn="just">
                        <a:buFont typeface="Arial" panose="020B0604020202020204" pitchFamily="34" charset="0"/>
                        <a:buChar char="•"/>
                      </a:pPr>
                      <a:endParaRPr lang="cs-CZ" sz="1800" b="0" noProof="0" dirty="0">
                        <a:solidFill>
                          <a:schemeClr val="tx1"/>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cs-CZ" sz="1800" b="0" noProof="0" dirty="0">
                          <a:solidFill>
                            <a:schemeClr val="tx1"/>
                          </a:solidFill>
                          <a:effectLst/>
                          <a:ea typeface="Times New Roman" panose="02020603050405020304" pitchFamily="18" charset="0"/>
                          <a:cs typeface="Times New Roman" panose="02020603050405020304" pitchFamily="18" charset="0"/>
                        </a:rPr>
                        <a:t>S ohledem na stanovený cíl bude program podporovat ekologicky inovativní řešení, která přispívají k minimalizaci dopadu na klima. Může se jednat například o podporu energeticky úsporných řešení nebo využívání obnovitelných zdrojů energie v rámci budované infrastruktury cestovního ruchu. </a:t>
                      </a:r>
                    </a:p>
                    <a:p>
                      <a:endParaRPr lang="pl-PL" dirty="0"/>
                    </a:p>
                  </a:txBody>
                  <a:tcPr/>
                </a:tc>
                <a:tc>
                  <a:txBody>
                    <a:bodyPr/>
                    <a:lstStyle/>
                    <a:p>
                      <a:pPr algn="ctr"/>
                      <a:r>
                        <a:rPr lang="cs-CZ" sz="2200" b="1" u="sng" cap="small" baseline="0" dirty="0">
                          <a:solidFill>
                            <a:srgbClr val="002060"/>
                          </a:solidFill>
                          <a:effectLst>
                            <a:outerShdw blurRad="38100" dist="38100" dir="2700000" algn="tl">
                              <a:srgbClr val="000000">
                                <a:alpha val="43137"/>
                              </a:srgbClr>
                            </a:outerShdw>
                          </a:effectLst>
                        </a:rPr>
                        <a:t>Działania Kwalifikowalne W Ramach Priorytetu 2</a:t>
                      </a:r>
                    </a:p>
                    <a:p>
                      <a:pPr algn="ctr"/>
                      <a:endParaRPr lang="pl-PL" sz="2400" dirty="0">
                        <a:solidFill>
                          <a:srgbClr val="002060"/>
                        </a:solidFill>
                      </a:endParaRPr>
                    </a:p>
                    <a:p>
                      <a:pPr marL="285750" indent="-285750" algn="just">
                        <a:buFont typeface="Arial" panose="020B0604020202020204" pitchFamily="34" charset="0"/>
                        <a:buChar char="•"/>
                      </a:pPr>
                      <a:r>
                        <a:rPr lang="pl-PL" sz="1800" b="0" dirty="0">
                          <a:solidFill>
                            <a:srgbClr val="002060"/>
                          </a:solidFill>
                          <a:effectLst/>
                          <a:ea typeface="Times New Roman" panose="02020603050405020304" pitchFamily="18" charset="0"/>
                          <a:cs typeface="Times New Roman" panose="02020603050405020304" pitchFamily="18" charset="0"/>
                        </a:rPr>
                        <a:t>Celem tych działań jest wsparcie projektów i inwestycji, które uzupełniają ofertę turystyczną w danej lokalizacji transgranicznej tak, aby tworzyła ona jednolity </a:t>
                      </a:r>
                      <a:br>
                        <a:rPr lang="pl-PL" sz="1800" b="0" dirty="0">
                          <a:solidFill>
                            <a:srgbClr val="002060"/>
                          </a:solidFill>
                          <a:effectLst/>
                          <a:ea typeface="Times New Roman" panose="02020603050405020304" pitchFamily="18" charset="0"/>
                          <a:cs typeface="Times New Roman" panose="02020603050405020304" pitchFamily="18" charset="0"/>
                        </a:rPr>
                      </a:br>
                      <a:r>
                        <a:rPr lang="pl-PL" sz="1800" b="0" dirty="0">
                          <a:solidFill>
                            <a:srgbClr val="002060"/>
                          </a:solidFill>
                          <a:effectLst/>
                          <a:ea typeface="Times New Roman" panose="02020603050405020304" pitchFamily="18" charset="0"/>
                          <a:cs typeface="Times New Roman" panose="02020603050405020304" pitchFamily="18" charset="0"/>
                        </a:rPr>
                        <a:t>i kompleksowy produkt turystyczny.</a:t>
                      </a:r>
                    </a:p>
                    <a:p>
                      <a:pPr marL="0" indent="0" algn="just">
                        <a:buFont typeface="Arial" panose="020B0604020202020204" pitchFamily="34" charset="0"/>
                        <a:buNone/>
                      </a:pPr>
                      <a:endParaRPr lang="pl-PL" sz="1800" b="0" dirty="0">
                        <a:solidFill>
                          <a:srgbClr val="002060"/>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pl-PL" sz="1800" b="0" kern="0" dirty="0">
                          <a:solidFill>
                            <a:srgbClr val="002060"/>
                          </a:solidFill>
                          <a:effectLst/>
                          <a:ea typeface="Times New Roman" panose="02020603050405020304" pitchFamily="18" charset="0"/>
                        </a:rPr>
                        <a:t>Uwzględniając zdefiniowany cel, program będzie wspierał </a:t>
                      </a:r>
                      <a:r>
                        <a:rPr lang="pl-PL" sz="1800" b="0" kern="0" dirty="0" err="1">
                          <a:solidFill>
                            <a:srgbClr val="002060"/>
                          </a:solidFill>
                          <a:effectLst/>
                          <a:ea typeface="Times New Roman" panose="02020603050405020304" pitchFamily="18" charset="0"/>
                        </a:rPr>
                        <a:t>ekoinnowacyjne</a:t>
                      </a:r>
                      <a:r>
                        <a:rPr lang="pl-PL" sz="1800" b="0" kern="0" dirty="0">
                          <a:solidFill>
                            <a:srgbClr val="002060"/>
                          </a:solidFill>
                          <a:effectLst/>
                          <a:ea typeface="Times New Roman" panose="02020603050405020304" pitchFamily="18" charset="0"/>
                        </a:rPr>
                        <a:t> rozwiązania, które przyczyniają się </a:t>
                      </a:r>
                      <a:br>
                        <a:rPr lang="pl-PL" sz="1800" b="0" kern="0" dirty="0">
                          <a:solidFill>
                            <a:srgbClr val="002060"/>
                          </a:solidFill>
                          <a:effectLst/>
                          <a:ea typeface="Times New Roman" panose="02020603050405020304" pitchFamily="18" charset="0"/>
                        </a:rPr>
                      </a:br>
                      <a:r>
                        <a:rPr lang="pl-PL" sz="1800" b="0" kern="0" dirty="0">
                          <a:solidFill>
                            <a:srgbClr val="002060"/>
                          </a:solidFill>
                          <a:effectLst/>
                          <a:ea typeface="Times New Roman" panose="02020603050405020304" pitchFamily="18" charset="0"/>
                        </a:rPr>
                        <a:t>do minimalizacji wpływu na klimat. Może to być np. wsparcie rozwiązań energooszczędnych czy wykorzystanie odnawialnych źródeł energii w ramach budowanej infrastruktury turystycznej. </a:t>
                      </a:r>
                      <a:endParaRPr lang="pl-PL" sz="1800" b="0" dirty="0">
                        <a:solidFill>
                          <a:srgbClr val="002060"/>
                        </a:solidFill>
                        <a:effectLst/>
                        <a:ea typeface="Times New Roman" panose="02020603050405020304" pitchFamily="18" charset="0"/>
                        <a:cs typeface="Times New Roman" panose="02020603050405020304" pitchFamily="18" charset="0"/>
                      </a:endParaRPr>
                    </a:p>
                    <a:p>
                      <a:endParaRPr lang="pl-PL" dirty="0"/>
                    </a:p>
                  </a:txBody>
                  <a:tcPr/>
                </a:tc>
                <a:extLst>
                  <a:ext uri="{0D108BD9-81ED-4DB2-BD59-A6C34878D82A}">
                    <a16:rowId xmlns:a16="http://schemas.microsoft.com/office/drawing/2014/main" val="240615954"/>
                  </a:ext>
                </a:extLst>
              </a:tr>
            </a:tbl>
          </a:graphicData>
        </a:graphic>
      </p:graphicFrame>
    </p:spTree>
    <p:extLst>
      <p:ext uri="{BB962C8B-B14F-4D97-AF65-F5344CB8AC3E}">
        <p14:creationId xmlns:p14="http://schemas.microsoft.com/office/powerpoint/2010/main" val="677997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3426A1B-B483-8328-B07C-99AB5AF84CEC}"/>
              </a:ext>
            </a:extLst>
          </p:cNvPr>
          <p:cNvGraphicFramePr>
            <a:graphicFrameLocks noGrp="1"/>
          </p:cNvGraphicFramePr>
          <p:nvPr>
            <p:extLst>
              <p:ext uri="{D42A27DB-BD31-4B8C-83A1-F6EECF244321}">
                <p14:modId xmlns:p14="http://schemas.microsoft.com/office/powerpoint/2010/main" val="4104515119"/>
              </p:ext>
            </p:extLst>
          </p:nvPr>
        </p:nvGraphicFramePr>
        <p:xfrm>
          <a:off x="102635" y="993577"/>
          <a:ext cx="11986728" cy="4439920"/>
        </p:xfrm>
        <a:graphic>
          <a:graphicData uri="http://schemas.openxmlformats.org/drawingml/2006/table">
            <a:tbl>
              <a:tblPr firstRow="1" bandRow="1">
                <a:tableStyleId>{2D5ABB26-0587-4C30-8999-92F81FD0307C}</a:tableStyleId>
              </a:tblPr>
              <a:tblGrid>
                <a:gridCol w="5993364">
                  <a:extLst>
                    <a:ext uri="{9D8B030D-6E8A-4147-A177-3AD203B41FA5}">
                      <a16:colId xmlns:a16="http://schemas.microsoft.com/office/drawing/2014/main" val="2353289081"/>
                    </a:ext>
                  </a:extLst>
                </a:gridCol>
                <a:gridCol w="5993364">
                  <a:extLst>
                    <a:ext uri="{9D8B030D-6E8A-4147-A177-3AD203B41FA5}">
                      <a16:colId xmlns:a16="http://schemas.microsoft.com/office/drawing/2014/main" val="3133131512"/>
                    </a:ext>
                  </a:extLst>
                </a:gridCol>
              </a:tblGrid>
              <a:tr h="4418348">
                <a:tc>
                  <a:txBody>
                    <a:bodyPr/>
                    <a:lstStyle/>
                    <a:p>
                      <a:pPr algn="ctr"/>
                      <a:endParaRPr lang="cs-CZ" sz="1700" b="1" u="sng" cap="small" baseline="0" dirty="0">
                        <a:solidFill>
                          <a:schemeClr val="tx1"/>
                        </a:solidFill>
                        <a:effectLst>
                          <a:outerShdw blurRad="38100" dist="38100" dir="2700000" algn="tl">
                            <a:srgbClr val="000000">
                              <a:alpha val="43137"/>
                            </a:srgbClr>
                          </a:outerShdw>
                        </a:effectLst>
                      </a:endParaRPr>
                    </a:p>
                    <a:p>
                      <a:pPr marL="0" lvl="1" indent="0">
                        <a:spcBef>
                          <a:spcPts val="600"/>
                        </a:spcBef>
                        <a:spcAft>
                          <a:spcPts val="0"/>
                        </a:spcAft>
                        <a:buFont typeface="Arial" panose="020B0604020202020204" pitchFamily="34" charset="0"/>
                        <a:buNone/>
                      </a:pPr>
                      <a:r>
                        <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rPr>
                        <a:t>1. Podpora vzniku nových, resp. rozvoj stávajících prvků cestovního ruchu</a:t>
                      </a:r>
                    </a:p>
                    <a:p>
                      <a:pPr marL="0" lvl="1" indent="0">
                        <a:spcBef>
                          <a:spcPts val="600"/>
                        </a:spcBef>
                        <a:spcAft>
                          <a:spcPts val="0"/>
                        </a:spcAft>
                        <a:buFont typeface="Arial" panose="020B0604020202020204" pitchFamily="34" charset="0"/>
                        <a:buNone/>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Podporovány jsou takové prvky cestovního ruchu, jejichž cílem je rozšířit, příp. propojit stávající nabídku turistických produktů v daném regionu. </a:t>
                      </a:r>
                      <a:endPar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spcBef>
                          <a:spcPts val="600"/>
                        </a:spcBef>
                        <a:spcAft>
                          <a:spcPts val="0"/>
                        </a:spcAft>
                        <a:buFont typeface="Arial" panose="020B0604020202020204" pitchFamily="34" charset="0"/>
                        <a:buNone/>
                      </a:pPr>
                      <a:r>
                        <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následující aktivity:</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oprava, revitalizace a / nebo zpřístupnění hmotných památek</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podpora rozvoje muzeí a expozic</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rozvoj sítě cyklostezek / cyklotras / singltreků</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rozvoj sítě vodáckých tras, pěších tras, hipostezek, apod.</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veřejná turistická infrastruktura</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nehmotné kulturní dědictví</a:t>
                      </a:r>
                    </a:p>
                    <a:p>
                      <a:endParaRPr lang="pl-PL" sz="1700" dirty="0"/>
                    </a:p>
                  </a:txBody>
                  <a:tcPr/>
                </a:tc>
                <a:tc>
                  <a:txBody>
                    <a:bodyPr/>
                    <a:lstStyle/>
                    <a:p>
                      <a:pPr algn="ctr"/>
                      <a:endParaRPr lang="cs-CZ" sz="1700" b="1" u="sng" cap="small" baseline="0" dirty="0">
                        <a:solidFill>
                          <a:srgbClr val="002060"/>
                        </a:solidFill>
                        <a:effectLst>
                          <a:outerShdw blurRad="38100" dist="38100" dir="2700000" algn="tl">
                            <a:srgbClr val="000000">
                              <a:alpha val="43137"/>
                            </a:srgbClr>
                          </a:outerShdw>
                        </a:effectLst>
                      </a:endParaRPr>
                    </a:p>
                    <a:p>
                      <a:pPr marL="342900" indent="-342900" algn="just">
                        <a:lnSpc>
                          <a:spcPct val="100000"/>
                        </a:lnSpc>
                        <a:spcBef>
                          <a:spcPts val="400"/>
                        </a:spcBef>
                        <a:spcAft>
                          <a:spcPts val="400"/>
                        </a:spcAft>
                        <a:buFont typeface="+mj-lt"/>
                        <a:buAutoNum type="arabicPeriod"/>
                      </a:pPr>
                      <a:r>
                        <a:rPr lang="pl-PL" sz="1700" b="1" dirty="0">
                          <a:solidFill>
                            <a:srgbClr val="002060"/>
                          </a:solidFill>
                          <a:effectLst>
                            <a:outerShdw blurRad="38100" dist="38100" dir="2700000" algn="tl">
                              <a:srgbClr val="000000">
                                <a:alpha val="43137"/>
                              </a:srgbClr>
                            </a:outerShdw>
                          </a:effectLst>
                          <a:ea typeface="Times New Roman" panose="02020603050405020304" pitchFamily="18" charset="0"/>
                          <a:cs typeface="Times New Roman" panose="02020603050405020304" pitchFamily="18" charset="0"/>
                        </a:rPr>
                        <a:t>Wsparcie przy tworzeniu nowych lub rozwój istniejących elementów turystyki</a:t>
                      </a:r>
                    </a:p>
                    <a:p>
                      <a:pPr algn="just">
                        <a:lnSpc>
                          <a:spcPct val="100000"/>
                        </a:lnSpc>
                        <a:spcBef>
                          <a:spcPts val="400"/>
                        </a:spcBef>
                        <a:spcAft>
                          <a:spcPts val="400"/>
                        </a:spcAft>
                      </a:pPr>
                      <a:r>
                        <a:rPr lang="pl-PL" sz="1700" b="0" dirty="0">
                          <a:solidFill>
                            <a:srgbClr val="002060"/>
                          </a:solidFill>
                          <a:effectLst/>
                          <a:ea typeface="Calibri" panose="020F0502020204030204" pitchFamily="34" charset="0"/>
                          <a:cs typeface="Times New Roman" panose="02020603050405020304" pitchFamily="18" charset="0"/>
                        </a:rPr>
                        <a:t>Wspierane są elementy turystyki, których celem jest rozwój lub łączenie istniejącej oferty produktów turystycznych w danym regionie. </a:t>
                      </a:r>
                    </a:p>
                    <a:p>
                      <a:pPr algn="just">
                        <a:lnSpc>
                          <a:spcPct val="100000"/>
                        </a:lnSpc>
                        <a:spcBef>
                          <a:spcPts val="0"/>
                        </a:spcBef>
                        <a:spcAft>
                          <a:spcPts val="0"/>
                        </a:spcAft>
                      </a:pPr>
                      <a:r>
                        <a:rPr lang="pl-PL" sz="1700" b="1" u="none"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naprawa, rewitalizacja i/lub udostępnienie zabytków materialnych</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wsparcie rozwoju muzeów i wystaw</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rozwój sieci ścieżek rowerowych/tras rowerowych/ </a:t>
                      </a:r>
                      <a:r>
                        <a:rPr lang="pl-PL" sz="1700" b="0" dirty="0" err="1">
                          <a:solidFill>
                            <a:srgbClr val="002060"/>
                          </a:solidFill>
                          <a:effectLst/>
                          <a:ea typeface="Calibri" panose="020F0502020204030204" pitchFamily="34" charset="0"/>
                          <a:cs typeface="Times New Roman" panose="02020603050405020304" pitchFamily="18" charset="0"/>
                        </a:rPr>
                        <a:t>singletracków</a:t>
                      </a:r>
                      <a:endParaRPr lang="pl-PL" sz="1700" b="0" dirty="0">
                        <a:solidFill>
                          <a:srgbClr val="002060"/>
                        </a:solidFill>
                        <a:effectLst/>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pl-PL" sz="1700" b="0" dirty="0">
                          <a:solidFill>
                            <a:srgbClr val="002060"/>
                          </a:solidFill>
                        </a:rPr>
                        <a:t>rozwój sieci szlaków wodnych, pieszych i jeździeckich itp.</a:t>
                      </a:r>
                    </a:p>
                    <a:p>
                      <a:pPr marL="285750" indent="-285750" algn="just">
                        <a:buFont typeface="Wingdings" panose="05000000000000000000" pitchFamily="2" charset="2"/>
                        <a:buChar char="Ø"/>
                      </a:pPr>
                      <a:r>
                        <a:rPr lang="pl-PL" sz="1700" b="0" dirty="0">
                          <a:solidFill>
                            <a:srgbClr val="002060"/>
                          </a:solidFill>
                        </a:rPr>
                        <a:t>publiczna infrastruktura turystyczna</a:t>
                      </a:r>
                    </a:p>
                    <a:p>
                      <a:pPr marL="285750" indent="-285750" algn="just">
                        <a:buFont typeface="Wingdings" panose="05000000000000000000" pitchFamily="2" charset="2"/>
                        <a:buChar char="Ø"/>
                      </a:pPr>
                      <a:r>
                        <a:rPr lang="pl-PL" sz="1700" b="0" dirty="0">
                          <a:solidFill>
                            <a:srgbClr val="002060"/>
                          </a:solidFill>
                        </a:rPr>
                        <a:t>niematerialne dziedzictwo kulturowe</a:t>
                      </a:r>
                    </a:p>
                    <a:p>
                      <a:endParaRPr lang="pl-PL" sz="1700" dirty="0"/>
                    </a:p>
                  </a:txBody>
                  <a:tcPr/>
                </a:tc>
                <a:extLst>
                  <a:ext uri="{0D108BD9-81ED-4DB2-BD59-A6C34878D82A}">
                    <a16:rowId xmlns:a16="http://schemas.microsoft.com/office/drawing/2014/main" val="466922174"/>
                  </a:ext>
                </a:extLst>
              </a:tr>
            </a:tbl>
          </a:graphicData>
        </a:graphic>
      </p:graphicFrame>
    </p:spTree>
    <p:extLst>
      <p:ext uri="{BB962C8B-B14F-4D97-AF65-F5344CB8AC3E}">
        <p14:creationId xmlns:p14="http://schemas.microsoft.com/office/powerpoint/2010/main" val="18974569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C60CF75-B049-EE05-2821-6BAEF0FEBBDF}"/>
              </a:ext>
            </a:extLst>
          </p:cNvPr>
          <p:cNvGraphicFramePr>
            <a:graphicFrameLocks noGrp="1"/>
          </p:cNvGraphicFramePr>
          <p:nvPr>
            <p:extLst>
              <p:ext uri="{D42A27DB-BD31-4B8C-83A1-F6EECF244321}">
                <p14:modId xmlns:p14="http://schemas.microsoft.com/office/powerpoint/2010/main" val="815045506"/>
              </p:ext>
            </p:extLst>
          </p:nvPr>
        </p:nvGraphicFramePr>
        <p:xfrm>
          <a:off x="774441" y="1038490"/>
          <a:ext cx="10779678" cy="4302760"/>
        </p:xfrm>
        <a:graphic>
          <a:graphicData uri="http://schemas.openxmlformats.org/drawingml/2006/table">
            <a:tbl>
              <a:tblPr firstRow="1" bandRow="1">
                <a:tableStyleId>{2D5ABB26-0587-4C30-8999-92F81FD0307C}</a:tableStyleId>
              </a:tblPr>
              <a:tblGrid>
                <a:gridCol w="5389839">
                  <a:extLst>
                    <a:ext uri="{9D8B030D-6E8A-4147-A177-3AD203B41FA5}">
                      <a16:colId xmlns:a16="http://schemas.microsoft.com/office/drawing/2014/main" val="2452571298"/>
                    </a:ext>
                  </a:extLst>
                </a:gridCol>
                <a:gridCol w="5389839">
                  <a:extLst>
                    <a:ext uri="{9D8B030D-6E8A-4147-A177-3AD203B41FA5}">
                      <a16:colId xmlns:a16="http://schemas.microsoft.com/office/drawing/2014/main" val="3344457137"/>
                    </a:ext>
                  </a:extLst>
                </a:gridCol>
              </a:tblGrid>
              <a:tr h="370840">
                <a:tc>
                  <a:txBody>
                    <a:bodyPr/>
                    <a:lstStyle/>
                    <a:p>
                      <a:pPr marL="0" lvl="1" indent="0">
                        <a:spcBef>
                          <a:spcPts val="600"/>
                        </a:spcBef>
                        <a:spcAft>
                          <a:spcPts val="0"/>
                        </a:spcAft>
                        <a:buFont typeface="Arial" panose="020B0604020202020204" pitchFamily="34" charset="0"/>
                        <a:buNone/>
                      </a:pPr>
                      <a:r>
                        <a:rPr kumimoji="0" lang="cs-CZ" sz="1600" b="1" i="0" u="none" strike="noStrike" kern="1200" cap="none" spc="0" normalizeH="0" baseline="0" noProof="0" dirty="0">
                          <a:ln>
                            <a:noFill/>
                          </a:ln>
                          <a:solidFill>
                            <a:schemeClr val="tx1"/>
                          </a:solidFill>
                          <a:effectLst/>
                          <a:uLnTx/>
                          <a:uFillTx/>
                          <a:latin typeface="+mn-lt"/>
                          <a:ea typeface="+mn-ea"/>
                          <a:cs typeface="Arial" pitchFamily="34" charset="0"/>
                        </a:rPr>
                        <a:t>2. Propojování a vytváření produktů cestovního ruchu a jejich propagace</a:t>
                      </a:r>
                    </a:p>
                    <a:p>
                      <a:pPr marL="0" lvl="1" indent="0">
                        <a:spcBef>
                          <a:spcPts val="600"/>
                        </a:spcBef>
                        <a:spcAft>
                          <a:spcPts val="0"/>
                        </a:spcAft>
                        <a:buFont typeface="Arial" panose="020B0604020202020204" pitchFamily="34" charset="0"/>
                        <a:buNone/>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Podporovány jsou takové aktivity, které pomohou upevnit povědomí potenciálních návštěvníků o česko-polském příhraničí jako společném turistickém regionu. </a:t>
                      </a:r>
                    </a:p>
                    <a:p>
                      <a:pPr marL="0" lvl="1" indent="0">
                        <a:spcBef>
                          <a:spcPts val="600"/>
                        </a:spcBef>
                        <a:spcAft>
                          <a:spcPts val="0"/>
                        </a:spcAft>
                        <a:buFont typeface="Arial" panose="020B0604020202020204" pitchFamily="34" charset="0"/>
                        <a:buNone/>
                      </a:pPr>
                      <a:endPar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spcBef>
                          <a:spcPts val="600"/>
                        </a:spcBef>
                        <a:spcAft>
                          <a:spcPts val="0"/>
                        </a:spcAft>
                        <a:buFont typeface="Arial" panose="020B0604020202020204" pitchFamily="34" charset="0"/>
                        <a:buNone/>
                      </a:pPr>
                      <a:r>
                        <a:rPr kumimoji="0" lang="cs-CZ" sz="16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následující aktivity:</a:t>
                      </a:r>
                    </a:p>
                    <a:p>
                      <a:pPr marL="285750" lvl="1" indent="-285750">
                        <a:spcBef>
                          <a:spcPts val="600"/>
                        </a:spcBef>
                        <a:spcAft>
                          <a:spcPts val="0"/>
                        </a:spcAft>
                        <a:buFont typeface="Wingdings" panose="05000000000000000000" pitchFamily="2" charset="2"/>
                        <a:buChar char="Ø"/>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navrhování a realizace společných koncepčních řešení pro rozvoj, propagaci (s akcentem na moderní a udržitelné formy) a využívání kulturního a přírodního dědictví</a:t>
                      </a:r>
                    </a:p>
                    <a:p>
                      <a:pPr marL="285750" lvl="1" indent="-285750">
                        <a:spcBef>
                          <a:spcPts val="600"/>
                        </a:spcBef>
                        <a:spcAft>
                          <a:spcPts val="0"/>
                        </a:spcAft>
                        <a:buFont typeface="Wingdings" panose="05000000000000000000" pitchFamily="2" charset="2"/>
                        <a:buChar char="Ø"/>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propojování a rozvoj stávajících produktů cestovního ruchu (např. vznik společné značky), případně aktivity spojené se vznikem nových přeshraničních produktů</a:t>
                      </a:r>
                    </a:p>
                    <a:p>
                      <a:endParaRPr lang="pl-PL" dirty="0"/>
                    </a:p>
                  </a:txBody>
                  <a:tcPr/>
                </a:tc>
                <a:tc>
                  <a:txBody>
                    <a:bodyPr/>
                    <a:lstStyle/>
                    <a:p>
                      <a:pPr marL="0" indent="0" algn="just">
                        <a:lnSpc>
                          <a:spcPct val="100000"/>
                        </a:lnSpc>
                        <a:spcBef>
                          <a:spcPts val="200"/>
                        </a:spcBef>
                        <a:spcAft>
                          <a:spcPts val="200"/>
                        </a:spcAft>
                        <a:buFont typeface="+mj-lt"/>
                        <a:buNone/>
                      </a:pPr>
                      <a:r>
                        <a:rPr lang="pl-PL" sz="16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2. Łączenie i tworzenie produktów turystycznych oraz ich promocja</a:t>
                      </a:r>
                    </a:p>
                    <a:p>
                      <a:pPr algn="just">
                        <a:lnSpc>
                          <a:spcPct val="100000"/>
                        </a:lnSpc>
                        <a:spcBef>
                          <a:spcPts val="200"/>
                        </a:spcBef>
                        <a:spcAft>
                          <a:spcPts val="200"/>
                        </a:spcAft>
                      </a:pPr>
                      <a:r>
                        <a:rPr lang="pl-PL" sz="1600" b="0" dirty="0">
                          <a:solidFill>
                            <a:srgbClr val="002060"/>
                          </a:solidFill>
                          <a:effectLst/>
                          <a:ea typeface="Calibri" panose="020F0502020204030204" pitchFamily="34" charset="0"/>
                          <a:cs typeface="Times New Roman" panose="02020603050405020304" pitchFamily="18" charset="0"/>
                        </a:rPr>
                        <a:t>Wspierane są takie działania, które pomogą wzmocnić wiedzę odwiedzających o pograniczu czesko-polskim </a:t>
                      </a:r>
                      <a:br>
                        <a:rPr lang="pl-PL" sz="1600" b="0" dirty="0">
                          <a:solidFill>
                            <a:srgbClr val="002060"/>
                          </a:solidFill>
                          <a:effectLst/>
                          <a:ea typeface="Calibri" panose="020F0502020204030204" pitchFamily="34" charset="0"/>
                          <a:cs typeface="Times New Roman" panose="02020603050405020304" pitchFamily="18" charset="0"/>
                        </a:rPr>
                      </a:br>
                      <a:r>
                        <a:rPr lang="pl-PL" sz="1600" b="0" dirty="0">
                          <a:solidFill>
                            <a:srgbClr val="002060"/>
                          </a:solidFill>
                          <a:effectLst/>
                          <a:ea typeface="Calibri" panose="020F0502020204030204" pitchFamily="34" charset="0"/>
                          <a:cs typeface="Times New Roman" panose="02020603050405020304" pitchFamily="18" charset="0"/>
                        </a:rPr>
                        <a:t>i kształtować postrzeganie go jako wspólny region turystyczny.</a:t>
                      </a:r>
                    </a:p>
                    <a:p>
                      <a:pPr algn="just">
                        <a:lnSpc>
                          <a:spcPct val="100000"/>
                        </a:lnSpc>
                        <a:spcBef>
                          <a:spcPts val="200"/>
                        </a:spcBef>
                        <a:spcAft>
                          <a:spcPts val="200"/>
                        </a:spcAft>
                      </a:pPr>
                      <a:endParaRPr lang="pl-PL" sz="1600" b="0" dirty="0">
                        <a:solidFill>
                          <a:srgbClr val="002060"/>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600" b="1"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002060"/>
                          </a:solidFill>
                          <a:effectLst/>
                          <a:ea typeface="Calibri" panose="020F0502020204030204" pitchFamily="34" charset="0"/>
                          <a:cs typeface="Times New Roman" panose="02020603050405020304" pitchFamily="18" charset="0"/>
                        </a:rPr>
                        <a:t>tworzenie i realizacja wspólnych rozwiązań koncepcyjnych w zakresie rozwoju, promocji (z naciskiem na jej nowoczesne i zrównoważone formy) i wykorzystania dziedzictwa kulturowego i przyrodniczego</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002060"/>
                          </a:solidFill>
                          <a:effectLst/>
                          <a:ea typeface="Calibri" panose="020F0502020204030204" pitchFamily="34" charset="0"/>
                          <a:cs typeface="Times New Roman" panose="02020603050405020304" pitchFamily="18" charset="0"/>
                        </a:rPr>
                        <a:t>łączenie i rozwijanie już istniejących produktów turystycznych (np. stworzenie wspólnej marki) lub  działania związane z tworzeniem nowych transgranicznych produktów</a:t>
                      </a:r>
                      <a:endParaRPr lang="pl-PL" sz="1600" b="0" dirty="0">
                        <a:solidFill>
                          <a:srgbClr val="002060"/>
                        </a:solidFill>
                      </a:endParaRPr>
                    </a:p>
                    <a:p>
                      <a:endParaRPr lang="pl-PL" dirty="0"/>
                    </a:p>
                  </a:txBody>
                  <a:tcPr/>
                </a:tc>
                <a:extLst>
                  <a:ext uri="{0D108BD9-81ED-4DB2-BD59-A6C34878D82A}">
                    <a16:rowId xmlns:a16="http://schemas.microsoft.com/office/drawing/2014/main" val="2692150337"/>
                  </a:ext>
                </a:extLst>
              </a:tr>
            </a:tbl>
          </a:graphicData>
        </a:graphic>
      </p:graphicFrame>
    </p:spTree>
    <p:extLst>
      <p:ext uri="{BB962C8B-B14F-4D97-AF65-F5344CB8AC3E}">
        <p14:creationId xmlns:p14="http://schemas.microsoft.com/office/powerpoint/2010/main" val="3366364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390803" y="1093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315589" y="5417896"/>
            <a:ext cx="4809754" cy="1200914"/>
          </a:xfrm>
          <a:prstGeom prst="rect">
            <a:avLst/>
          </a:prstGeom>
        </p:spPr>
      </p:pic>
      <p:graphicFrame>
        <p:nvGraphicFramePr>
          <p:cNvPr id="16" name="Tabela 15">
            <a:extLst>
              <a:ext uri="{FF2B5EF4-FFF2-40B4-BE49-F238E27FC236}">
                <a16:creationId xmlns:a16="http://schemas.microsoft.com/office/drawing/2014/main" id="{04718F20-DE59-3949-F46E-C008B6D2C0CA}"/>
              </a:ext>
            </a:extLst>
          </p:cNvPr>
          <p:cNvGraphicFramePr>
            <a:graphicFrameLocks noGrp="1"/>
          </p:cNvGraphicFramePr>
          <p:nvPr>
            <p:extLst>
              <p:ext uri="{D42A27DB-BD31-4B8C-83A1-F6EECF244321}">
                <p14:modId xmlns:p14="http://schemas.microsoft.com/office/powerpoint/2010/main" val="3750159363"/>
              </p:ext>
            </p:extLst>
          </p:nvPr>
        </p:nvGraphicFramePr>
        <p:xfrm>
          <a:off x="167951" y="719666"/>
          <a:ext cx="11633246" cy="4460240"/>
        </p:xfrm>
        <a:graphic>
          <a:graphicData uri="http://schemas.openxmlformats.org/drawingml/2006/table">
            <a:tbl>
              <a:tblPr firstRow="1" bandRow="1">
                <a:tableStyleId>{2D5ABB26-0587-4C30-8999-92F81FD0307C}</a:tableStyleId>
              </a:tblPr>
              <a:tblGrid>
                <a:gridCol w="5816623">
                  <a:extLst>
                    <a:ext uri="{9D8B030D-6E8A-4147-A177-3AD203B41FA5}">
                      <a16:colId xmlns:a16="http://schemas.microsoft.com/office/drawing/2014/main" val="4246398847"/>
                    </a:ext>
                  </a:extLst>
                </a:gridCol>
                <a:gridCol w="5816623">
                  <a:extLst>
                    <a:ext uri="{9D8B030D-6E8A-4147-A177-3AD203B41FA5}">
                      <a16:colId xmlns:a16="http://schemas.microsoft.com/office/drawing/2014/main" val="3986328262"/>
                    </a:ext>
                  </a:extLst>
                </a:gridCol>
              </a:tblGrid>
              <a:tr h="4237514">
                <a:tc>
                  <a:txBody>
                    <a:bodyPr/>
                    <a:lstStyle/>
                    <a:p>
                      <a:pPr marL="0" lvl="1" indent="0" algn="just">
                        <a:spcBef>
                          <a:spcPts val="600"/>
                        </a:spcBef>
                        <a:spcAft>
                          <a:spcPts val="0"/>
                        </a:spcAft>
                        <a:buFont typeface="Arial" panose="020B0604020202020204" pitchFamily="34" charset="0"/>
                        <a:buNone/>
                      </a:pPr>
                      <a:endParaRPr kumimoji="0" lang="cs-CZ" sz="1500" b="1"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lgn="just">
                        <a:spcBef>
                          <a:spcPts val="600"/>
                        </a:spcBef>
                        <a:spcAft>
                          <a:spcPts val="0"/>
                        </a:spcAft>
                        <a:buFont typeface="Arial" panose="020B0604020202020204" pitchFamily="34" charset="0"/>
                        <a:buNone/>
                      </a:pPr>
                      <a:r>
                        <a:rPr kumimoji="0" lang="cs-CZ" sz="15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Arial" pitchFamily="34" charset="0"/>
                        </a:rPr>
                        <a:t>3. Podpora doprovodných aktivit souvisejících s rozvojem cestovního ruchu</a:t>
                      </a:r>
                    </a:p>
                    <a:p>
                      <a:pPr marL="0" lvl="1" indent="0" algn="just">
                        <a:spcBef>
                          <a:spcPts val="600"/>
                        </a:spcBef>
                        <a:spcAft>
                          <a:spcPts val="0"/>
                        </a:spcAft>
                        <a:buFont typeface="Arial" panose="020B0604020202020204" pitchFamily="34" charset="0"/>
                        <a:buNone/>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Podporovány jsou aktivity související se snahou zmírnit negativní dopady cestovního ruchu nejen pro chráněná území a území v bezprostřední blízkosti chráněných území, ale také pro místní obyvatele, žijící v turisticky exponovaných lokalitách.</a:t>
                      </a:r>
                    </a:p>
                    <a:p>
                      <a:pPr marL="0" lvl="1" indent="0" algn="just">
                        <a:spcBef>
                          <a:spcPts val="600"/>
                        </a:spcBef>
                        <a:spcAft>
                          <a:spcPts val="0"/>
                        </a:spcAft>
                        <a:buFont typeface="Arial" panose="020B0604020202020204" pitchFamily="34" charset="0"/>
                        <a:buNone/>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Dále jsou podporovány aktivity zlepšující kvalitu poskytovaných služeb a zvyšující turistickou atraktivitu česko-polského území jako významného turistického regionu.</a:t>
                      </a:r>
                    </a:p>
                    <a:p>
                      <a:pPr marL="0" lvl="1" indent="0" algn="just">
                        <a:spcBef>
                          <a:spcPts val="600"/>
                        </a:spcBef>
                        <a:spcAft>
                          <a:spcPts val="0"/>
                        </a:spcAft>
                        <a:buFont typeface="Arial" panose="020B0604020202020204" pitchFamily="34" charset="0"/>
                        <a:buNone/>
                      </a:pPr>
                      <a:endPar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lgn="just">
                        <a:spcBef>
                          <a:spcPts val="600"/>
                        </a:spcBef>
                        <a:spcAft>
                          <a:spcPts val="0"/>
                        </a:spcAft>
                        <a:buFont typeface="Arial" panose="020B0604020202020204" pitchFamily="34" charset="0"/>
                        <a:buNone/>
                      </a:pPr>
                      <a:r>
                        <a:rPr kumimoji="0" lang="cs-CZ" sz="15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tyto aktivity:</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monitoring návštěvnosti</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jazykové a odborné vzdělávání pracovníků v cestovním ruchu</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výměnné stáže pracovníků v cestovním ruchu</a:t>
                      </a:r>
                    </a:p>
                    <a:p>
                      <a:endParaRPr lang="pl-PL" sz="1500" dirty="0"/>
                    </a:p>
                  </a:txBody>
                  <a:tcPr/>
                </a:tc>
                <a:tc>
                  <a:txBody>
                    <a:bodyPr/>
                    <a:lstStyle/>
                    <a:p>
                      <a:pPr algn="ctr"/>
                      <a:endParaRPr lang="cs-CZ" sz="1500" b="1" u="sng" cap="small" baseline="0" dirty="0">
                        <a:solidFill>
                          <a:schemeClr val="tx1"/>
                        </a:solidFill>
                        <a:effectLst>
                          <a:outerShdw blurRad="38100" dist="38100" dir="2700000" algn="tl">
                            <a:srgbClr val="000000">
                              <a:alpha val="43137"/>
                            </a:srgbClr>
                          </a:outerShdw>
                        </a:effectLst>
                      </a:endParaRPr>
                    </a:p>
                    <a:p>
                      <a:pPr marL="0" indent="0" algn="just">
                        <a:lnSpc>
                          <a:spcPct val="100000"/>
                        </a:lnSpc>
                        <a:spcBef>
                          <a:spcPts val="200"/>
                        </a:spcBef>
                        <a:spcAft>
                          <a:spcPts val="200"/>
                        </a:spcAft>
                        <a:buFont typeface="+mj-lt"/>
                        <a:buNone/>
                      </a:pPr>
                      <a:r>
                        <a:rPr lang="pl-PL" sz="15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3. Wsparcie działań towarzyszących związanych z rozwojem turystyki </a:t>
                      </a:r>
                    </a:p>
                    <a:p>
                      <a:pPr algn="just">
                        <a:lnSpc>
                          <a:spcPct val="100000"/>
                        </a:lnSpc>
                        <a:spcBef>
                          <a:spcPts val="200"/>
                        </a:spcBef>
                        <a:spcAft>
                          <a:spcPts val="200"/>
                        </a:spcAft>
                      </a:pPr>
                      <a:r>
                        <a:rPr lang="pl-PL" sz="1500" b="0" dirty="0">
                          <a:solidFill>
                            <a:srgbClr val="002060"/>
                          </a:solidFill>
                          <a:effectLst/>
                          <a:ea typeface="Calibri" panose="020F0502020204030204" pitchFamily="34" charset="0"/>
                          <a:cs typeface="Times New Roman" panose="02020603050405020304" pitchFamily="18" charset="0"/>
                        </a:rPr>
                        <a:t>Wspierane są działania związane ze złagodzeniem negatywnych skutków turystyki nie tylko dla obszarów chronionych i terenów znajdujących się w bezpośrednim sąsiedztwie obszarów chronionych, ale także dla mieszkańców pogranicza żyjących w eksponowanych turystycznie lokalizacjach.</a:t>
                      </a:r>
                    </a:p>
                    <a:p>
                      <a:pPr algn="just">
                        <a:lnSpc>
                          <a:spcPct val="100000"/>
                        </a:lnSpc>
                        <a:spcBef>
                          <a:spcPts val="200"/>
                        </a:spcBef>
                        <a:spcAft>
                          <a:spcPts val="200"/>
                        </a:spcAft>
                      </a:pPr>
                      <a:r>
                        <a:rPr lang="pl-PL" sz="1500" b="0" dirty="0">
                          <a:solidFill>
                            <a:srgbClr val="002060"/>
                          </a:solidFill>
                          <a:effectLst/>
                          <a:ea typeface="Calibri" panose="020F0502020204030204" pitchFamily="34" charset="0"/>
                          <a:cs typeface="Times New Roman" panose="02020603050405020304" pitchFamily="18" charset="0"/>
                        </a:rPr>
                        <a:t>Dalej są wspierane działania przyczyniające się do podniesienia jakości świadczonych usług i zwiększenia atrakcyjności turystycznej czesko-polskiego obszaru jako ważnego regionu turystycznego.</a:t>
                      </a:r>
                    </a:p>
                    <a:p>
                      <a:pPr algn="just">
                        <a:lnSpc>
                          <a:spcPct val="100000"/>
                        </a:lnSpc>
                        <a:spcBef>
                          <a:spcPts val="200"/>
                        </a:spcBef>
                        <a:spcAft>
                          <a:spcPts val="200"/>
                        </a:spcAft>
                      </a:pPr>
                      <a:endParaRPr lang="pl-PL" sz="1500" b="0" dirty="0">
                        <a:solidFill>
                          <a:srgbClr val="002060"/>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500" b="1"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Calibri" panose="020F0502020204030204" pitchFamily="34" charset="0"/>
                          <a:cs typeface="Times New Roman" panose="02020603050405020304" pitchFamily="18" charset="0"/>
                        </a:rPr>
                        <a:t>monitorowanie liczby odwiedzin</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Calibri" panose="020F0502020204030204" pitchFamily="34" charset="0"/>
                          <a:cs typeface="Times New Roman" panose="02020603050405020304" pitchFamily="18" charset="0"/>
                        </a:rPr>
                        <a:t>szkolenia językowe i specjalistyczne szkolenia zawodowe pracowników w całym szeroko rozumianym sektorze turystycznym</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Times New Roman" panose="02020603050405020304" pitchFamily="18" charset="0"/>
                          <a:cs typeface="Times New Roman" panose="02020603050405020304" pitchFamily="18" charset="0"/>
                        </a:rPr>
                        <a:t>wymienne staże pracowników w całym szeroko rozumianym sektorze turystycznym</a:t>
                      </a:r>
                      <a:endParaRPr lang="pl-PL" sz="1500" b="0" dirty="0">
                        <a:solidFill>
                          <a:srgbClr val="002060"/>
                        </a:solidFill>
                        <a:effectLst/>
                        <a:ea typeface="Calibri" panose="020F0502020204030204" pitchFamily="34" charset="0"/>
                        <a:cs typeface="Times New Roman" panose="02020603050405020304" pitchFamily="18" charset="0"/>
                      </a:endParaRPr>
                    </a:p>
                    <a:p>
                      <a:endParaRPr lang="pl-PL" sz="1500" dirty="0"/>
                    </a:p>
                  </a:txBody>
                  <a:tcPr/>
                </a:tc>
                <a:extLst>
                  <a:ext uri="{0D108BD9-81ED-4DB2-BD59-A6C34878D82A}">
                    <a16:rowId xmlns:a16="http://schemas.microsoft.com/office/drawing/2014/main" val="3913943191"/>
                  </a:ext>
                </a:extLst>
              </a:tr>
            </a:tbl>
          </a:graphicData>
        </a:graphic>
      </p:graphicFrame>
    </p:spTree>
    <p:extLst>
      <p:ext uri="{BB962C8B-B14F-4D97-AF65-F5344CB8AC3E}">
        <p14:creationId xmlns:p14="http://schemas.microsoft.com/office/powerpoint/2010/main" val="1238094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AD04A033-BD3B-F577-6BA0-18AB5D44C962}"/>
              </a:ext>
            </a:extLst>
          </p:cNvPr>
          <p:cNvGraphicFramePr>
            <a:graphicFrameLocks noGrp="1"/>
          </p:cNvGraphicFramePr>
          <p:nvPr>
            <p:extLst>
              <p:ext uri="{D42A27DB-BD31-4B8C-83A1-F6EECF244321}">
                <p14:modId xmlns:p14="http://schemas.microsoft.com/office/powerpoint/2010/main" val="1608898828"/>
              </p:ext>
            </p:extLst>
          </p:nvPr>
        </p:nvGraphicFramePr>
        <p:xfrm>
          <a:off x="85371" y="868680"/>
          <a:ext cx="11158016" cy="4495800"/>
        </p:xfrm>
        <a:graphic>
          <a:graphicData uri="http://schemas.openxmlformats.org/drawingml/2006/table">
            <a:tbl>
              <a:tblPr firstRow="1" bandRow="1">
                <a:tableStyleId>{2D5ABB26-0587-4C30-8999-92F81FD0307C}</a:tableStyleId>
              </a:tblPr>
              <a:tblGrid>
                <a:gridCol w="5579008">
                  <a:extLst>
                    <a:ext uri="{9D8B030D-6E8A-4147-A177-3AD203B41FA5}">
                      <a16:colId xmlns:a16="http://schemas.microsoft.com/office/drawing/2014/main" val="2360608074"/>
                    </a:ext>
                  </a:extLst>
                </a:gridCol>
                <a:gridCol w="5579008">
                  <a:extLst>
                    <a:ext uri="{9D8B030D-6E8A-4147-A177-3AD203B41FA5}">
                      <a16:colId xmlns:a16="http://schemas.microsoft.com/office/drawing/2014/main" val="473912283"/>
                    </a:ext>
                  </a:extLst>
                </a:gridCol>
              </a:tblGrid>
              <a:tr h="3925570">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VHODNÍ ŽADATELÉ V RÁMCI PRIORITY 2</a:t>
                      </a:r>
                    </a:p>
                    <a:p>
                      <a:pPr algn="ctr"/>
                      <a:endParaRPr lang="pl-PL" sz="1700" b="1" u="sng" kern="1200" dirty="0">
                        <a:solidFill>
                          <a:schemeClr val="tx1"/>
                        </a:solidFill>
                        <a:effectLst/>
                        <a:latin typeface="+mn-lt"/>
                        <a:ea typeface="+mn-ea"/>
                        <a:cs typeface="+mn-cs"/>
                      </a:endParaRPr>
                    </a:p>
                    <a:p>
                      <a:pPr algn="ctr"/>
                      <a:endParaRPr lang="pl-PL" sz="1700" b="1" u="sng" kern="1200" dirty="0">
                        <a:solidFill>
                          <a:schemeClr val="tx1"/>
                        </a:solidFill>
                        <a:effectLst/>
                        <a:latin typeface="+mn-lt"/>
                        <a:ea typeface="+mn-ea"/>
                        <a:cs typeface="+mn-cs"/>
                      </a:endParaRP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Malé projekty musí být realizovány alespoň jedním českým projektovým partnerem a alespoň jedním polským projektovým partnerem.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Pro podporu malého projektu není rozhodující, zda má partner sídlo v programovém území. Důležité je, aby malý projekt měl příznivý dopad ve společném programovém území.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Vhodný žadatel musí mít právní subjektivitu. Výjimkou jsou organizační složky bez právní subjektivity, které jsou složkami subjektů se sídlem mimo území působnosti příslušného Správce, ale na území příslušného Správce působí.</a:t>
                      </a:r>
                      <a:endParaRPr lang="pl-PL" sz="1700" b="0" dirty="0">
                        <a:solidFill>
                          <a:schemeClr val="tx1"/>
                        </a:solidFill>
                        <a:effectLst/>
                        <a:latin typeface="+mn-lt"/>
                        <a:ea typeface="Calibri" panose="020F0502020204030204" pitchFamily="34" charset="0"/>
                        <a:cs typeface="Times New Roman" panose="02020603050405020304" pitchFamily="18" charset="0"/>
                      </a:endParaRPr>
                    </a:p>
                    <a:p>
                      <a:endParaRPr lang="pl-PL" sz="1700" dirty="0"/>
                    </a:p>
                  </a:txBody>
                  <a:tcPr/>
                </a:tc>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KWALIFIKOWALNI WNIOSKODAWCY W RAMACH PRIOTYTETU 2</a:t>
                      </a:r>
                    </a:p>
                    <a:p>
                      <a:pPr algn="ctr"/>
                      <a:endParaRPr lang="pl-PL" sz="17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Małe projekty muszą być realizowane przez co najmniej jednego czeskiego partnera projektu i co najmniej jednego polskiego partnera projektu.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Dla dofinansowania małego projektu nie jest decydujące, czy partner ma siedzibę na obszarze objętym programem. Ważne jest, aby mały projekt miał korzystny wpływ na wspólny obszar programowania.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Kwalifikowalny wnioskodawca musi mieć osobowość prawną. Wyjątek stanowią jednostki organizacyjne bez osobowości prawnej, które są jednostkami instytucji mających siedzibę poza obszarem działania danego Zarządzającego, ale na terenie danego Zarządzającego prowadzą działalność. </a:t>
                      </a:r>
                    </a:p>
                    <a:p>
                      <a:endParaRPr lang="pl-PL" sz="1700" dirty="0"/>
                    </a:p>
                  </a:txBody>
                  <a:tcPr/>
                </a:tc>
                <a:extLst>
                  <a:ext uri="{0D108BD9-81ED-4DB2-BD59-A6C34878D82A}">
                    <a16:rowId xmlns:a16="http://schemas.microsoft.com/office/drawing/2014/main" val="1962304351"/>
                  </a:ext>
                </a:extLst>
              </a:tr>
            </a:tbl>
          </a:graphicData>
        </a:graphic>
      </p:graphicFrame>
    </p:spTree>
    <p:extLst>
      <p:ext uri="{BB962C8B-B14F-4D97-AF65-F5344CB8AC3E}">
        <p14:creationId xmlns:p14="http://schemas.microsoft.com/office/powerpoint/2010/main" val="32035751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572324" y="0"/>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FA7DB412-C0D7-D18E-F59C-535E37A0791F}"/>
              </a:ext>
            </a:extLst>
          </p:cNvPr>
          <p:cNvGraphicFramePr>
            <a:graphicFrameLocks noGrp="1"/>
          </p:cNvGraphicFramePr>
          <p:nvPr>
            <p:extLst>
              <p:ext uri="{D42A27DB-BD31-4B8C-83A1-F6EECF244321}">
                <p14:modId xmlns:p14="http://schemas.microsoft.com/office/powerpoint/2010/main" val="260432505"/>
              </p:ext>
            </p:extLst>
          </p:nvPr>
        </p:nvGraphicFramePr>
        <p:xfrm>
          <a:off x="572324" y="1185897"/>
          <a:ext cx="10739534" cy="4251960"/>
        </p:xfrm>
        <a:graphic>
          <a:graphicData uri="http://schemas.openxmlformats.org/drawingml/2006/table">
            <a:tbl>
              <a:tblPr firstRow="1" bandRow="1">
                <a:tableStyleId>{2D5ABB26-0587-4C30-8999-92F81FD0307C}</a:tableStyleId>
              </a:tblPr>
              <a:tblGrid>
                <a:gridCol w="5369767">
                  <a:extLst>
                    <a:ext uri="{9D8B030D-6E8A-4147-A177-3AD203B41FA5}">
                      <a16:colId xmlns:a16="http://schemas.microsoft.com/office/drawing/2014/main" val="3201582568"/>
                    </a:ext>
                  </a:extLst>
                </a:gridCol>
                <a:gridCol w="5369767">
                  <a:extLst>
                    <a:ext uri="{9D8B030D-6E8A-4147-A177-3AD203B41FA5}">
                      <a16:colId xmlns:a16="http://schemas.microsoft.com/office/drawing/2014/main" val="887981780"/>
                    </a:ext>
                  </a:extLst>
                </a:gridCol>
              </a:tblGrid>
              <a:tr h="370840">
                <a:tc>
                  <a:txBody>
                    <a:bodyPr/>
                    <a:lstStyle/>
                    <a:p>
                      <a:pPr marL="0" indent="0" algn="ctr">
                        <a:buFont typeface="Wingdings" panose="05000000000000000000" pitchFamily="2" charset="2"/>
                        <a:buNone/>
                      </a:pPr>
                      <a:r>
                        <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INDIKÁTORY VÝSTUPU MALÝCH PROJEKTŮ V PRIORITĚ 2</a:t>
                      </a:r>
                    </a:p>
                    <a:p>
                      <a:pPr marL="0" indent="0" algn="ctr">
                        <a:buFont typeface="Wingdings" panose="05000000000000000000" pitchFamily="2" charset="2"/>
                        <a:buNone/>
                      </a:pPr>
                      <a:endPar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0" indent="0" algn="ctr">
                        <a:buFont typeface="Wingdings" panose="05000000000000000000" pitchFamily="2" charset="2"/>
                        <a:buNone/>
                      </a:pPr>
                      <a:endPar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každý projekt musí zvolit alespoň jeden indikátor výstupu</a:t>
                      </a:r>
                    </a:p>
                    <a:p>
                      <a:pPr marL="342900" lvl="0" indent="-342900" algn="just">
                        <a:lnSpc>
                          <a:spcPct val="115000"/>
                        </a:lnSpc>
                        <a:spcBef>
                          <a:spcPts val="500"/>
                        </a:spcBef>
                        <a:spcAft>
                          <a:spcPts val="0"/>
                        </a:spcAft>
                        <a:buFont typeface="Wingdings" panose="05000000000000000000" pitchFamily="2" charset="2"/>
                        <a:buChar char=""/>
                      </a:pPr>
                      <a:endParaRPr lang="cs-CZ" sz="16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každý projekt může volit pouze indikátory přiřazené dane výzvě; z nich musí ovšem zvolit všechny indikátory, které jsou pro projekt relevantní</a:t>
                      </a:r>
                    </a:p>
                    <a:p>
                      <a:pPr marL="342900" lvl="0" indent="-342900" algn="just">
                        <a:lnSpc>
                          <a:spcPct val="115000"/>
                        </a:lnSpc>
                        <a:spcBef>
                          <a:spcPts val="500"/>
                        </a:spcBef>
                        <a:spcAft>
                          <a:spcPts val="0"/>
                        </a:spcAft>
                        <a:buFont typeface="Wingdings" panose="05000000000000000000" pitchFamily="2" charset="2"/>
                        <a:buChar char=""/>
                      </a:pPr>
                      <a:endParaRPr lang="cs-CZ" sz="16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všechny vybrané indikátory musí mít stanovenou cílovou hodnotu, kterou chce projekt dosáhnout</a:t>
                      </a: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realističnost stanovené cílové hodnoty je předmětem bodového hodnocení expertů</a:t>
                      </a:r>
                    </a:p>
                    <a:p>
                      <a:endParaRPr lang="pl-PL" sz="1600" dirty="0"/>
                    </a:p>
                  </a:txBody>
                  <a:tcPr/>
                </a:tc>
                <a:tc>
                  <a:txBody>
                    <a:bodyPr/>
                    <a:lstStyle/>
                    <a:p>
                      <a:pPr marL="0" indent="0" algn="ctr">
                        <a:buFont typeface="Wingdings" panose="05000000000000000000" pitchFamily="2" charset="2"/>
                        <a:buNone/>
                      </a:pPr>
                      <a:r>
                        <a:rPr lang="pl-PL" sz="16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WSKAŹNIKI PRODUKTU MAŁYCH PROJEKTÓW W PRIORYTECIE 2</a:t>
                      </a:r>
                    </a:p>
                    <a:p>
                      <a:pPr marL="0" indent="0" algn="ctr">
                        <a:buFont typeface="Wingdings" panose="05000000000000000000" pitchFamily="2" charset="2"/>
                        <a:buNone/>
                      </a:pPr>
                      <a:endParaRPr lang="pl-PL" sz="16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każdy projekt musi wybrać co najmniej jeden wskaźnik produktu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każdy projekt może wybrać tylko wskaźniki przypisane do danego naboru; należy jednak spośród nich wybrać wszystkie wskaźniki, które są adekwatne dla danego projektu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wszystkie wybrane wskaźniki muszą mieć określoną wartość docelową, którą projekt zamierza osiągnąć</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realność określonej wartości docelowej jest przedmiotem oceny punktowej przeprowadzanej przez ekspertów</a:t>
                      </a:r>
                    </a:p>
                    <a:p>
                      <a:endParaRPr lang="pl-PL" sz="1600" dirty="0"/>
                    </a:p>
                  </a:txBody>
                  <a:tcPr/>
                </a:tc>
                <a:extLst>
                  <a:ext uri="{0D108BD9-81ED-4DB2-BD59-A6C34878D82A}">
                    <a16:rowId xmlns:a16="http://schemas.microsoft.com/office/drawing/2014/main" val="3365109054"/>
                  </a:ext>
                </a:extLst>
              </a:tr>
            </a:tbl>
          </a:graphicData>
        </a:graphic>
      </p:graphicFrame>
    </p:spTree>
    <p:extLst>
      <p:ext uri="{BB962C8B-B14F-4D97-AF65-F5344CB8AC3E}">
        <p14:creationId xmlns:p14="http://schemas.microsoft.com/office/powerpoint/2010/main" val="10826513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95635" y="499999"/>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FA7DB412-C0D7-D18E-F59C-535E37A0791F}"/>
              </a:ext>
            </a:extLst>
          </p:cNvPr>
          <p:cNvGraphicFramePr>
            <a:graphicFrameLocks noGrp="1"/>
          </p:cNvGraphicFramePr>
          <p:nvPr>
            <p:extLst>
              <p:ext uri="{D42A27DB-BD31-4B8C-83A1-F6EECF244321}">
                <p14:modId xmlns:p14="http://schemas.microsoft.com/office/powerpoint/2010/main" val="2510735538"/>
              </p:ext>
            </p:extLst>
          </p:nvPr>
        </p:nvGraphicFramePr>
        <p:xfrm>
          <a:off x="572324" y="1552189"/>
          <a:ext cx="10739534" cy="3395472"/>
        </p:xfrm>
        <a:graphic>
          <a:graphicData uri="http://schemas.openxmlformats.org/drawingml/2006/table">
            <a:tbl>
              <a:tblPr firstRow="1" bandRow="1">
                <a:tableStyleId>{2D5ABB26-0587-4C30-8999-92F81FD0307C}</a:tableStyleId>
              </a:tblPr>
              <a:tblGrid>
                <a:gridCol w="5369767">
                  <a:extLst>
                    <a:ext uri="{9D8B030D-6E8A-4147-A177-3AD203B41FA5}">
                      <a16:colId xmlns:a16="http://schemas.microsoft.com/office/drawing/2014/main" val="3201582568"/>
                    </a:ext>
                  </a:extLst>
                </a:gridCol>
                <a:gridCol w="5369767">
                  <a:extLst>
                    <a:ext uri="{9D8B030D-6E8A-4147-A177-3AD203B41FA5}">
                      <a16:colId xmlns:a16="http://schemas.microsoft.com/office/drawing/2014/main" val="887981780"/>
                    </a:ext>
                  </a:extLst>
                </a:gridCol>
              </a:tblGrid>
              <a:tr h="370840">
                <a:tc>
                  <a:txBody>
                    <a:bodyPr/>
                    <a:lstStyle/>
                    <a:p>
                      <a:pPr marL="285750" lvl="0" indent="-285750" algn="just">
                        <a:lnSpc>
                          <a:spcPct val="115000"/>
                        </a:lnSpc>
                        <a:spcBef>
                          <a:spcPts val="500"/>
                        </a:spcBef>
                        <a:spcAft>
                          <a:spcPts val="0"/>
                        </a:spcAft>
                        <a:buFont typeface="Wingdings" panose="05000000000000000000" pitchFamily="2" charset="2"/>
                        <a:buChar char="Ø"/>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z hlediska naplnění indikátoru je rozhodující celková dosažená hodnota na úrovni celého projektu; podíl plnění jednotlivými partnery je v žádosti uváděn pro lepší představu o přeshraničním dopadu projektu </a:t>
                      </a:r>
                    </a:p>
                    <a:p>
                      <a:pPr marL="0" lvl="0" indent="0" algn="just">
                        <a:lnSpc>
                          <a:spcPct val="115000"/>
                        </a:lnSpc>
                        <a:spcBef>
                          <a:spcPts val="500"/>
                        </a:spcBef>
                        <a:spcAft>
                          <a:spcPts val="0"/>
                        </a:spcAft>
                        <a:buFont typeface="Wingdings" panose="05000000000000000000" pitchFamily="2" charset="2"/>
                        <a:buNone/>
                      </a:pPr>
                      <a:endParaRPr lang="cs-CZ" sz="1800" b="0" noProof="0" dirty="0">
                        <a:solidFill>
                          <a:schemeClr val="tx1"/>
                        </a:solidFill>
                        <a:effectLst/>
                        <a:latin typeface="+mn-lt"/>
                        <a:ea typeface="Times New Roman" panose="02020603050405020304" pitchFamily="18" charset="0"/>
                        <a:cs typeface="Times New Roman" panose="02020603050405020304" pitchFamily="18" charset="0"/>
                      </a:endParaRPr>
                    </a:p>
                    <a:p>
                      <a:pPr marL="0" lvl="0" indent="0" algn="just">
                        <a:lnSpc>
                          <a:spcPct val="115000"/>
                        </a:lnSpc>
                        <a:spcBef>
                          <a:spcPts val="500"/>
                        </a:spcBef>
                        <a:spcAft>
                          <a:spcPts val="0"/>
                        </a:spcAft>
                        <a:buFont typeface="Wingdings" panose="05000000000000000000" pitchFamily="2" charset="2"/>
                        <a:buNone/>
                      </a:pPr>
                      <a:endParaRPr lang="cs-CZ" sz="18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u všech vybraných indikátorů je třeba zvolit datum cílové hodnoty - nesmí být pozdější než je datum ukončení projektu</a:t>
                      </a:r>
                    </a:p>
                    <a:p>
                      <a:endParaRPr lang="pl-PL" sz="1800" dirty="0"/>
                    </a:p>
                  </a:txBody>
                  <a:tcPr/>
                </a:tc>
                <a:tc>
                  <a:txBody>
                    <a:bodyPr/>
                    <a:lstStyle/>
                    <a:p>
                      <a:pPr marL="342900" lvl="0" indent="-342900" algn="just">
                        <a:lnSpc>
                          <a:spcPct val="115000"/>
                        </a:lnSpc>
                        <a:spcBef>
                          <a:spcPts val="500"/>
                        </a:spcBef>
                        <a:spcAft>
                          <a:spcPts val="0"/>
                        </a:spcAft>
                        <a:buFont typeface="Wingdings" panose="05000000000000000000" pitchFamily="2" charset="2"/>
                        <a:buChar char=""/>
                      </a:pPr>
                      <a:r>
                        <a:rPr lang="pl-PL" sz="1800" b="0" dirty="0">
                          <a:solidFill>
                            <a:srgbClr val="002060"/>
                          </a:solidFill>
                          <a:effectLst/>
                          <a:latin typeface="+mn-lt"/>
                          <a:ea typeface="Times New Roman" panose="02020603050405020304" pitchFamily="18" charset="0"/>
                          <a:cs typeface="Times New Roman" panose="02020603050405020304" pitchFamily="18" charset="0"/>
                        </a:rPr>
                        <a:t>z punktu widzenia realizacji wskaźnika decydująca jest całkowita wartość osiągnięta na poziomie całego projektu, udział poszczególnych partnerów w jego realizacji podawany jest we wniosku dla lepszego wyobrażenia o transgranicznym oddziaływaniu projektu</a:t>
                      </a:r>
                    </a:p>
                    <a:p>
                      <a:pPr marL="342900" lvl="0" indent="-342900" algn="just">
                        <a:lnSpc>
                          <a:spcPct val="115000"/>
                        </a:lnSpc>
                        <a:spcBef>
                          <a:spcPts val="500"/>
                        </a:spcBef>
                        <a:spcAft>
                          <a:spcPts val="0"/>
                        </a:spcAft>
                        <a:buFont typeface="Wingdings" panose="05000000000000000000" pitchFamily="2" charset="2"/>
                        <a:buChar char=""/>
                      </a:pPr>
                      <a:r>
                        <a:rPr lang="pl-PL" sz="1800" b="0" dirty="0">
                          <a:solidFill>
                            <a:srgbClr val="002060"/>
                          </a:solidFill>
                          <a:effectLst/>
                          <a:latin typeface="+mn-lt"/>
                          <a:ea typeface="Times New Roman" panose="02020603050405020304" pitchFamily="18" charset="0"/>
                          <a:cs typeface="Times New Roman" panose="02020603050405020304" pitchFamily="18" charset="0"/>
                        </a:rPr>
                        <a:t>dla wszystkich wybranych wskaźników należy wybrać datę wartości docelowej – nie może być ona późniejsza niż data zakończenia projektu.</a:t>
                      </a:r>
                    </a:p>
                    <a:p>
                      <a:endParaRPr lang="pl-PL" sz="1800" dirty="0"/>
                    </a:p>
                  </a:txBody>
                  <a:tcPr/>
                </a:tc>
                <a:extLst>
                  <a:ext uri="{0D108BD9-81ED-4DB2-BD59-A6C34878D82A}">
                    <a16:rowId xmlns:a16="http://schemas.microsoft.com/office/drawing/2014/main" val="3365109054"/>
                  </a:ext>
                </a:extLst>
              </a:tr>
            </a:tbl>
          </a:graphicData>
        </a:graphic>
      </p:graphicFrame>
    </p:spTree>
    <p:extLst>
      <p:ext uri="{BB962C8B-B14F-4D97-AF65-F5344CB8AC3E}">
        <p14:creationId xmlns:p14="http://schemas.microsoft.com/office/powerpoint/2010/main" val="37690869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009D017-498F-CC3E-F445-5813CFF654E1}"/>
              </a:ext>
            </a:extLst>
          </p:cNvPr>
          <p:cNvGraphicFramePr>
            <a:graphicFrameLocks noGrp="1"/>
          </p:cNvGraphicFramePr>
          <p:nvPr>
            <p:extLst>
              <p:ext uri="{D42A27DB-BD31-4B8C-83A1-F6EECF244321}">
                <p14:modId xmlns:p14="http://schemas.microsoft.com/office/powerpoint/2010/main" val="1954755735"/>
              </p:ext>
            </p:extLst>
          </p:nvPr>
        </p:nvGraphicFramePr>
        <p:xfrm>
          <a:off x="390802" y="1071794"/>
          <a:ext cx="10656550" cy="4714412"/>
        </p:xfrm>
        <a:graphic>
          <a:graphicData uri="http://schemas.openxmlformats.org/drawingml/2006/table">
            <a:tbl>
              <a:tblPr firstRow="1" bandRow="1">
                <a:tableStyleId>{2D5ABB26-0587-4C30-8999-92F81FD0307C}</a:tableStyleId>
              </a:tblPr>
              <a:tblGrid>
                <a:gridCol w="5328275">
                  <a:extLst>
                    <a:ext uri="{9D8B030D-6E8A-4147-A177-3AD203B41FA5}">
                      <a16:colId xmlns:a16="http://schemas.microsoft.com/office/drawing/2014/main" val="3980361558"/>
                    </a:ext>
                  </a:extLst>
                </a:gridCol>
                <a:gridCol w="5328275">
                  <a:extLst>
                    <a:ext uri="{9D8B030D-6E8A-4147-A177-3AD203B41FA5}">
                      <a16:colId xmlns:a16="http://schemas.microsoft.com/office/drawing/2014/main" val="1828166328"/>
                    </a:ext>
                  </a:extLst>
                </a:gridCol>
              </a:tblGrid>
              <a:tr h="4714412">
                <a:tc>
                  <a:txBody>
                    <a:bodyPr/>
                    <a:lstStyle/>
                    <a:p>
                      <a:pPr marL="36000" lvl="0" indent="0" algn="just">
                        <a:lnSpc>
                          <a:spcPct val="100000"/>
                        </a:lnSpc>
                        <a:spcBef>
                          <a:spcPts val="0"/>
                        </a:spcBef>
                        <a:spcAft>
                          <a:spcPts val="600"/>
                        </a:spcAft>
                        <a:buFont typeface="Wingdings" panose="05000000000000000000" pitchFamily="2" charset="2"/>
                        <a:buNone/>
                      </a:pPr>
                      <a:r>
                        <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V prioritě 2 musí žadatel v projektové žádosti zvolit minimálně jeden z následujících indikátorů:</a:t>
                      </a:r>
                    </a:p>
                    <a:p>
                      <a:pPr marL="36000" lvl="0" indent="0" algn="just">
                        <a:lnSpc>
                          <a:spcPct val="100000"/>
                        </a:lnSpc>
                        <a:spcBef>
                          <a:spcPts val="0"/>
                        </a:spcBef>
                        <a:spcAft>
                          <a:spcPts val="600"/>
                        </a:spcAft>
                        <a:buFont typeface="Wingdings" panose="05000000000000000000" pitchFamily="2" charset="2"/>
                        <a:buNone/>
                      </a:pPr>
                      <a:endPar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0" algn="just">
                        <a:lnSpc>
                          <a:spcPct val="100000"/>
                        </a:lnSpc>
                        <a:spcBef>
                          <a:spcPts val="0"/>
                        </a:spcBef>
                        <a:spcAft>
                          <a:spcPts val="600"/>
                        </a:spcAft>
                        <a:buFont typeface="Wingdings" panose="05000000000000000000" pitchFamily="2" charset="2"/>
                        <a:buNone/>
                      </a:pPr>
                      <a:endPar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podpořených lokalit v oblasti kultury a cestovního ruchu</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Podpořená specializovaná cyklistická infrastruktura</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Délka vybudovaných cyklotras, vodáckých tras, hipostezek a pěších stezek</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Organizace zapojené do přeshraniční spolupráce </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Účast na společných programech odborné přípravy</a:t>
                      </a:r>
                      <a:endParaRPr lang="cs-CZ" sz="1800" b="1" u="sng" noProof="0" dirty="0">
                        <a:solidFill>
                          <a:srgbClr val="FF66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endParaRPr lang="pl-PL" dirty="0"/>
                    </a:p>
                  </a:txBody>
                  <a:tcPr/>
                </a:tc>
                <a:tc>
                  <a:txBody>
                    <a:bodyPr/>
                    <a:lstStyle/>
                    <a:p>
                      <a:pPr marL="36000" lvl="0" indent="0" algn="just">
                        <a:lnSpc>
                          <a:spcPct val="100000"/>
                        </a:lnSpc>
                        <a:spcBef>
                          <a:spcPts val="0"/>
                        </a:spcBef>
                        <a:spcAft>
                          <a:spcPts val="600"/>
                        </a:spcAft>
                        <a:buFont typeface="Wingdings" panose="05000000000000000000" pitchFamily="2" charset="2"/>
                        <a:buNone/>
                      </a:pPr>
                      <a:r>
                        <a:rPr lang="pl-PL" sz="18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Dla Priorytetu 2 we wniosku projektowym wnioskodawca jest zobowiązany do wybrania co najmniej jednego z następujących wskaźników:</a:t>
                      </a:r>
                    </a:p>
                    <a:p>
                      <a:pPr marL="36000" lvl="0" indent="0" algn="just">
                        <a:lnSpc>
                          <a:spcPct val="100000"/>
                        </a:lnSpc>
                        <a:spcBef>
                          <a:spcPts val="0"/>
                        </a:spcBef>
                        <a:spcAft>
                          <a:spcPts val="600"/>
                        </a:spcAft>
                        <a:buFont typeface="Wingdings" panose="05000000000000000000" pitchFamily="2" charset="2"/>
                        <a:buNone/>
                      </a:pPr>
                      <a:endParaRPr lang="pl-PL" sz="18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obiektów kulturalnych i turystycznych objętych wsparciem ,</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Wspierana infrastruktura rowerowa,</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Długość wybudowanych tras rowerowych, szlaków wodnych, szlaków konnych i turystycznych,</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Organizacje współpracujące ponad granicami ,</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Uczestnictwo we wspólnych programach szkoleniowych.</a:t>
                      </a:r>
                      <a:endParaRPr lang="pl-PL" sz="18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endParaRPr lang="pl-PL" dirty="0"/>
                    </a:p>
                  </a:txBody>
                  <a:tcPr/>
                </a:tc>
                <a:extLst>
                  <a:ext uri="{0D108BD9-81ED-4DB2-BD59-A6C34878D82A}">
                    <a16:rowId xmlns:a16="http://schemas.microsoft.com/office/drawing/2014/main" val="1160821220"/>
                  </a:ext>
                </a:extLst>
              </a:tr>
            </a:tbl>
          </a:graphicData>
        </a:graphic>
      </p:graphicFrame>
    </p:spTree>
    <p:extLst>
      <p:ext uri="{BB962C8B-B14F-4D97-AF65-F5344CB8AC3E}">
        <p14:creationId xmlns:p14="http://schemas.microsoft.com/office/powerpoint/2010/main" val="14445785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DFE5DB2-AE27-4D61-CD63-19BAC7341244}"/>
              </a:ext>
            </a:extLst>
          </p:cNvPr>
          <p:cNvGraphicFramePr>
            <a:graphicFrameLocks noGrp="1"/>
          </p:cNvGraphicFramePr>
          <p:nvPr>
            <p:extLst>
              <p:ext uri="{D42A27DB-BD31-4B8C-83A1-F6EECF244321}">
                <p14:modId xmlns:p14="http://schemas.microsoft.com/office/powerpoint/2010/main" val="61409605"/>
              </p:ext>
            </p:extLst>
          </p:nvPr>
        </p:nvGraphicFramePr>
        <p:xfrm>
          <a:off x="195401" y="1183772"/>
          <a:ext cx="11689230" cy="4008120"/>
        </p:xfrm>
        <a:graphic>
          <a:graphicData uri="http://schemas.openxmlformats.org/drawingml/2006/table">
            <a:tbl>
              <a:tblPr firstRow="1" bandRow="1">
                <a:tableStyleId>{2D5ABB26-0587-4C30-8999-92F81FD0307C}</a:tableStyleId>
              </a:tblPr>
              <a:tblGrid>
                <a:gridCol w="5844615">
                  <a:extLst>
                    <a:ext uri="{9D8B030D-6E8A-4147-A177-3AD203B41FA5}">
                      <a16:colId xmlns:a16="http://schemas.microsoft.com/office/drawing/2014/main" val="1597741064"/>
                    </a:ext>
                  </a:extLst>
                </a:gridCol>
                <a:gridCol w="5844615">
                  <a:extLst>
                    <a:ext uri="{9D8B030D-6E8A-4147-A177-3AD203B41FA5}">
                      <a16:colId xmlns:a16="http://schemas.microsoft.com/office/drawing/2014/main" val="2756473454"/>
                    </a:ext>
                  </a:extLst>
                </a:gridCol>
              </a:tblGrid>
              <a:tr h="370840">
                <a:tc>
                  <a:txBody>
                    <a:bodyPr/>
                    <a:lstStyle/>
                    <a:p>
                      <a:pPr algn="ctr">
                        <a:lnSpc>
                          <a:spcPct val="100000"/>
                        </a:lnSpc>
                      </a:pPr>
                      <a:r>
                        <a:rPr lang="cs-CZ" sz="1600" b="1" u="sng" kern="1200" cap="all" noProof="0" dirty="0">
                          <a:solidFill>
                            <a:schemeClr val="tx1"/>
                          </a:solidFill>
                          <a:effectLst>
                            <a:outerShdw blurRad="38100" dist="38100" dir="2700000" algn="tl">
                              <a:srgbClr val="000000">
                                <a:alpha val="43137"/>
                              </a:srgbClr>
                            </a:outerShdw>
                          </a:effectLst>
                          <a:latin typeface="+mn-lt"/>
                          <a:ea typeface="+mn-ea"/>
                          <a:cs typeface="+mn-cs"/>
                        </a:rPr>
                        <a:t>INDIKÁTOR VÝSLEDKU MALÝCH PROJEKTŮ V PRIORITĚ 2</a:t>
                      </a:r>
                    </a:p>
                    <a:p>
                      <a:pPr algn="ctr">
                        <a:lnSpc>
                          <a:spcPct val="100000"/>
                        </a:lnSpc>
                      </a:pPr>
                      <a:endParaRPr lang="cs-CZ" sz="1600" b="1" u="sng" kern="1200" cap="all" noProof="0" dirty="0">
                        <a:solidFill>
                          <a:schemeClr val="tx1"/>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každý projekt musí zvolit nejméně jeden indikátor výsledku</a:t>
                      </a: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každý projekt může volit pouze indikátory přiřazené dané výzvě; z nich musí ovšem zvolit všechny indikátory, které jsou pro daný projekt relevantní</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všechny vybrané indikátory musí mít stanovenou cílovou hodnotu, kterou chce projekt dosáhnout</a:t>
                      </a:r>
                      <a:endParaRPr lang="cs-CZ" sz="1600" b="0" u="none" noProof="0" dirty="0">
                        <a:solidFill>
                          <a:schemeClr val="tx1"/>
                        </a:solidFill>
                        <a:effectLst/>
                        <a:ea typeface="Calibri" panose="020F0502020204030204" pitchFamily="34" charset="0"/>
                        <a:cs typeface="Times New Roman" panose="02020603050405020304" pitchFamily="18" charset="0"/>
                      </a:endParaRP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všechny vybrané indikátory musí mít stanovené datum výchozí a cílové hodnoty</a:t>
                      </a: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všechny vybrané indikátory je nutné během realizace projektu sledovat a dosažené hodnoty vykazovat</a:t>
                      </a: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u některých indikátorů výsledku se dosažena hodnota vykazuje až v období jednoho roku po skončení projektu</a:t>
                      </a:r>
                      <a:endParaRPr lang="pl-PL" sz="1600" b="0" u="none" dirty="0">
                        <a:solidFill>
                          <a:schemeClr val="tx1"/>
                        </a:solidFill>
                        <a:effectLst/>
                        <a:ea typeface="Calibri" panose="020F0502020204030204" pitchFamily="34" charset="0"/>
                        <a:cs typeface="Times New Roman" panose="02020603050405020304" pitchFamily="18" charset="0"/>
                      </a:endParaRPr>
                    </a:p>
                    <a:p>
                      <a:endParaRPr lang="pl-PL" dirty="0"/>
                    </a:p>
                  </a:txBody>
                  <a:tcPr/>
                </a:tc>
                <a:tc>
                  <a:txBody>
                    <a:bodyPr/>
                    <a:lstStyle/>
                    <a:p>
                      <a:pPr algn="ctr">
                        <a:lnSpc>
                          <a:spcPct val="100000"/>
                        </a:lnSpc>
                      </a:pPr>
                      <a:r>
                        <a:rPr lang="pl-PL" sz="1500" b="1" u="sng" kern="1200" cap="all" dirty="0">
                          <a:solidFill>
                            <a:srgbClr val="002060"/>
                          </a:solidFill>
                          <a:effectLst>
                            <a:outerShdw blurRad="38100" dist="38100" dir="2700000" algn="tl">
                              <a:srgbClr val="000000">
                                <a:alpha val="43137"/>
                              </a:srgbClr>
                            </a:outerShdw>
                          </a:effectLst>
                          <a:latin typeface="+mn-lt"/>
                          <a:ea typeface="+mn-ea"/>
                          <a:cs typeface="+mn-cs"/>
                        </a:rPr>
                        <a:t>Wskaźnik rezultatu Małych projektów w Priorytecie 2</a:t>
                      </a:r>
                    </a:p>
                    <a:p>
                      <a:pPr algn="ctr">
                        <a:lnSpc>
                          <a:spcPct val="100000"/>
                        </a:lnSpc>
                      </a:pPr>
                      <a:endParaRPr lang="pl-PL" sz="1600" b="1" u="sng" kern="1200" cap="all" dirty="0">
                        <a:solidFill>
                          <a:srgbClr val="002060"/>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dla każdego projektu należy wybrać przynajmniej jeden wskaźnik rezultatu;</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dla każdego projektu należy wybrać tylko wskaźniki przypisane do danego naboru; należy jednak spośród nich wybrać wszystkie wskaźniki, które są adekwatne dla danego projektu, </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wszystkie wybrane wskaźniki muszą mieć określoną wartość docelową, którą projekt zamierza osiągnąć,</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dla wszystkich wybranych wskaźników należy wybrać datę wartości początkowej i docelowej, </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wszystkie wybrane wskaźniki muszą być monitorowane w trakcie realizacji projektu, a osiągnięte wartości muszą być raportowane, </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 przypadku niektórych wskaźników rezultatu, osiągnięta wartość raportowana jest dopiero rok po zakończeniu projektu. </a:t>
                      </a:r>
                    </a:p>
                    <a:p>
                      <a:endParaRPr lang="pl-PL" dirty="0"/>
                    </a:p>
                  </a:txBody>
                  <a:tcPr/>
                </a:tc>
                <a:extLst>
                  <a:ext uri="{0D108BD9-81ED-4DB2-BD59-A6C34878D82A}">
                    <a16:rowId xmlns:a16="http://schemas.microsoft.com/office/drawing/2014/main" val="3402703792"/>
                  </a:ext>
                </a:extLst>
              </a:tr>
            </a:tbl>
          </a:graphicData>
        </a:graphic>
      </p:graphicFrame>
    </p:spTree>
    <p:extLst>
      <p:ext uri="{BB962C8B-B14F-4D97-AF65-F5344CB8AC3E}">
        <p14:creationId xmlns:p14="http://schemas.microsoft.com/office/powerpoint/2010/main" val="912870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23B62C1-0934-7DA1-1FE8-B6AD1ECEFC29}"/>
              </a:ext>
            </a:extLst>
          </p:cNvPr>
          <p:cNvGraphicFramePr>
            <a:graphicFrameLocks noGrp="1"/>
          </p:cNvGraphicFramePr>
          <p:nvPr>
            <p:extLst>
              <p:ext uri="{D42A27DB-BD31-4B8C-83A1-F6EECF244321}">
                <p14:modId xmlns:p14="http://schemas.microsoft.com/office/powerpoint/2010/main" val="1896314880"/>
              </p:ext>
            </p:extLst>
          </p:nvPr>
        </p:nvGraphicFramePr>
        <p:xfrm>
          <a:off x="1800808" y="1158270"/>
          <a:ext cx="8649478" cy="4178905"/>
        </p:xfrm>
        <a:graphic>
          <a:graphicData uri="http://schemas.openxmlformats.org/drawingml/2006/table">
            <a:tbl>
              <a:tblPr firstRow="1" bandRow="1">
                <a:tableStyleId>{2D5ABB26-0587-4C30-8999-92F81FD0307C}</a:tableStyleId>
              </a:tblPr>
              <a:tblGrid>
                <a:gridCol w="4324739">
                  <a:extLst>
                    <a:ext uri="{9D8B030D-6E8A-4147-A177-3AD203B41FA5}">
                      <a16:colId xmlns:a16="http://schemas.microsoft.com/office/drawing/2014/main" val="2817911556"/>
                    </a:ext>
                  </a:extLst>
                </a:gridCol>
                <a:gridCol w="4324739">
                  <a:extLst>
                    <a:ext uri="{9D8B030D-6E8A-4147-A177-3AD203B41FA5}">
                      <a16:colId xmlns:a16="http://schemas.microsoft.com/office/drawing/2014/main" val="3563041659"/>
                    </a:ext>
                  </a:extLst>
                </a:gridCol>
              </a:tblGrid>
              <a:tr h="4178905">
                <a:tc>
                  <a:txBody>
                    <a:bodyPr/>
                    <a:lstStyle/>
                    <a:p>
                      <a:pPr algn="just">
                        <a:lnSpc>
                          <a:spcPct val="115000"/>
                        </a:lnSpc>
                        <a:spcBef>
                          <a:spcPts val="500"/>
                        </a:spcBef>
                        <a:spcAft>
                          <a:spcPts val="1000"/>
                        </a:spcAft>
                      </a:pPr>
                      <a:r>
                        <a:rPr lang="cs-CZ" sz="1800" b="1" noProof="0" dirty="0">
                          <a:solidFill>
                            <a:schemeClr val="tx1"/>
                          </a:solidFill>
                          <a:effectLst/>
                          <a:latin typeface="+mn-lt"/>
                          <a:ea typeface="Times New Roman" panose="02020603050405020304" pitchFamily="18" charset="0"/>
                          <a:cs typeface="Times New Roman" panose="02020603050405020304" pitchFamily="18" charset="0"/>
                        </a:rPr>
                        <a:t>Výsledkové indikátory v rámci priority 2:</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osob se zvýšeným povědomím </a:t>
                      </a:r>
                      <a:br>
                        <a:rPr lang="cs-CZ" sz="1800" b="0" noProof="0" dirty="0">
                          <a:solidFill>
                            <a:schemeClr val="tx1"/>
                          </a:solidFill>
                          <a:effectLst/>
                          <a:latin typeface="+mn-lt"/>
                          <a:ea typeface="Times New Roman" panose="02020603050405020304" pitchFamily="18" charset="0"/>
                          <a:cs typeface="Times New Roman" panose="02020603050405020304" pitchFamily="18" charset="0"/>
                        </a:rPr>
                      </a:b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 podpořených turistických produktech</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návštěvníků podpořených lokalit </a:t>
                      </a:r>
                      <a:br>
                        <a:rPr lang="cs-CZ" sz="1800" b="0" noProof="0" dirty="0">
                          <a:solidFill>
                            <a:schemeClr val="tx1"/>
                          </a:solidFill>
                          <a:effectLst/>
                          <a:latin typeface="+mn-lt"/>
                          <a:ea typeface="Times New Roman" panose="02020603050405020304" pitchFamily="18" charset="0"/>
                          <a:cs typeface="Times New Roman" panose="02020603050405020304" pitchFamily="18" charset="0"/>
                        </a:rPr>
                      </a:br>
                      <a:r>
                        <a:rPr lang="cs-CZ" sz="1800" b="0" noProof="0" dirty="0">
                          <a:solidFill>
                            <a:schemeClr val="tx1"/>
                          </a:solidFill>
                          <a:effectLst/>
                          <a:latin typeface="+mn-lt"/>
                          <a:ea typeface="Times New Roman" panose="02020603050405020304" pitchFamily="18" charset="0"/>
                          <a:cs typeface="Times New Roman" panose="02020603050405020304" pitchFamily="18" charset="0"/>
                        </a:rPr>
                        <a:t>v oblasti kultury a cestovního ruchu</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Organizace zapojené do přeshraniční spolupráce po dokončení projektu</a:t>
                      </a:r>
                    </a:p>
                    <a:p>
                      <a:pPr marL="285750" indent="-285750" algn="just">
                        <a:buFont typeface="Wingdings" panose="05000000000000000000" pitchFamily="2" charset="2"/>
                        <a:buChar char="v"/>
                      </a:pPr>
                      <a:r>
                        <a:rPr lang="cs-CZ" sz="1800" b="0" kern="0" noProof="0" dirty="0">
                          <a:solidFill>
                            <a:schemeClr val="tx1"/>
                          </a:solidFill>
                          <a:effectLst/>
                          <a:latin typeface="+mn-lt"/>
                          <a:ea typeface="Times New Roman" panose="02020603050405020304" pitchFamily="18" charset="0"/>
                        </a:rPr>
                        <a:t>Dokončené společné programy odborné přípravy</a:t>
                      </a:r>
                      <a:endParaRPr lang="cs-CZ" sz="1800" b="0" u="none" noProof="0" dirty="0">
                        <a:solidFill>
                          <a:schemeClr val="tx1"/>
                        </a:solidFill>
                        <a:effectLst/>
                        <a:latin typeface="+mn-lt"/>
                        <a:ea typeface="Calibri" panose="020F0502020204030204" pitchFamily="34" charset="0"/>
                        <a:cs typeface="Times New Roman" panose="02020603050405020304" pitchFamily="18" charset="0"/>
                      </a:endParaRPr>
                    </a:p>
                    <a:p>
                      <a:endParaRPr lang="pl-PL" sz="1800" dirty="0"/>
                    </a:p>
                  </a:txBody>
                  <a:tcPr/>
                </a:tc>
                <a:tc>
                  <a:txBody>
                    <a:bodyPr/>
                    <a:lstStyle/>
                    <a:p>
                      <a:pPr algn="just">
                        <a:lnSpc>
                          <a:spcPct val="115000"/>
                        </a:lnSpc>
                        <a:spcBef>
                          <a:spcPts val="500"/>
                        </a:spcBef>
                        <a:spcAft>
                          <a:spcPts val="1000"/>
                        </a:spcAft>
                      </a:pPr>
                      <a:r>
                        <a:rPr lang="pl-PL" sz="1800" b="1" dirty="0">
                          <a:solidFill>
                            <a:srgbClr val="002060"/>
                          </a:solidFill>
                          <a:effectLst/>
                          <a:latin typeface="+mn-lt"/>
                          <a:ea typeface="Times New Roman" panose="02020603050405020304" pitchFamily="18" charset="0"/>
                          <a:cs typeface="Times New Roman" panose="02020603050405020304" pitchFamily="18" charset="0"/>
                        </a:rPr>
                        <a:t>Wskaźniki rezultatu w ramach Priorytetu 2:</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osób o zwiększonej świadomości wspieranych produktów turystycznych,</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osób odwiedzających obiekty kulturalne i turystyczne objęte wsparciem,</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Organizacje współpracujące ponad granicami po zakończeniu projektu,</a:t>
                      </a:r>
                    </a:p>
                    <a:p>
                      <a:pPr marL="285750" indent="-285750" algn="just">
                        <a:buFont typeface="Wingdings" panose="05000000000000000000" pitchFamily="2" charset="2"/>
                        <a:buChar char="v"/>
                      </a:pPr>
                      <a:r>
                        <a:rPr lang="pl-PL" sz="1800" b="0" kern="0" dirty="0">
                          <a:solidFill>
                            <a:srgbClr val="002060"/>
                          </a:solidFill>
                          <a:effectLst/>
                          <a:latin typeface="+mn-lt"/>
                          <a:ea typeface="Times New Roman" panose="02020603050405020304" pitchFamily="18" charset="0"/>
                        </a:rPr>
                        <a:t>Liczba osób kończących wspólne programy szkoleniowe. </a:t>
                      </a:r>
                      <a:endParaRPr lang="pl-PL" sz="1800" b="0" u="none" dirty="0">
                        <a:solidFill>
                          <a:srgbClr val="002060"/>
                        </a:solidFill>
                        <a:effectLst/>
                        <a:latin typeface="+mn-lt"/>
                        <a:ea typeface="Calibri" panose="020F0502020204030204" pitchFamily="34" charset="0"/>
                        <a:cs typeface="Times New Roman" panose="02020603050405020304" pitchFamily="18" charset="0"/>
                      </a:endParaRPr>
                    </a:p>
                    <a:p>
                      <a:endParaRPr lang="pl-PL" sz="1800" dirty="0"/>
                    </a:p>
                  </a:txBody>
                  <a:tcPr/>
                </a:tc>
                <a:extLst>
                  <a:ext uri="{0D108BD9-81ED-4DB2-BD59-A6C34878D82A}">
                    <a16:rowId xmlns:a16="http://schemas.microsoft.com/office/drawing/2014/main" val="3702357055"/>
                  </a:ext>
                </a:extLst>
              </a:tr>
            </a:tbl>
          </a:graphicData>
        </a:graphic>
      </p:graphicFrame>
    </p:spTree>
    <p:extLst>
      <p:ext uri="{BB962C8B-B14F-4D97-AF65-F5344CB8AC3E}">
        <p14:creationId xmlns:p14="http://schemas.microsoft.com/office/powerpoint/2010/main" val="42435088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E2104E3-F48D-6422-657B-7566AC1FD5E5}"/>
              </a:ext>
            </a:extLst>
          </p:cNvPr>
          <p:cNvGraphicFramePr>
            <a:graphicFrameLocks noGrp="1"/>
          </p:cNvGraphicFramePr>
          <p:nvPr>
            <p:extLst>
              <p:ext uri="{D42A27DB-BD31-4B8C-83A1-F6EECF244321}">
                <p14:modId xmlns:p14="http://schemas.microsoft.com/office/powerpoint/2010/main" val="3614285623"/>
              </p:ext>
            </p:extLst>
          </p:nvPr>
        </p:nvGraphicFramePr>
        <p:xfrm>
          <a:off x="1017037" y="1016133"/>
          <a:ext cx="10086392" cy="3779520"/>
        </p:xfrm>
        <a:graphic>
          <a:graphicData uri="http://schemas.openxmlformats.org/drawingml/2006/table">
            <a:tbl>
              <a:tblPr firstRow="1" bandRow="1">
                <a:tableStyleId>{2D5ABB26-0587-4C30-8999-92F81FD0307C}</a:tableStyleId>
              </a:tblPr>
              <a:tblGrid>
                <a:gridCol w="5043196">
                  <a:extLst>
                    <a:ext uri="{9D8B030D-6E8A-4147-A177-3AD203B41FA5}">
                      <a16:colId xmlns:a16="http://schemas.microsoft.com/office/drawing/2014/main" val="2886034467"/>
                    </a:ext>
                  </a:extLst>
                </a:gridCol>
                <a:gridCol w="5043196">
                  <a:extLst>
                    <a:ext uri="{9D8B030D-6E8A-4147-A177-3AD203B41FA5}">
                      <a16:colId xmlns:a16="http://schemas.microsoft.com/office/drawing/2014/main" val="3985552493"/>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Zavedení</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Zjednodušených</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Metod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Vykazování</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Výdajů</a:t>
                      </a:r>
                      <a:endPar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endParaRPr lang="cs-CZ" altLang="cs-CZ" sz="1900" b="0" u="sng" cap="small" dirty="0">
                        <a:solidFill>
                          <a:schemeClr val="tx1"/>
                        </a:solidFill>
                        <a:effectLst>
                          <a:outerShdw blurRad="38100" dist="38100" dir="2700000" algn="tl">
                            <a:srgbClr val="000000">
                              <a:alpha val="43137"/>
                            </a:srgbClr>
                          </a:outerShdw>
                        </a:effectLst>
                      </a:endParaRPr>
                    </a:p>
                    <a:p>
                      <a:pPr algn="just"/>
                      <a:r>
                        <a:rPr lang="pl-PL" sz="1800" b="0" kern="1200" dirty="0">
                          <a:solidFill>
                            <a:schemeClr val="tx1"/>
                          </a:solidFill>
                          <a:effectLst/>
                          <a:latin typeface="+mn-lt"/>
                          <a:ea typeface="+mn-ea"/>
                          <a:cs typeface="+mn-cs"/>
                        </a:rPr>
                        <a:t>V </a:t>
                      </a:r>
                      <a:r>
                        <a:rPr lang="pl-PL" sz="1800" b="0" kern="1200" dirty="0" err="1">
                          <a:solidFill>
                            <a:schemeClr val="tx1"/>
                          </a:solidFill>
                          <a:effectLst/>
                          <a:latin typeface="+mn-lt"/>
                          <a:ea typeface="+mn-ea"/>
                          <a:cs typeface="+mn-cs"/>
                        </a:rPr>
                        <a:t>souladu</a:t>
                      </a:r>
                      <a:r>
                        <a:rPr lang="pl-PL" sz="1800" b="0" kern="1200" dirty="0">
                          <a:solidFill>
                            <a:schemeClr val="tx1"/>
                          </a:solidFill>
                          <a:effectLst/>
                          <a:latin typeface="+mn-lt"/>
                          <a:ea typeface="+mn-ea"/>
                          <a:cs typeface="+mn-cs"/>
                        </a:rPr>
                        <a:t> s </a:t>
                      </a:r>
                      <a:r>
                        <a:rPr lang="pl-PL" sz="1800" b="0" kern="1200" dirty="0" err="1">
                          <a:solidFill>
                            <a:schemeClr val="tx1"/>
                          </a:solidFill>
                          <a:effectLst/>
                          <a:latin typeface="+mn-lt"/>
                          <a:ea typeface="+mn-ea"/>
                          <a:cs typeface="+mn-cs"/>
                        </a:rPr>
                        <a:t>čl</a:t>
                      </a:r>
                      <a:r>
                        <a:rPr lang="pl-PL" sz="1800" b="0" kern="1200" dirty="0">
                          <a:solidFill>
                            <a:schemeClr val="tx1"/>
                          </a:solidFill>
                          <a:effectLst/>
                          <a:latin typeface="+mn-lt"/>
                          <a:ea typeface="+mn-ea"/>
                          <a:cs typeface="+mn-cs"/>
                        </a:rPr>
                        <a:t>. 25 </a:t>
                      </a:r>
                      <a:r>
                        <a:rPr lang="pl-PL" sz="1800" b="0" kern="1200" dirty="0" err="1">
                          <a:solidFill>
                            <a:schemeClr val="tx1"/>
                          </a:solidFill>
                          <a:effectLst/>
                          <a:latin typeface="+mn-lt"/>
                          <a:ea typeface="+mn-ea"/>
                          <a:cs typeface="+mn-cs"/>
                        </a:rPr>
                        <a:t>odst</a:t>
                      </a:r>
                      <a:r>
                        <a:rPr lang="pl-PL" sz="1800" b="0" kern="1200" dirty="0">
                          <a:solidFill>
                            <a:schemeClr val="tx1"/>
                          </a:solidFill>
                          <a:effectLst/>
                          <a:latin typeface="+mn-lt"/>
                          <a:ea typeface="+mn-ea"/>
                          <a:cs typeface="+mn-cs"/>
                        </a:rPr>
                        <a:t>. 6 </a:t>
                      </a:r>
                      <a:r>
                        <a:rPr lang="pl-PL" sz="1800" b="0" kern="1200" dirty="0" err="1">
                          <a:solidFill>
                            <a:schemeClr val="tx1"/>
                          </a:solidFill>
                          <a:effectLst/>
                          <a:latin typeface="+mn-lt"/>
                          <a:ea typeface="+mn-ea"/>
                          <a:cs typeface="+mn-cs"/>
                        </a:rPr>
                        <a:t>nařízení</a:t>
                      </a:r>
                      <a:r>
                        <a:rPr lang="pl-PL" sz="1800" b="0" kern="1200" dirty="0">
                          <a:solidFill>
                            <a:schemeClr val="tx1"/>
                          </a:solidFill>
                          <a:effectLst/>
                          <a:latin typeface="+mn-lt"/>
                          <a:ea typeface="+mn-ea"/>
                          <a:cs typeface="+mn-cs"/>
                        </a:rPr>
                        <a:t> (EU) 2021/1059 (</a:t>
                      </a:r>
                      <a:r>
                        <a:rPr lang="pl-PL" sz="1800" b="0" kern="1200" dirty="0" err="1">
                          <a:solidFill>
                            <a:schemeClr val="tx1"/>
                          </a:solidFill>
                          <a:effectLst/>
                          <a:latin typeface="+mn-lt"/>
                          <a:ea typeface="+mn-ea"/>
                          <a:cs typeface="+mn-cs"/>
                        </a:rPr>
                        <a:t>Interreg</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musí</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malé</a:t>
                      </a:r>
                      <a:r>
                        <a:rPr lang="pl-PL" sz="1800" b="0" kern="1200" dirty="0">
                          <a:solidFill>
                            <a:schemeClr val="tx1"/>
                          </a:solidFill>
                          <a:effectLst/>
                          <a:latin typeface="+mn-lt"/>
                          <a:ea typeface="+mn-ea"/>
                          <a:cs typeface="+mn-cs"/>
                        </a:rPr>
                        <a:t> projekty v </a:t>
                      </a:r>
                      <a:r>
                        <a:rPr lang="pl-PL" sz="1800" b="0" kern="1200" dirty="0" err="1">
                          <a:solidFill>
                            <a:schemeClr val="tx1"/>
                          </a:solidFill>
                          <a:effectLst/>
                          <a:latin typeface="+mn-lt"/>
                          <a:ea typeface="+mn-ea"/>
                          <a:cs typeface="+mn-cs"/>
                        </a:rPr>
                        <a:t>rámci</a:t>
                      </a:r>
                      <a:r>
                        <a:rPr lang="pl-PL" sz="1800" b="0" kern="1200" dirty="0">
                          <a:solidFill>
                            <a:schemeClr val="tx1"/>
                          </a:solidFill>
                          <a:effectLst/>
                          <a:latin typeface="+mn-lt"/>
                          <a:ea typeface="+mn-ea"/>
                          <a:cs typeface="+mn-cs"/>
                        </a:rPr>
                        <a:t> FMP </a:t>
                      </a:r>
                      <a:r>
                        <a:rPr lang="pl-PL" sz="1800" b="0" kern="1200" dirty="0" err="1">
                          <a:solidFill>
                            <a:schemeClr val="tx1"/>
                          </a:solidFill>
                          <a:effectLst/>
                          <a:latin typeface="+mn-lt"/>
                          <a:ea typeface="+mn-ea"/>
                          <a:cs typeface="+mn-cs"/>
                        </a:rPr>
                        <a:t>uplatňovat</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zjednodušené</a:t>
                      </a:r>
                      <a:r>
                        <a:rPr lang="pl-PL" sz="1800" b="0" kern="1200" dirty="0">
                          <a:solidFill>
                            <a:schemeClr val="tx1"/>
                          </a:solidFill>
                          <a:effectLst/>
                          <a:latin typeface="+mn-lt"/>
                          <a:ea typeface="+mn-ea"/>
                          <a:cs typeface="+mn-cs"/>
                        </a:rPr>
                        <a:t> metody </a:t>
                      </a:r>
                      <a:r>
                        <a:rPr lang="pl-PL" sz="1800" b="0" kern="1200" dirty="0" err="1">
                          <a:solidFill>
                            <a:schemeClr val="tx1"/>
                          </a:solidFill>
                          <a:effectLst/>
                          <a:latin typeface="+mn-lt"/>
                          <a:ea typeface="+mn-ea"/>
                          <a:cs typeface="+mn-cs"/>
                        </a:rPr>
                        <a:t>vykazování</a:t>
                      </a:r>
                      <a:r>
                        <a:rPr lang="pl-PL" sz="1800" b="0" kern="1200" dirty="0">
                          <a:solidFill>
                            <a:schemeClr val="tx1"/>
                          </a:solidFill>
                          <a:effectLst/>
                          <a:latin typeface="+mn-lt"/>
                          <a:ea typeface="+mn-ea"/>
                          <a:cs typeface="+mn-cs"/>
                        </a:rPr>
                        <a:t>.</a:t>
                      </a:r>
                    </a:p>
                    <a:p>
                      <a:pPr algn="just"/>
                      <a:endParaRPr lang="pl-PL" altLang="cs-CZ" sz="1800" b="0" u="sng" kern="1200" dirty="0">
                        <a:solidFill>
                          <a:schemeClr val="tx1"/>
                        </a:solidFill>
                        <a:effectLst/>
                        <a:latin typeface="+mn-lt"/>
                        <a:ea typeface="+mn-ea"/>
                        <a:cs typeface="+mn-cs"/>
                      </a:endParaRPr>
                    </a:p>
                    <a:p>
                      <a:pPr algn="just"/>
                      <a:r>
                        <a:rPr lang="pl-PL" altLang="cs-CZ" sz="1900" b="0" u="none" dirty="0">
                          <a:solidFill>
                            <a:schemeClr val="tx1"/>
                          </a:solidFill>
                          <a:effectLst>
                            <a:outerShdw blurRad="38100" dist="38100" dir="2700000" algn="tl">
                              <a:srgbClr val="000000">
                                <a:alpha val="43137"/>
                              </a:srgbClr>
                            </a:outerShdw>
                          </a:effectLst>
                        </a:rPr>
                        <a:t>Metoda </a:t>
                      </a:r>
                      <a:r>
                        <a:rPr lang="pl-PL" altLang="cs-CZ" sz="1900" b="0" u="none" dirty="0" err="1">
                          <a:solidFill>
                            <a:schemeClr val="tx1"/>
                          </a:solidFill>
                          <a:effectLst>
                            <a:outerShdw blurRad="38100" dist="38100" dir="2700000" algn="tl">
                              <a:srgbClr val="000000">
                                <a:alpha val="43137"/>
                              </a:srgbClr>
                            </a:outerShdw>
                          </a:effectLst>
                        </a:rPr>
                        <a:t>návrhu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rozpočtu</a:t>
                      </a:r>
                      <a:r>
                        <a:rPr lang="pl-PL" altLang="cs-CZ" sz="1900" b="0" u="none" dirty="0">
                          <a:solidFill>
                            <a:schemeClr val="tx1"/>
                          </a:solidFill>
                          <a:effectLst>
                            <a:outerShdw blurRad="38100" dist="38100" dir="2700000" algn="tl">
                              <a:srgbClr val="000000">
                                <a:alpha val="43137"/>
                              </a:srgbClr>
                            </a:outerShdw>
                          </a:effectLst>
                        </a:rPr>
                        <a:t> je </a:t>
                      </a:r>
                      <a:r>
                        <a:rPr lang="pl-PL" altLang="cs-CZ" sz="1900" b="0" u="none" dirty="0" err="1">
                          <a:solidFill>
                            <a:schemeClr val="tx1"/>
                          </a:solidFill>
                          <a:effectLst>
                            <a:outerShdw blurRad="38100" dist="38100" dir="2700000" algn="tl">
                              <a:srgbClr val="000000">
                                <a:alpha val="43137"/>
                              </a:srgbClr>
                            </a:outerShdw>
                          </a:effectLst>
                        </a:rPr>
                        <a:t>metodou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výpočtu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jednorázové</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částky</a:t>
                      </a:r>
                      <a:r>
                        <a:rPr lang="pl-PL" altLang="cs-CZ" sz="1900" b="0" u="none" dirty="0">
                          <a:solidFill>
                            <a:schemeClr val="tx1"/>
                          </a:solidFill>
                          <a:effectLst>
                            <a:outerShdw blurRad="38100" dist="38100" dir="2700000" algn="tl">
                              <a:srgbClr val="000000">
                                <a:alpha val="43137"/>
                              </a:srgbClr>
                            </a:outerShdw>
                          </a:effectLst>
                        </a:rPr>
                        <a:t> a je </a:t>
                      </a:r>
                      <a:r>
                        <a:rPr lang="pl-PL" altLang="cs-CZ" sz="1900" b="0" u="none" dirty="0" err="1">
                          <a:solidFill>
                            <a:schemeClr val="tx1"/>
                          </a:solidFill>
                          <a:effectLst>
                            <a:outerShdw blurRad="38100" dist="38100" dir="2700000" algn="tl">
                              <a:srgbClr val="000000">
                                <a:alpha val="43137"/>
                              </a:srgbClr>
                            </a:outerShdw>
                          </a:effectLst>
                        </a:rPr>
                        <a:t>uplatňována</a:t>
                      </a:r>
                      <a:r>
                        <a:rPr lang="pl-PL" altLang="cs-CZ" sz="1900" b="0" u="none" dirty="0">
                          <a:solidFill>
                            <a:schemeClr val="tx1"/>
                          </a:solidFill>
                          <a:effectLst>
                            <a:outerShdw blurRad="38100" dist="38100" dir="2700000" algn="tl">
                              <a:srgbClr val="000000">
                                <a:alpha val="43137"/>
                              </a:srgbClr>
                            </a:outerShdw>
                          </a:effectLst>
                        </a:rPr>
                        <a:t> u </a:t>
                      </a:r>
                      <a:r>
                        <a:rPr lang="pl-PL" altLang="cs-CZ" sz="1900" b="0" u="none" dirty="0" err="1">
                          <a:solidFill>
                            <a:schemeClr val="tx1"/>
                          </a:solidFill>
                          <a:effectLst>
                            <a:outerShdw blurRad="38100" dist="38100" dir="2700000" algn="tl">
                              <a:srgbClr val="000000">
                                <a:alpha val="43137"/>
                              </a:srgbClr>
                            </a:outerShdw>
                          </a:effectLst>
                        </a:rPr>
                        <a:t>následujících</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typů</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projektů</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malé</a:t>
                      </a:r>
                      <a:r>
                        <a:rPr lang="pl-PL" altLang="cs-CZ" sz="1900" b="0" u="none" dirty="0">
                          <a:solidFill>
                            <a:schemeClr val="tx1"/>
                          </a:solidFill>
                          <a:effectLst>
                            <a:outerShdw blurRad="38100" dist="38100" dir="2700000" algn="tl">
                              <a:srgbClr val="000000">
                                <a:alpha val="43137"/>
                              </a:srgbClr>
                            </a:outerShdw>
                          </a:effectLst>
                        </a:rPr>
                        <a:t> projekty </a:t>
                      </a:r>
                      <a:r>
                        <a:rPr lang="pl-PL" altLang="cs-CZ" sz="1900" b="0" u="none" dirty="0" err="1">
                          <a:solidFill>
                            <a:schemeClr val="tx1"/>
                          </a:solidFill>
                          <a:effectLst>
                            <a:outerShdw blurRad="38100" dist="38100" dir="2700000" algn="tl">
                              <a:srgbClr val="000000">
                                <a:alpha val="43137"/>
                              </a:srgbClr>
                            </a:outerShdw>
                          </a:effectLst>
                        </a:rPr>
                        <a:t>zaměřené</a:t>
                      </a:r>
                      <a:r>
                        <a:rPr lang="pl-PL" altLang="cs-CZ" sz="1900" b="0" u="none" dirty="0">
                          <a:solidFill>
                            <a:schemeClr val="tx1"/>
                          </a:solidFill>
                          <a:effectLst>
                            <a:outerShdw blurRad="38100" dist="38100" dir="2700000" algn="tl">
                              <a:srgbClr val="000000">
                                <a:alpha val="43137"/>
                              </a:srgbClr>
                            </a:outerShdw>
                          </a:effectLst>
                        </a:rPr>
                        <a:t> na </a:t>
                      </a:r>
                      <a:r>
                        <a:rPr lang="pl-PL" altLang="cs-CZ" sz="1900" b="0" u="none" dirty="0" err="1">
                          <a:solidFill>
                            <a:schemeClr val="tx1"/>
                          </a:solidFill>
                          <a:effectLst>
                            <a:outerShdw blurRad="38100" dist="38100" dir="2700000" algn="tl">
                              <a:srgbClr val="000000">
                                <a:alpha val="43137"/>
                              </a:srgbClr>
                            </a:outerShdw>
                          </a:effectLst>
                        </a:rPr>
                        <a:t>drobnou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infrastrukturu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cestovního</a:t>
                      </a:r>
                      <a:r>
                        <a:rPr lang="pl-PL" altLang="cs-CZ" sz="1900" b="0" u="none" dirty="0">
                          <a:solidFill>
                            <a:schemeClr val="tx1"/>
                          </a:solidFill>
                          <a:effectLst>
                            <a:outerShdw blurRad="38100" dist="38100" dir="2700000" algn="tl">
                              <a:srgbClr val="000000">
                                <a:alpha val="43137"/>
                              </a:srgbClr>
                            </a:outerShdw>
                          </a:effectLst>
                        </a:rPr>
                        <a:t> ruchu a </a:t>
                      </a:r>
                      <a:r>
                        <a:rPr lang="pl-PL" altLang="cs-CZ" sz="1900" b="0" u="none" dirty="0" err="1">
                          <a:solidFill>
                            <a:schemeClr val="tx1"/>
                          </a:solidFill>
                          <a:effectLst>
                            <a:outerShdw blurRad="38100" dist="38100" dir="2700000" algn="tl">
                              <a:srgbClr val="000000">
                                <a:alpha val="43137"/>
                              </a:srgbClr>
                            </a:outerShdw>
                          </a:effectLst>
                        </a:rPr>
                        <a:t>ostatní</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malé</a:t>
                      </a:r>
                      <a:r>
                        <a:rPr lang="pl-PL" altLang="cs-CZ" sz="1900" b="0" u="none" dirty="0">
                          <a:solidFill>
                            <a:schemeClr val="tx1"/>
                          </a:solidFill>
                          <a:effectLst>
                            <a:outerShdw blurRad="38100" dist="38100" dir="2700000" algn="tl">
                              <a:srgbClr val="000000">
                                <a:alpha val="43137"/>
                              </a:srgbClr>
                            </a:outerShdw>
                          </a:effectLst>
                        </a:rPr>
                        <a:t> projekty.</a:t>
                      </a:r>
                    </a:p>
                    <a:p>
                      <a:endParaRPr lang="pl-PL" dirty="0"/>
                    </a:p>
                  </a:txBody>
                  <a:tcPr/>
                </a:tc>
                <a:tc>
                  <a:txBody>
                    <a:bodyPr/>
                    <a:lstStyle/>
                    <a:p>
                      <a:pPr algn="ctr"/>
                      <a:r>
                        <a:rPr lang="cs-CZ" altLang="cs-CZ" sz="1800" b="1" u="sng" cap="small" dirty="0">
                          <a:solidFill>
                            <a:srgbClr val="002060"/>
                          </a:solidFill>
                          <a:effectLst>
                            <a:outerShdw blurRad="38100" dist="38100" dir="2700000" algn="tl">
                              <a:srgbClr val="000000">
                                <a:alpha val="43137"/>
                              </a:srgbClr>
                            </a:outerShdw>
                          </a:effectLst>
                        </a:rPr>
                        <a:t>Wprowadzenie Uproszczonego Sposobu Rozliczania wydatków</a:t>
                      </a:r>
                      <a:br>
                        <a:rPr lang="cs-CZ" altLang="cs-CZ" sz="1800" b="1" u="sng" cap="small" dirty="0">
                          <a:solidFill>
                            <a:srgbClr val="002060"/>
                          </a:solidFill>
                          <a:effectLst>
                            <a:outerShdw blurRad="38100" dist="38100" dir="2700000" algn="tl">
                              <a:srgbClr val="000000">
                                <a:alpha val="43137"/>
                              </a:srgbClr>
                            </a:outerShdw>
                          </a:effectLst>
                        </a:rPr>
                      </a:br>
                      <a:endParaRPr lang="cs-CZ" altLang="cs-CZ" sz="1800" b="0" u="sng" cap="small" dirty="0">
                        <a:solidFill>
                          <a:srgbClr val="002060"/>
                        </a:solidFill>
                        <a:effectLst>
                          <a:outerShdw blurRad="38100" dist="38100" dir="2700000" algn="tl">
                            <a:srgbClr val="000000">
                              <a:alpha val="43137"/>
                            </a:srgbClr>
                          </a:outerShdw>
                        </a:effectLst>
                      </a:endParaRPr>
                    </a:p>
                    <a:p>
                      <a:pPr algn="just"/>
                      <a:r>
                        <a:rPr lang="pl-PL" sz="1600" b="0" kern="1200" dirty="0">
                          <a:solidFill>
                            <a:srgbClr val="002060"/>
                          </a:solidFill>
                          <a:effectLst/>
                          <a:latin typeface="+mn-lt"/>
                          <a:ea typeface="+mn-ea"/>
                          <a:cs typeface="+mn-cs"/>
                        </a:rPr>
                        <a:t>Zgodnie z art. 25 ust. 6 rozporządzenia (UE) 2021/1059 (</a:t>
                      </a:r>
                      <a:r>
                        <a:rPr lang="pl-PL" sz="1600" b="0" kern="1200" dirty="0" err="1">
                          <a:solidFill>
                            <a:srgbClr val="002060"/>
                          </a:solidFill>
                          <a:effectLst/>
                          <a:latin typeface="+mn-lt"/>
                          <a:ea typeface="+mn-ea"/>
                          <a:cs typeface="+mn-cs"/>
                        </a:rPr>
                        <a:t>Interreg</a:t>
                      </a:r>
                      <a:r>
                        <a:rPr lang="pl-PL" sz="1600" b="0" kern="1200" dirty="0">
                          <a:solidFill>
                            <a:srgbClr val="002060"/>
                          </a:solidFill>
                          <a:effectLst/>
                          <a:latin typeface="+mn-lt"/>
                          <a:ea typeface="+mn-ea"/>
                          <a:cs typeface="+mn-cs"/>
                        </a:rPr>
                        <a:t>) małe projekty w ramach FMP muszą stosować uproszczone metody rozliczania.</a:t>
                      </a:r>
                    </a:p>
                    <a:p>
                      <a:pPr algn="just"/>
                      <a:endParaRPr lang="pl-PL" altLang="cs-CZ" sz="1600" b="0" u="sng" kern="1200" dirty="0">
                        <a:solidFill>
                          <a:srgbClr val="002060"/>
                        </a:solidFill>
                        <a:effectLst/>
                        <a:latin typeface="+mn-lt"/>
                        <a:ea typeface="+mn-ea"/>
                        <a:cs typeface="+mn-cs"/>
                      </a:endParaRPr>
                    </a:p>
                    <a:p>
                      <a:pPr algn="just"/>
                      <a:r>
                        <a:rPr lang="pl-PL" altLang="cs-CZ" sz="1800" b="0" u="none" dirty="0">
                          <a:solidFill>
                            <a:srgbClr val="002060"/>
                          </a:solidFill>
                          <a:effectLst>
                            <a:outerShdw blurRad="38100" dist="38100" dir="2700000" algn="tl">
                              <a:srgbClr val="000000">
                                <a:alpha val="43137"/>
                              </a:srgbClr>
                            </a:outerShdw>
                          </a:effectLst>
                        </a:rPr>
                        <a:t>Metoda projektu budżetu to metoda obliczania kwoty ryczałtowej i jest stosowana w przypadku następujących typów projektów: małe projekty nastawione na małą infrastrukturę w turystyce oraz pozostałe małe projekty. </a:t>
                      </a:r>
                    </a:p>
                    <a:p>
                      <a:endParaRPr lang="pl-PL" dirty="0"/>
                    </a:p>
                  </a:txBody>
                  <a:tcPr/>
                </a:tc>
                <a:extLst>
                  <a:ext uri="{0D108BD9-81ED-4DB2-BD59-A6C34878D82A}">
                    <a16:rowId xmlns:a16="http://schemas.microsoft.com/office/drawing/2014/main" val="1807124337"/>
                  </a:ext>
                </a:extLst>
              </a:tr>
            </a:tbl>
          </a:graphicData>
        </a:graphic>
      </p:graphicFrame>
    </p:spTree>
    <p:extLst>
      <p:ext uri="{BB962C8B-B14F-4D97-AF65-F5344CB8AC3E}">
        <p14:creationId xmlns:p14="http://schemas.microsoft.com/office/powerpoint/2010/main" val="3523098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3"/>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4"/>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5"/>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6"/>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7"/>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8"/>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9"/>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2399F4-AFDD-9504-91DF-655E157B3566}"/>
              </a:ext>
            </a:extLst>
          </p:cNvPr>
          <p:cNvGraphicFramePr>
            <a:graphicFrameLocks noGrp="1"/>
          </p:cNvGraphicFramePr>
          <p:nvPr>
            <p:extLst>
              <p:ext uri="{D42A27DB-BD31-4B8C-83A1-F6EECF244321}">
                <p14:modId xmlns:p14="http://schemas.microsoft.com/office/powerpoint/2010/main" val="1698184537"/>
              </p:ext>
            </p:extLst>
          </p:nvPr>
        </p:nvGraphicFramePr>
        <p:xfrm>
          <a:off x="417251" y="1058545"/>
          <a:ext cx="11274006" cy="4577080"/>
        </p:xfrm>
        <a:graphic>
          <a:graphicData uri="http://schemas.openxmlformats.org/drawingml/2006/table">
            <a:tbl>
              <a:tblPr firstRow="1" bandRow="1">
                <a:tableStyleId>{2D5ABB26-0587-4C30-8999-92F81FD0307C}</a:tableStyleId>
              </a:tblPr>
              <a:tblGrid>
                <a:gridCol w="5637003">
                  <a:extLst>
                    <a:ext uri="{9D8B030D-6E8A-4147-A177-3AD203B41FA5}">
                      <a16:colId xmlns:a16="http://schemas.microsoft.com/office/drawing/2014/main" val="2510667552"/>
                    </a:ext>
                  </a:extLst>
                </a:gridCol>
                <a:gridCol w="5637003">
                  <a:extLst>
                    <a:ext uri="{9D8B030D-6E8A-4147-A177-3AD203B41FA5}">
                      <a16:colId xmlns:a16="http://schemas.microsoft.com/office/drawing/2014/main" val="775910226"/>
                    </a:ext>
                  </a:extLst>
                </a:gridCol>
              </a:tblGrid>
              <a:tr h="370840">
                <a:tc>
                  <a:txBody>
                    <a:bodyPr/>
                    <a:lstStyle/>
                    <a:p>
                      <a:pPr marL="285750" lvl="0" indent="-285750" algn="just">
                        <a:buFont typeface="Wingdings" panose="05000000000000000000" pitchFamily="2" charset="2"/>
                        <a:buChar char="Ø"/>
                      </a:pPr>
                      <a:r>
                        <a:rPr lang="pl-PL" sz="1600" b="0" kern="1200" dirty="0">
                          <a:solidFill>
                            <a:schemeClr val="tx1"/>
                          </a:solidFill>
                          <a:effectLst/>
                          <a:latin typeface="+mn-lt"/>
                          <a:ea typeface="+mn-ea"/>
                          <a:cs typeface="+mn-cs"/>
                        </a:rPr>
                        <a:t>V </a:t>
                      </a:r>
                      <a:r>
                        <a:rPr lang="pl-PL" sz="1600" b="0" kern="1200" dirty="0" err="1">
                          <a:solidFill>
                            <a:schemeClr val="tx1"/>
                          </a:solidFill>
                          <a:effectLst/>
                          <a:latin typeface="+mn-lt"/>
                          <a:ea typeface="+mn-ea"/>
                          <a:cs typeface="+mn-cs"/>
                        </a:rPr>
                        <a:t>případě</a:t>
                      </a:r>
                      <a:r>
                        <a:rPr lang="pl-PL" sz="1600" b="0" kern="1200" dirty="0">
                          <a:solidFill>
                            <a:schemeClr val="tx1"/>
                          </a:solidFill>
                          <a:effectLst/>
                          <a:latin typeface="+mn-lt"/>
                          <a:ea typeface="+mn-ea"/>
                          <a:cs typeface="+mn-cs"/>
                        </a:rPr>
                        <a:t> metody </a:t>
                      </a:r>
                      <a:r>
                        <a:rPr lang="pl-PL" sz="1600" b="0" kern="1200" dirty="0" err="1">
                          <a:solidFill>
                            <a:schemeClr val="tx1"/>
                          </a:solidFill>
                          <a:effectLst/>
                          <a:latin typeface="+mn-lt"/>
                          <a:ea typeface="+mn-ea"/>
                          <a:cs typeface="+mn-cs"/>
                        </a:rPr>
                        <a:t>návrhu</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rozpočtu</a:t>
                      </a:r>
                      <a:r>
                        <a:rPr lang="pl-PL" sz="1600" b="0" kern="1200" dirty="0">
                          <a:solidFill>
                            <a:schemeClr val="tx1"/>
                          </a:solidFill>
                          <a:effectLst/>
                          <a:latin typeface="+mn-lt"/>
                          <a:ea typeface="+mn-ea"/>
                          <a:cs typeface="+mn-cs"/>
                        </a:rPr>
                        <a:t> (draft </a:t>
                      </a:r>
                      <a:r>
                        <a:rPr lang="pl-PL" sz="1600" b="0" kern="1200" dirty="0" err="1">
                          <a:solidFill>
                            <a:schemeClr val="tx1"/>
                          </a:solidFill>
                          <a:effectLst/>
                          <a:latin typeface="+mn-lt"/>
                          <a:ea typeface="+mn-ea"/>
                          <a:cs typeface="+mn-cs"/>
                        </a:rPr>
                        <a:t>budget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obsahuje</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rozpočet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navrhované</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náklady</a:t>
                      </a:r>
                      <a:r>
                        <a:rPr lang="pl-PL" sz="1600" b="0" kern="1200" dirty="0">
                          <a:solidFill>
                            <a:schemeClr val="tx1"/>
                          </a:solidFill>
                          <a:effectLst/>
                          <a:latin typeface="+mn-lt"/>
                          <a:ea typeface="+mn-ea"/>
                          <a:cs typeface="+mn-cs"/>
                        </a:rPr>
                        <a:t> na </a:t>
                      </a:r>
                      <a:r>
                        <a:rPr lang="pl-PL" sz="1600" b="0" kern="1200" dirty="0" err="1">
                          <a:solidFill>
                            <a:schemeClr val="tx1"/>
                          </a:solidFill>
                          <a:effectLst/>
                          <a:latin typeface="+mn-lt"/>
                          <a:ea typeface="+mn-ea"/>
                          <a:cs typeface="+mn-cs"/>
                        </a:rPr>
                        <a:t>jednotlivé</a:t>
                      </a:r>
                      <a:r>
                        <a:rPr lang="pl-PL" sz="1600" b="0" kern="1200" dirty="0">
                          <a:solidFill>
                            <a:schemeClr val="tx1"/>
                          </a:solidFill>
                          <a:effectLst/>
                          <a:latin typeface="+mn-lt"/>
                          <a:ea typeface="+mn-ea"/>
                          <a:cs typeface="+mn-cs"/>
                        </a:rPr>
                        <a:t> kategorie </a:t>
                      </a:r>
                      <a:r>
                        <a:rPr lang="pl-PL" sz="1600" b="0" kern="1200" dirty="0" err="1">
                          <a:solidFill>
                            <a:schemeClr val="tx1"/>
                          </a:solidFill>
                          <a:effectLst/>
                          <a:latin typeface="+mn-lt"/>
                          <a:ea typeface="+mn-ea"/>
                          <a:cs typeface="+mn-cs"/>
                        </a:rPr>
                        <a:t>výdajů</a:t>
                      </a:r>
                      <a:r>
                        <a:rPr lang="pl-PL" sz="1600" b="0" kern="1200" dirty="0">
                          <a:solidFill>
                            <a:schemeClr val="tx1"/>
                          </a:solidFill>
                          <a:effectLst/>
                          <a:latin typeface="+mn-lt"/>
                          <a:ea typeface="+mn-ea"/>
                          <a:cs typeface="+mn-cs"/>
                        </a:rPr>
                        <a:t>.</a:t>
                      </a:r>
                    </a:p>
                    <a:p>
                      <a:pPr marL="285750" lvl="0" indent="-285750" algn="just">
                        <a:buFont typeface="Wingdings" panose="05000000000000000000" pitchFamily="2" charset="2"/>
                        <a:buChar char="Ø"/>
                      </a:pPr>
                      <a:endParaRPr lang="pl-PL" sz="1600" b="0" kern="1200" dirty="0">
                        <a:solidFill>
                          <a:schemeClr val="tx1"/>
                        </a:solidFill>
                        <a:effectLst/>
                        <a:latin typeface="+mn-lt"/>
                        <a:ea typeface="+mn-ea"/>
                        <a:cs typeface="+mn-cs"/>
                      </a:endParaRPr>
                    </a:p>
                    <a:p>
                      <a:pPr marL="285750" lvl="0" indent="-285750" algn="just">
                        <a:buFont typeface="Wingdings" panose="05000000000000000000" pitchFamily="2" charset="2"/>
                        <a:buChar char="Ø"/>
                      </a:pPr>
                      <a:endParaRPr lang="pl-PL" sz="1600" b="0" kern="120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pl-PL" sz="1600" b="0" kern="1200" dirty="0" err="1">
                          <a:solidFill>
                            <a:schemeClr val="tx1"/>
                          </a:solidFill>
                          <a:effectLst/>
                          <a:latin typeface="+mn-lt"/>
                          <a:ea typeface="+mn-ea"/>
                          <a:cs typeface="+mn-cs"/>
                        </a:rPr>
                        <a:t>Při</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podání</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žádosti</a:t>
                      </a:r>
                      <a:r>
                        <a:rPr lang="pl-PL" sz="1600" b="0" kern="1200" dirty="0">
                          <a:solidFill>
                            <a:schemeClr val="tx1"/>
                          </a:solidFill>
                          <a:effectLst/>
                          <a:latin typeface="+mn-lt"/>
                          <a:ea typeface="+mn-ea"/>
                          <a:cs typeface="+mn-cs"/>
                        </a:rPr>
                        <a:t> o </a:t>
                      </a:r>
                      <a:r>
                        <a:rPr lang="pl-PL" sz="1600" b="0" kern="1200" dirty="0" err="1">
                          <a:solidFill>
                            <a:schemeClr val="tx1"/>
                          </a:solidFill>
                          <a:effectLst/>
                          <a:latin typeface="+mn-lt"/>
                          <a:ea typeface="+mn-ea"/>
                          <a:cs typeface="+mn-cs"/>
                        </a:rPr>
                        <a:t>dotaci</a:t>
                      </a:r>
                      <a:r>
                        <a:rPr lang="pl-PL" sz="1600" b="0" kern="1200" dirty="0">
                          <a:solidFill>
                            <a:schemeClr val="tx1"/>
                          </a:solidFill>
                          <a:effectLst/>
                          <a:latin typeface="+mn-lt"/>
                          <a:ea typeface="+mn-ea"/>
                          <a:cs typeface="+mn-cs"/>
                        </a:rPr>
                        <a:t> na </a:t>
                      </a:r>
                      <a:r>
                        <a:rPr lang="pl-PL" sz="1600" b="0" kern="1200" dirty="0" err="1">
                          <a:solidFill>
                            <a:schemeClr val="tx1"/>
                          </a:solidFill>
                          <a:effectLst/>
                          <a:latin typeface="+mn-lt"/>
                          <a:ea typeface="+mn-ea"/>
                          <a:cs typeface="+mn-cs"/>
                        </a:rPr>
                        <a:t>malý</a:t>
                      </a:r>
                      <a:r>
                        <a:rPr lang="pl-PL" sz="1600" b="0" kern="1200" dirty="0">
                          <a:solidFill>
                            <a:schemeClr val="tx1"/>
                          </a:solidFill>
                          <a:effectLst/>
                          <a:latin typeface="+mn-lt"/>
                          <a:ea typeface="+mn-ea"/>
                          <a:cs typeface="+mn-cs"/>
                        </a:rPr>
                        <a:t> projekt v </a:t>
                      </a:r>
                      <a:r>
                        <a:rPr lang="pl-PL" sz="1600" b="0" kern="1200" dirty="0" err="1">
                          <a:solidFill>
                            <a:schemeClr val="tx1"/>
                          </a:solidFill>
                          <a:effectLst/>
                          <a:latin typeface="+mn-lt"/>
                          <a:ea typeface="+mn-ea"/>
                          <a:cs typeface="+mn-cs"/>
                        </a:rPr>
                        <a:t>rámci</a:t>
                      </a:r>
                      <a:r>
                        <a:rPr lang="pl-PL" sz="1600" b="0" kern="1200" dirty="0">
                          <a:solidFill>
                            <a:schemeClr val="tx1"/>
                          </a:solidFill>
                          <a:effectLst/>
                          <a:latin typeface="+mn-lt"/>
                          <a:ea typeface="+mn-ea"/>
                          <a:cs typeface="+mn-cs"/>
                        </a:rPr>
                        <a:t> FMP </a:t>
                      </a:r>
                      <a:r>
                        <a:rPr lang="pl-PL" sz="1600" b="0" kern="1200" dirty="0" err="1">
                          <a:solidFill>
                            <a:schemeClr val="tx1"/>
                          </a:solidFill>
                          <a:effectLst/>
                          <a:latin typeface="+mn-lt"/>
                          <a:ea typeface="+mn-ea"/>
                          <a:cs typeface="+mn-cs"/>
                        </a:rPr>
                        <a:t>žadatel</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předloží</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podrobný</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návrh</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rozpočtu</a:t>
                      </a:r>
                      <a:r>
                        <a:rPr lang="pl-PL" sz="1600" b="0" kern="1200" dirty="0">
                          <a:solidFill>
                            <a:schemeClr val="tx1"/>
                          </a:solidFill>
                          <a:effectLst/>
                          <a:latin typeface="+mn-lt"/>
                          <a:ea typeface="+mn-ea"/>
                          <a:cs typeface="+mn-cs"/>
                        </a:rPr>
                        <a:t> v </a:t>
                      </a:r>
                      <a:r>
                        <a:rPr lang="pl-PL" sz="1600" b="0" kern="1200" dirty="0" err="1">
                          <a:solidFill>
                            <a:schemeClr val="tx1"/>
                          </a:solidFill>
                          <a:effectLst/>
                          <a:latin typeface="+mn-lt"/>
                          <a:ea typeface="+mn-ea"/>
                          <a:cs typeface="+mn-cs"/>
                        </a:rPr>
                        <a:t>členění</a:t>
                      </a:r>
                      <a:r>
                        <a:rPr lang="pl-PL" sz="1600" b="0" kern="1200" dirty="0">
                          <a:solidFill>
                            <a:schemeClr val="tx1"/>
                          </a:solidFill>
                          <a:effectLst/>
                          <a:latin typeface="+mn-lt"/>
                          <a:ea typeface="+mn-ea"/>
                          <a:cs typeface="+mn-cs"/>
                        </a:rPr>
                        <a:t> podle </a:t>
                      </a:r>
                      <a:r>
                        <a:rPr lang="pl-PL" sz="1600" b="0" kern="1200" dirty="0" err="1">
                          <a:solidFill>
                            <a:schemeClr val="tx1"/>
                          </a:solidFill>
                          <a:effectLst/>
                          <a:latin typeface="+mn-lt"/>
                          <a:ea typeface="+mn-ea"/>
                          <a:cs typeface="+mn-cs"/>
                        </a:rPr>
                        <a:t>zapojených</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partnerů</a:t>
                      </a:r>
                      <a:r>
                        <a:rPr lang="pl-PL" sz="1600" b="0" kern="1200" dirty="0">
                          <a:solidFill>
                            <a:schemeClr val="tx1"/>
                          </a:solidFill>
                          <a:effectLst/>
                          <a:latin typeface="+mn-lt"/>
                          <a:ea typeface="+mn-ea"/>
                          <a:cs typeface="+mn-cs"/>
                        </a:rPr>
                        <a:t>.</a:t>
                      </a:r>
                    </a:p>
                    <a:p>
                      <a:pPr marL="285750" lvl="0" indent="-285750" algn="just">
                        <a:buFont typeface="Wingdings" panose="05000000000000000000" pitchFamily="2" charset="2"/>
                        <a:buChar char="Ø"/>
                      </a:pPr>
                      <a:endParaRPr lang="pl-PL" sz="1600" b="1" kern="1200" dirty="0">
                        <a:solidFill>
                          <a:schemeClr val="tx1"/>
                        </a:solidFill>
                        <a:effectLst/>
                        <a:latin typeface="+mn-lt"/>
                        <a:ea typeface="+mn-ea"/>
                        <a:cs typeface="+mn-cs"/>
                      </a:endParaRP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Návrh rozpočtu se kontroluje v rámci kontroly přijatelnosti.</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Náklady zahrnuté do rozpočtu musí být v souladu se </a:t>
                      </a:r>
                      <a:r>
                        <a:rPr lang="cs-CZ" sz="1600" b="0" u="sng" noProof="0" dirty="0">
                          <a:effectLst/>
                          <a:latin typeface="+mn-lt"/>
                          <a:ea typeface="Times New Roman" panose="02020603050405020304" pitchFamily="18" charset="0"/>
                        </a:rPr>
                        <a:t>zásadami hospodárnosti, účelnosti a ekonomické efektivnosti</a:t>
                      </a:r>
                      <a:r>
                        <a:rPr lang="cs-CZ" sz="1600" b="0" noProof="0" dirty="0">
                          <a:effectLst/>
                          <a:latin typeface="+mn-lt"/>
                          <a:ea typeface="Times New Roman" panose="02020603050405020304" pitchFamily="18" charset="0"/>
                        </a:rPr>
                        <a:t>. Každá položka rozpočtu musí být jasně spojena s výstupem projektu, musí být vysvětlena a účelně naplánována. Požadovaný počet jednotlivých služeb a vybavení musí odpovídat rozsahu projektu.</a:t>
                      </a:r>
                    </a:p>
                    <a:p>
                      <a:pPr marL="285750" lvl="0" indent="-285750">
                        <a:buFont typeface="Wingdings" panose="05000000000000000000" pitchFamily="2" charset="2"/>
                        <a:buChar char="Ø"/>
                      </a:pPr>
                      <a:endParaRPr lang="pl-PL" sz="1800" b="1" kern="1200" dirty="0">
                        <a:solidFill>
                          <a:schemeClr val="tx1"/>
                        </a:solidFill>
                        <a:effectLst/>
                        <a:latin typeface="+mn-lt"/>
                        <a:ea typeface="+mn-ea"/>
                        <a:cs typeface="+mn-cs"/>
                      </a:endParaRPr>
                    </a:p>
                    <a:p>
                      <a:endParaRPr lang="pl-PL" dirty="0"/>
                    </a:p>
                  </a:txBody>
                  <a:tcPr/>
                </a:tc>
                <a:tc>
                  <a:txBody>
                    <a:bodyPr/>
                    <a:lstStyle/>
                    <a:p>
                      <a:pPr marL="285750" lvl="0" indent="-285750" algn="just">
                        <a:buFont typeface="Wingdings" panose="05000000000000000000" pitchFamily="2" charset="2"/>
                        <a:buChar char="Ø"/>
                      </a:pPr>
                      <a:r>
                        <a:rPr lang="cs-CZ" sz="1600" b="0" kern="1200" dirty="0">
                          <a:solidFill>
                            <a:srgbClr val="002060"/>
                          </a:solidFill>
                          <a:effectLst/>
                          <a:latin typeface="+mn-lt"/>
                          <a:ea typeface="+mn-ea"/>
                          <a:cs typeface="+mn-cs"/>
                        </a:rPr>
                        <a:t>W przypadku metody projektu budżetu (draft budget) budżet obejmuje proponowane koszty poszczególnych kategorii wydatków.</a:t>
                      </a:r>
                      <a:endParaRPr lang="pl-PL" sz="1600" b="0" kern="1200" dirty="0">
                        <a:solidFill>
                          <a:srgbClr val="002060"/>
                        </a:solidFill>
                        <a:effectLst/>
                        <a:latin typeface="+mn-lt"/>
                        <a:ea typeface="+mn-ea"/>
                        <a:cs typeface="+mn-cs"/>
                      </a:endParaRPr>
                    </a:p>
                    <a:p>
                      <a:pPr marL="285750" indent="-285750" algn="just">
                        <a:buFont typeface="Wingdings" panose="05000000000000000000" pitchFamily="2" charset="2"/>
                        <a:buChar char="Ø"/>
                      </a:pPr>
                      <a:endParaRPr lang="pl-PL" sz="1600" b="0" kern="1200" dirty="0">
                        <a:solidFill>
                          <a:srgbClr val="002060"/>
                        </a:solidFill>
                        <a:effectLst/>
                        <a:latin typeface="+mn-lt"/>
                        <a:ea typeface="+mn-ea"/>
                        <a:cs typeface="+mn-cs"/>
                      </a:endParaRPr>
                    </a:p>
                    <a:p>
                      <a:pPr marL="285750" lvl="0" indent="-285750" algn="just">
                        <a:buFont typeface="Wingdings" panose="05000000000000000000" pitchFamily="2" charset="2"/>
                        <a:buChar char="Ø"/>
                      </a:pPr>
                      <a:r>
                        <a:rPr lang="cs-CZ" sz="1600" b="0" kern="1200" dirty="0">
                          <a:solidFill>
                            <a:srgbClr val="002060"/>
                          </a:solidFill>
                          <a:effectLst/>
                          <a:latin typeface="+mn-lt"/>
                          <a:ea typeface="+mn-ea"/>
                          <a:cs typeface="+mn-cs"/>
                        </a:rPr>
                        <a:t>Składając wniosek o dofinansowanie małego projektu </a:t>
                      </a:r>
                      <a:br>
                        <a:rPr lang="cs-CZ" sz="1600" b="0" kern="1200" dirty="0">
                          <a:solidFill>
                            <a:srgbClr val="002060"/>
                          </a:solidFill>
                          <a:effectLst/>
                          <a:latin typeface="+mn-lt"/>
                          <a:ea typeface="+mn-ea"/>
                          <a:cs typeface="+mn-cs"/>
                        </a:rPr>
                      </a:br>
                      <a:r>
                        <a:rPr lang="cs-CZ" sz="1600" b="0" kern="1200" dirty="0">
                          <a:solidFill>
                            <a:srgbClr val="002060"/>
                          </a:solidFill>
                          <a:effectLst/>
                          <a:latin typeface="+mn-lt"/>
                          <a:ea typeface="+mn-ea"/>
                          <a:cs typeface="+mn-cs"/>
                        </a:rPr>
                        <a:t>w ramach FMP, wnioskodawca składa szczegółowy projekt budżetu, w podziale na zaangażowanych partnerów.</a:t>
                      </a:r>
                      <a:endParaRPr lang="pl-PL" sz="1600" b="0" kern="1200" dirty="0">
                        <a:solidFill>
                          <a:srgbClr val="002060"/>
                        </a:solidFill>
                        <a:effectLst/>
                        <a:latin typeface="+mn-lt"/>
                        <a:ea typeface="+mn-ea"/>
                        <a:cs typeface="+mn-cs"/>
                      </a:endParaRPr>
                    </a:p>
                    <a:p>
                      <a:pPr marL="342900" lvl="0" indent="-342900" algn="just">
                        <a:spcBef>
                          <a:spcPts val="500"/>
                        </a:spcBef>
                        <a:spcAft>
                          <a:spcPts val="600"/>
                        </a:spcAft>
                        <a:buFont typeface="Wingdings" panose="05000000000000000000" pitchFamily="2" charset="2"/>
                        <a:buChar char=""/>
                      </a:pPr>
                      <a:r>
                        <a:rPr lang="cs-CZ" sz="1600" b="0" dirty="0">
                          <a:solidFill>
                            <a:srgbClr val="002060"/>
                          </a:solidFill>
                          <a:effectLst/>
                          <a:latin typeface="+mn-lt"/>
                          <a:ea typeface="Times New Roman" panose="02020603050405020304" pitchFamily="18" charset="0"/>
                        </a:rPr>
                        <a:t>Projekt budżetu jest sprawdzany w ramach kontroli kwalifikowalności.</a:t>
                      </a:r>
                    </a:p>
                    <a:p>
                      <a:pPr marL="342900" lvl="0" indent="-342900" algn="just">
                        <a:spcBef>
                          <a:spcPts val="500"/>
                        </a:spcBef>
                        <a:spcAft>
                          <a:spcPts val="600"/>
                        </a:spcAft>
                        <a:buFont typeface="Wingdings" panose="05000000000000000000" pitchFamily="2" charset="2"/>
                        <a:buChar char=""/>
                      </a:pPr>
                      <a:r>
                        <a:rPr lang="cs-CZ" sz="1600" b="0" dirty="0">
                          <a:solidFill>
                            <a:srgbClr val="002060"/>
                          </a:solidFill>
                          <a:effectLst/>
                          <a:latin typeface="+mn-lt"/>
                          <a:ea typeface="Times New Roman" panose="02020603050405020304" pitchFamily="18" charset="0"/>
                        </a:rPr>
                        <a:t>Koszty uwzględnione w budżecie muszą być zgodne </a:t>
                      </a:r>
                      <a:br>
                        <a:rPr lang="cs-CZ" sz="1600" b="0" dirty="0">
                          <a:solidFill>
                            <a:srgbClr val="002060"/>
                          </a:solidFill>
                          <a:effectLst/>
                          <a:latin typeface="+mn-lt"/>
                          <a:ea typeface="Times New Roman" panose="02020603050405020304" pitchFamily="18" charset="0"/>
                        </a:rPr>
                      </a:br>
                      <a:r>
                        <a:rPr lang="cs-CZ" sz="1600" b="0" dirty="0">
                          <a:solidFill>
                            <a:srgbClr val="002060"/>
                          </a:solidFill>
                          <a:effectLst/>
                          <a:latin typeface="+mn-lt"/>
                          <a:ea typeface="Times New Roman" panose="02020603050405020304" pitchFamily="18" charset="0"/>
                        </a:rPr>
                        <a:t>z </a:t>
                      </a:r>
                      <a:r>
                        <a:rPr lang="cs-CZ" sz="1600" b="0" u="sng" dirty="0">
                          <a:solidFill>
                            <a:srgbClr val="002060"/>
                          </a:solidFill>
                          <a:effectLst/>
                          <a:latin typeface="+mn-lt"/>
                          <a:ea typeface="Times New Roman" panose="02020603050405020304" pitchFamily="18" charset="0"/>
                        </a:rPr>
                        <a:t>zasadą gospodarności, celowości i efektywności ekonomicznej</a:t>
                      </a:r>
                      <a:r>
                        <a:rPr lang="cs-CZ" sz="1600" b="0" dirty="0">
                          <a:solidFill>
                            <a:srgbClr val="002060"/>
                          </a:solidFill>
                          <a:effectLst/>
                          <a:latin typeface="+mn-lt"/>
                          <a:ea typeface="Times New Roman" panose="02020603050405020304" pitchFamily="18" charset="0"/>
                        </a:rPr>
                        <a:t>. Każda pozycja budżetu musi być wyraźnie powiązana z produktem projektu, być wyjaśniona </a:t>
                      </a:r>
                      <a:br>
                        <a:rPr lang="cs-CZ" sz="1600" b="0" dirty="0">
                          <a:solidFill>
                            <a:srgbClr val="002060"/>
                          </a:solidFill>
                          <a:effectLst/>
                          <a:latin typeface="+mn-lt"/>
                          <a:ea typeface="Times New Roman" panose="02020603050405020304" pitchFamily="18" charset="0"/>
                        </a:rPr>
                      </a:br>
                      <a:r>
                        <a:rPr lang="cs-CZ" sz="1600" b="0" dirty="0">
                          <a:solidFill>
                            <a:srgbClr val="002060"/>
                          </a:solidFill>
                          <a:effectLst/>
                          <a:latin typeface="+mn-lt"/>
                          <a:ea typeface="Times New Roman" panose="02020603050405020304" pitchFamily="18" charset="0"/>
                        </a:rPr>
                        <a:t>i zaplanowana celowo. Wnioskowana liczba poszczególnych usług i wyposażenia musi odpowiadać zakresowi projektu.</a:t>
                      </a:r>
                      <a:endParaRPr lang="pl-PL" sz="1600" b="0" dirty="0">
                        <a:solidFill>
                          <a:srgbClr val="002060"/>
                        </a:solidFill>
                        <a:effectLst/>
                        <a:latin typeface="+mn-lt"/>
                        <a:ea typeface="Times New Roman" panose="02020603050405020304" pitchFamily="18" charset="0"/>
                      </a:endParaRPr>
                    </a:p>
                    <a:p>
                      <a:endParaRPr lang="pl-PL" dirty="0"/>
                    </a:p>
                  </a:txBody>
                  <a:tcPr/>
                </a:tc>
                <a:extLst>
                  <a:ext uri="{0D108BD9-81ED-4DB2-BD59-A6C34878D82A}">
                    <a16:rowId xmlns:a16="http://schemas.microsoft.com/office/drawing/2014/main" val="4235838163"/>
                  </a:ext>
                </a:extLst>
              </a:tr>
            </a:tbl>
          </a:graphicData>
        </a:graphic>
      </p:graphicFrame>
    </p:spTree>
    <p:extLst>
      <p:ext uri="{BB962C8B-B14F-4D97-AF65-F5344CB8AC3E}">
        <p14:creationId xmlns:p14="http://schemas.microsoft.com/office/powerpoint/2010/main" val="403073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9F1D8-1963-8F8A-CEA3-88536F0B5E6B}"/>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3017D4E3-AAF5-3D83-E7C3-F693915B1485}"/>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5D8FFCA0-408A-DCFD-B77C-1A213C68E65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F0FC99C-6B02-0F10-B6A0-7611FA7EE76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5C35DBE8-07C5-7573-FA1E-CE5D3B56D75D}"/>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53DED830-1320-05F1-4D2C-C27CEFEA7644}"/>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DA1FA726-3557-163D-99C5-7F66669B22E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F2C0995F-0D88-6891-38FD-9267118C4260}"/>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829E9B07-BEC8-2A30-AE01-A5221B9BA67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0F7F285-0437-2DEC-52F8-287A104DB413}"/>
              </a:ext>
            </a:extLst>
          </p:cNvPr>
          <p:cNvGraphicFramePr>
            <a:graphicFrameLocks noGrp="1"/>
          </p:cNvGraphicFramePr>
          <p:nvPr>
            <p:extLst>
              <p:ext uri="{D42A27DB-BD31-4B8C-83A1-F6EECF244321}">
                <p14:modId xmlns:p14="http://schemas.microsoft.com/office/powerpoint/2010/main" val="1238847994"/>
              </p:ext>
            </p:extLst>
          </p:nvPr>
        </p:nvGraphicFramePr>
        <p:xfrm>
          <a:off x="572324" y="880678"/>
          <a:ext cx="10916238" cy="4871720"/>
        </p:xfrm>
        <a:graphic>
          <a:graphicData uri="http://schemas.openxmlformats.org/drawingml/2006/table">
            <a:tbl>
              <a:tblPr firstRow="1" bandRow="1">
                <a:tableStyleId>{2D5ABB26-0587-4C30-8999-92F81FD0307C}</a:tableStyleId>
              </a:tblPr>
              <a:tblGrid>
                <a:gridCol w="5458119">
                  <a:extLst>
                    <a:ext uri="{9D8B030D-6E8A-4147-A177-3AD203B41FA5}">
                      <a16:colId xmlns:a16="http://schemas.microsoft.com/office/drawing/2014/main" val="3496464659"/>
                    </a:ext>
                  </a:extLst>
                </a:gridCol>
                <a:gridCol w="5458119">
                  <a:extLst>
                    <a:ext uri="{9D8B030D-6E8A-4147-A177-3AD203B41FA5}">
                      <a16:colId xmlns:a16="http://schemas.microsoft.com/office/drawing/2014/main" val="2276540703"/>
                    </a:ext>
                  </a:extLst>
                </a:gridCol>
              </a:tblGrid>
              <a:tr h="370840">
                <a:tc>
                  <a:txBody>
                    <a:bodyPr/>
                    <a:lstStyle/>
                    <a:p>
                      <a:pPr marL="342900" lvl="0" indent="-342900" algn="just">
                        <a:spcBef>
                          <a:spcPts val="500"/>
                        </a:spcBef>
                        <a:spcAft>
                          <a:spcPts val="600"/>
                        </a:spcAft>
                        <a:buFont typeface="Wingdings" panose="05000000000000000000" pitchFamily="2" charset="2"/>
                        <a:buChar char=""/>
                      </a:pPr>
                      <a:r>
                        <a:rPr lang="cs-CZ" sz="1700" b="0" noProof="0" dirty="0">
                          <a:effectLst/>
                          <a:latin typeface="+mn-lt"/>
                          <a:ea typeface="Times New Roman" panose="02020603050405020304" pitchFamily="18" charset="0"/>
                        </a:rPr>
                        <a:t>Rozpočet bude kontrolován z hlediska výše jednotlivých výdajů (jednotkových cen), struktury výdajů a počtu jednotlivých požadovaných služeb a vybavení. </a:t>
                      </a:r>
                    </a:p>
                    <a:p>
                      <a:pPr marL="0" lvl="0" indent="0" algn="just">
                        <a:spcBef>
                          <a:spcPts val="500"/>
                        </a:spcBef>
                        <a:spcAft>
                          <a:spcPts val="600"/>
                        </a:spcAft>
                        <a:buFont typeface="Wingdings" panose="05000000000000000000" pitchFamily="2" charset="2"/>
                        <a:buNone/>
                      </a:pPr>
                      <a:endParaRPr lang="cs-CZ" sz="1700" b="0" noProof="0" dirty="0">
                        <a:effectLst/>
                        <a:latin typeface="+mn-lt"/>
                        <a:ea typeface="Times New Roman" panose="02020603050405020304" pitchFamily="18" charset="0"/>
                      </a:endParaRPr>
                    </a:p>
                    <a:p>
                      <a:pPr marL="342900" lvl="0" indent="-342900" algn="just">
                        <a:spcBef>
                          <a:spcPts val="500"/>
                        </a:spcBef>
                        <a:spcAft>
                          <a:spcPts val="600"/>
                        </a:spcAft>
                        <a:buFont typeface="Wingdings" panose="05000000000000000000" pitchFamily="2" charset="2"/>
                        <a:buChar char=""/>
                      </a:pPr>
                      <a:r>
                        <a:rPr lang="cs-CZ" sz="1700" b="0" noProof="0" dirty="0">
                          <a:effectLst/>
                          <a:latin typeface="+mn-lt"/>
                          <a:ea typeface="Times New Roman" panose="02020603050405020304" pitchFamily="18" charset="0"/>
                        </a:rPr>
                        <a:t>Za všech okolností by měl příjemce dodržovat zásady efektivnosti vynaložených výdajů, a proto je třeba v konkrétních případech zvážit, zda je skutečně nutné dané vybavení či zařízení zakoupit a zda by nebylo efektivnější si je např. pronajmout.</a:t>
                      </a:r>
                    </a:p>
                    <a:p>
                      <a:pPr marL="0" lvl="0" indent="0" algn="just">
                        <a:spcBef>
                          <a:spcPts val="500"/>
                        </a:spcBef>
                        <a:spcAft>
                          <a:spcPts val="600"/>
                        </a:spcAft>
                        <a:buFont typeface="Wingdings" panose="05000000000000000000" pitchFamily="2" charset="2"/>
                        <a:buNone/>
                      </a:pPr>
                      <a:endParaRPr lang="cs-CZ" sz="1700" b="0" noProof="0" dirty="0">
                        <a:effectLst/>
                        <a:latin typeface="+mn-lt"/>
                        <a:ea typeface="Times New Roman" panose="02020603050405020304" pitchFamily="18" charset="0"/>
                      </a:endParaRPr>
                    </a:p>
                    <a:p>
                      <a:pPr marL="342900" lvl="0" indent="-342900" algn="just">
                        <a:spcBef>
                          <a:spcPts val="500"/>
                        </a:spcBef>
                        <a:spcAft>
                          <a:spcPts val="600"/>
                        </a:spcAft>
                        <a:buFont typeface="Wingdings" panose="05000000000000000000" pitchFamily="2" charset="2"/>
                        <a:buChar char=""/>
                      </a:pPr>
                      <a:r>
                        <a:rPr lang="cs-CZ" sz="1700" b="0" noProof="0" dirty="0">
                          <a:effectLst/>
                          <a:latin typeface="+mn-lt"/>
                          <a:ea typeface="Times New Roman" panose="02020603050405020304" pitchFamily="18" charset="0"/>
                        </a:rPr>
                        <a:t>V případě kladného výsledku kontroly ze strany Správce FMP je žádost spolu s rozpočtem předložena Euroregionálnímu řídícímu výboru. Pokud projekt bude Euroregionálním řídicím výborem schválen, stává se rozpočet jednorázovou částkou (lump sum). </a:t>
                      </a:r>
                    </a:p>
                    <a:p>
                      <a:endParaRPr lang="pl-PL" sz="1700" dirty="0"/>
                    </a:p>
                  </a:txBody>
                  <a:tcPr/>
                </a:tc>
                <a:tc>
                  <a:txBody>
                    <a:bodyPr/>
                    <a:lstStyle/>
                    <a:p>
                      <a:pPr marL="342900" lvl="0" indent="-342900" algn="just">
                        <a:spcBef>
                          <a:spcPts val="500"/>
                        </a:spcBef>
                        <a:spcAft>
                          <a:spcPts val="600"/>
                        </a:spcAft>
                        <a:buFont typeface="Wingdings" panose="05000000000000000000" pitchFamily="2" charset="2"/>
                        <a:buChar char=""/>
                      </a:pPr>
                      <a:r>
                        <a:rPr lang="cs-CZ" sz="1700" b="0" dirty="0">
                          <a:solidFill>
                            <a:srgbClr val="002060"/>
                          </a:solidFill>
                          <a:effectLst/>
                          <a:latin typeface="+mn-lt"/>
                          <a:ea typeface="Times New Roman" panose="02020603050405020304" pitchFamily="18" charset="0"/>
                        </a:rPr>
                        <a:t>Budżet zostanie sprawdzony pod kątem wysokości poszczególnych wydatków (cen jednostkowych), struktury wydatków oraz ilości wymaganych poszczególnych usług i sprzętu. </a:t>
                      </a:r>
                      <a:endParaRPr lang="pl-PL" sz="1700" b="0" dirty="0">
                        <a:solidFill>
                          <a:srgbClr val="002060"/>
                        </a:solidFill>
                        <a:effectLst/>
                        <a:latin typeface="+mn-lt"/>
                        <a:ea typeface="Times New Roman" panose="02020603050405020304" pitchFamily="18" charset="0"/>
                      </a:endParaRPr>
                    </a:p>
                    <a:p>
                      <a:pPr marL="342900" lvl="0" indent="-342900" algn="just">
                        <a:spcBef>
                          <a:spcPts val="500"/>
                        </a:spcBef>
                        <a:spcAft>
                          <a:spcPts val="600"/>
                        </a:spcAft>
                        <a:buFont typeface="Wingdings" panose="05000000000000000000" pitchFamily="2" charset="2"/>
                        <a:buChar char=""/>
                      </a:pPr>
                      <a:r>
                        <a:rPr lang="cs-CZ" sz="1700" b="0" dirty="0">
                          <a:solidFill>
                            <a:srgbClr val="002060"/>
                          </a:solidFill>
                          <a:effectLst/>
                          <a:latin typeface="+mn-lt"/>
                          <a:ea typeface="Times New Roman" panose="02020603050405020304" pitchFamily="18" charset="0"/>
                        </a:rPr>
                        <a:t>W każdych okolicznościach beneficjent powinien przestrzegać zasad efektywności ponoszonych wydatków i z tego powodu w konkretnych przypadkach należy rozważyć, czy naprawdę konieczny jest zakup danego wyposażenia lub urządzenia i czy bardziej efektywny nie byłby przykładowo wynajem.</a:t>
                      </a:r>
                    </a:p>
                    <a:p>
                      <a:pPr marL="342900" lvl="0" indent="-342900" algn="just">
                        <a:spcBef>
                          <a:spcPts val="500"/>
                        </a:spcBef>
                        <a:spcAft>
                          <a:spcPts val="600"/>
                        </a:spcAft>
                        <a:buFont typeface="Wingdings" panose="05000000000000000000" pitchFamily="2" charset="2"/>
                        <a:buChar char=""/>
                      </a:pPr>
                      <a:r>
                        <a:rPr lang="pl-PL" sz="1700" b="0" dirty="0">
                          <a:solidFill>
                            <a:srgbClr val="002060"/>
                          </a:solidFill>
                          <a:effectLst/>
                          <a:latin typeface="+mn-lt"/>
                          <a:ea typeface="Times New Roman" panose="02020603050405020304" pitchFamily="18" charset="0"/>
                        </a:rPr>
                        <a:t>W przypadku pozytywnego wyniku kontroli przeprowadzonej przez Zarządzającego FMP, wniosek wraz budżetem jest składany na </a:t>
                      </a:r>
                      <a:r>
                        <a:rPr lang="pl-PL" sz="1700" b="0" dirty="0" err="1">
                          <a:solidFill>
                            <a:srgbClr val="002060"/>
                          </a:solidFill>
                          <a:effectLst/>
                          <a:latin typeface="+mn-lt"/>
                          <a:ea typeface="Times New Roman" panose="02020603050405020304" pitchFamily="18" charset="0"/>
                        </a:rPr>
                        <a:t>Euroregionalny</a:t>
                      </a:r>
                      <a:r>
                        <a:rPr lang="pl-PL" sz="1700" b="0" dirty="0">
                          <a:solidFill>
                            <a:srgbClr val="002060"/>
                          </a:solidFill>
                          <a:effectLst/>
                          <a:latin typeface="+mn-lt"/>
                          <a:ea typeface="Times New Roman" panose="02020603050405020304" pitchFamily="18" charset="0"/>
                        </a:rPr>
                        <a:t> Komitet Sterujący. Jeśli projekt zostanie zatwierdzony przez </a:t>
                      </a:r>
                      <a:r>
                        <a:rPr lang="pl-PL" sz="1700" b="0" dirty="0" err="1">
                          <a:solidFill>
                            <a:srgbClr val="002060"/>
                          </a:solidFill>
                          <a:effectLst/>
                          <a:latin typeface="+mn-lt"/>
                          <a:ea typeface="Times New Roman" panose="02020603050405020304" pitchFamily="18" charset="0"/>
                        </a:rPr>
                        <a:t>Euroregionalny</a:t>
                      </a:r>
                      <a:r>
                        <a:rPr lang="pl-PL" sz="1700" b="0" dirty="0">
                          <a:solidFill>
                            <a:srgbClr val="002060"/>
                          </a:solidFill>
                          <a:effectLst/>
                          <a:latin typeface="+mn-lt"/>
                          <a:ea typeface="Times New Roman" panose="02020603050405020304" pitchFamily="18" charset="0"/>
                        </a:rPr>
                        <a:t> Komitet Sterujący, budżet staje się kwotą ryczałtową (lump sum). </a:t>
                      </a:r>
                    </a:p>
                    <a:p>
                      <a:endParaRPr lang="pl-PL" sz="1700" dirty="0"/>
                    </a:p>
                  </a:txBody>
                  <a:tcPr/>
                </a:tc>
                <a:extLst>
                  <a:ext uri="{0D108BD9-81ED-4DB2-BD59-A6C34878D82A}">
                    <a16:rowId xmlns:a16="http://schemas.microsoft.com/office/drawing/2014/main" val="3081415631"/>
                  </a:ext>
                </a:extLst>
              </a:tr>
            </a:tbl>
          </a:graphicData>
        </a:graphic>
      </p:graphicFrame>
    </p:spTree>
    <p:extLst>
      <p:ext uri="{BB962C8B-B14F-4D97-AF65-F5344CB8AC3E}">
        <p14:creationId xmlns:p14="http://schemas.microsoft.com/office/powerpoint/2010/main" val="37564572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1256176925"/>
              </p:ext>
            </p:extLst>
          </p:nvPr>
        </p:nvGraphicFramePr>
        <p:xfrm>
          <a:off x="572324" y="1085213"/>
          <a:ext cx="10981796" cy="4206240"/>
        </p:xfrm>
        <a:graphic>
          <a:graphicData uri="http://schemas.openxmlformats.org/drawingml/2006/table">
            <a:tbl>
              <a:tblPr firstRow="1" bandRow="1">
                <a:tableStyleId>{2D5ABB26-0587-4C30-8999-92F81FD0307C}</a:tableStyleId>
              </a:tblPr>
              <a:tblGrid>
                <a:gridCol w="5490898">
                  <a:extLst>
                    <a:ext uri="{9D8B030D-6E8A-4147-A177-3AD203B41FA5}">
                      <a16:colId xmlns:a16="http://schemas.microsoft.com/office/drawing/2014/main" val="91260323"/>
                    </a:ext>
                  </a:extLst>
                </a:gridCol>
                <a:gridCol w="5490898">
                  <a:extLst>
                    <a:ext uri="{9D8B030D-6E8A-4147-A177-3AD203B41FA5}">
                      <a16:colId xmlns:a16="http://schemas.microsoft.com/office/drawing/2014/main" val="369314524"/>
                    </a:ext>
                  </a:extLst>
                </a:gridCol>
              </a:tblGrid>
              <a:tr h="370840">
                <a:tc>
                  <a:txBody>
                    <a:bodyPr/>
                    <a:lstStyle/>
                    <a:p>
                      <a:pPr algn="ctr"/>
                      <a:r>
                        <a:rPr lang="cs-CZ" sz="1800" b="1" u="sng" kern="1200" dirty="0">
                          <a:solidFill>
                            <a:schemeClr val="tx1"/>
                          </a:solidFill>
                          <a:effectLst/>
                          <a:latin typeface="+mn-lt"/>
                          <a:ea typeface="+mn-ea"/>
                          <a:cs typeface="+mn-cs"/>
                        </a:rPr>
                        <a:t>Malé projekty zaměřené na drobnou infrastrukturu cestovního ruchu</a:t>
                      </a:r>
                    </a:p>
                    <a:p>
                      <a:pPr algn="ctr"/>
                      <a:endParaRPr lang="cs-CZ"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V případě malých projektů zaměřených na drobnou infrastrukturu cestovního ruchu žadatel předkládá stavební rozpočet v podrobném rozčlenění a nacenění dle ceníkových soustav.</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Žadatel dokládá položkový rozpočet stavebních prací vypracovaný na základě ocenění výkazu výměr ve formátu pdf a v elektronickém výstupu ze softwaru pro rozpočtování.</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dirty="0"/>
                    </a:p>
                  </a:txBody>
                  <a:tcPr/>
                </a:tc>
                <a:tc>
                  <a:txBody>
                    <a:bodyPr/>
                    <a:lstStyle/>
                    <a:p>
                      <a:pPr algn="ctr"/>
                      <a:r>
                        <a:rPr lang="cs-CZ" sz="1800" b="1" u="sng" kern="1200" dirty="0">
                          <a:solidFill>
                            <a:srgbClr val="002060"/>
                          </a:solidFill>
                          <a:effectLst/>
                          <a:latin typeface="+mn-lt"/>
                          <a:ea typeface="+mn-ea"/>
                          <a:cs typeface="+mn-cs"/>
                        </a:rPr>
                        <a:t>Małe projekty nastawione na małą infrastrukturę w turystyce</a:t>
                      </a:r>
                    </a:p>
                    <a:p>
                      <a:pPr algn="ctr"/>
                      <a:endParaRPr lang="cs-CZ" sz="180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 przypadku małych projektów nastawionych na małą infrastrukturę w turystyce wnioskodawca składa kosztorys robót budowlanych w szczegółowym podziale i z wyceną dokonaną na podstawie baz cenowych.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Wnioskodawca przedstawia kosztorys robót budowlanych opracowany na podstawie wyceny przedmiaru robót w formacie pdf oraz w formie elektronicznego zestawienia z oprogramowania do budżetowania. </a:t>
                      </a:r>
                    </a:p>
                    <a:p>
                      <a:endParaRPr lang="pl-PL"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22340354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2590431416"/>
              </p:ext>
            </p:extLst>
          </p:nvPr>
        </p:nvGraphicFramePr>
        <p:xfrm>
          <a:off x="967031" y="994629"/>
          <a:ext cx="10587088" cy="4754880"/>
        </p:xfrm>
        <a:graphic>
          <a:graphicData uri="http://schemas.openxmlformats.org/drawingml/2006/table">
            <a:tbl>
              <a:tblPr firstRow="1" bandRow="1">
                <a:tableStyleId>{2D5ABB26-0587-4C30-8999-92F81FD0307C}</a:tableStyleId>
              </a:tblPr>
              <a:tblGrid>
                <a:gridCol w="5293544">
                  <a:extLst>
                    <a:ext uri="{9D8B030D-6E8A-4147-A177-3AD203B41FA5}">
                      <a16:colId xmlns:a16="http://schemas.microsoft.com/office/drawing/2014/main" val="91260323"/>
                    </a:ext>
                  </a:extLst>
                </a:gridCol>
                <a:gridCol w="5293544">
                  <a:extLst>
                    <a:ext uri="{9D8B030D-6E8A-4147-A177-3AD203B41FA5}">
                      <a16:colId xmlns:a16="http://schemas.microsoft.com/office/drawing/2014/main" val="369314524"/>
                    </a:ext>
                  </a:extLst>
                </a:gridCol>
              </a:tblGrid>
              <a:tr h="4380785">
                <a:tc>
                  <a:txBody>
                    <a:bodyPr/>
                    <a:lstStyle/>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Rozpočet stavebních prací bude nutné členit na stavební objekty, popř. dílčí stavební nebo funkční celky, případně jiné obdobné části. Kontrolu návrhu rozpočtu v rámci kontroly přijatelnosti budou provádět odborní experti se zkušenostmi </a:t>
                      </a:r>
                      <a:br>
                        <a:rPr lang="cs-CZ" sz="1800" b="0" u="none" kern="1200" noProof="0" dirty="0">
                          <a:solidFill>
                            <a:schemeClr val="tx1"/>
                          </a:solidFill>
                          <a:effectLst/>
                          <a:latin typeface="+mn-lt"/>
                          <a:ea typeface="+mn-ea"/>
                          <a:cs typeface="+mn-cs"/>
                        </a:rPr>
                      </a:br>
                      <a:r>
                        <a:rPr lang="cs-CZ" sz="1800" b="0" u="none" kern="1200" noProof="0" dirty="0">
                          <a:solidFill>
                            <a:schemeClr val="tx1"/>
                          </a:solidFill>
                          <a:effectLst/>
                          <a:latin typeface="+mn-lt"/>
                          <a:ea typeface="+mn-ea"/>
                          <a:cs typeface="+mn-cs"/>
                        </a:rPr>
                        <a:t>a dostatečnou odborností v oblasti stavebních výdajů.</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 </a:t>
                      </a: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sz="1800" dirty="0"/>
                    </a:p>
                  </a:txBody>
                  <a:tcPr/>
                </a:tc>
                <a:tc>
                  <a:txBody>
                    <a:bodyPr/>
                    <a:lstStyle/>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Budżet robót budowlanych będzie należało podzielić na obiekty budowlane lub częściowe jednostki budowlane lub funkcjonalne, lub inne podobne części. Sprawdzenie projektu </a:t>
                      </a:r>
                      <a:r>
                        <a:rPr lang="pl-PL" sz="1800" b="0" kern="1200" dirty="0">
                          <a:solidFill>
                            <a:srgbClr val="002060"/>
                          </a:solidFill>
                          <a:effectLst/>
                          <a:latin typeface="+mn-lt"/>
                          <a:ea typeface="+mn-ea"/>
                          <a:cs typeface="+mn-cs"/>
                        </a:rPr>
                        <a:t>budżetu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w ramach kontroli kwalifikowalności zostanie przeprowadzone przez profesjonalnych ekspertów posiadających doświadczenie i wystarczającą wiedzę merytoryczną w dziedzinie wydatków budowlanych.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Jeżeli koszt uwzględniony w projekcie budżetu przekracza wartość 1 000 EUR, wnioskodawca każdorazowo przeprowadzi rozpoznanie rynku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przedstawi co najmniej 3 porównywalne oferty załączając je do wniosku projektowego.</a:t>
                      </a: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endParaRPr lang="pl-PL" sz="1800"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4885334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68CA2F6-21FD-DBBF-EE1A-23F63E7664F5}"/>
              </a:ext>
            </a:extLst>
          </p:cNvPr>
          <p:cNvGraphicFramePr>
            <a:graphicFrameLocks noGrp="1"/>
          </p:cNvGraphicFramePr>
          <p:nvPr>
            <p:extLst>
              <p:ext uri="{D42A27DB-BD31-4B8C-83A1-F6EECF244321}">
                <p14:modId xmlns:p14="http://schemas.microsoft.com/office/powerpoint/2010/main" val="1923440602"/>
              </p:ext>
            </p:extLst>
          </p:nvPr>
        </p:nvGraphicFramePr>
        <p:xfrm>
          <a:off x="1858264" y="1425814"/>
          <a:ext cx="8228128" cy="3340832"/>
        </p:xfrm>
        <a:graphic>
          <a:graphicData uri="http://schemas.openxmlformats.org/drawingml/2006/table">
            <a:tbl>
              <a:tblPr firstRow="1" bandRow="1">
                <a:tableStyleId>{2D5ABB26-0587-4C30-8999-92F81FD0307C}</a:tableStyleId>
              </a:tblPr>
              <a:tblGrid>
                <a:gridCol w="4114064">
                  <a:extLst>
                    <a:ext uri="{9D8B030D-6E8A-4147-A177-3AD203B41FA5}">
                      <a16:colId xmlns:a16="http://schemas.microsoft.com/office/drawing/2014/main" val="3813956038"/>
                    </a:ext>
                  </a:extLst>
                </a:gridCol>
                <a:gridCol w="4114064">
                  <a:extLst>
                    <a:ext uri="{9D8B030D-6E8A-4147-A177-3AD203B41FA5}">
                      <a16:colId xmlns:a16="http://schemas.microsoft.com/office/drawing/2014/main" val="4086899403"/>
                    </a:ext>
                  </a:extLst>
                </a:gridCol>
              </a:tblGrid>
              <a:tr h="3340832">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err="1">
                          <a:solidFill>
                            <a:schemeClr val="tx1"/>
                          </a:solidFill>
                          <a:effectLst/>
                        </a:rPr>
                        <a:t>Ostatní</a:t>
                      </a:r>
                      <a:r>
                        <a:rPr lang="pl-PL" sz="1900" b="0" dirty="0">
                          <a:solidFill>
                            <a:schemeClr val="tx1"/>
                          </a:solidFill>
                          <a:effectLst/>
                        </a:rPr>
                        <a:t> kategorie </a:t>
                      </a:r>
                      <a:r>
                        <a:rPr lang="pl-PL" sz="1900" b="0" dirty="0" err="1">
                          <a:solidFill>
                            <a:schemeClr val="tx1"/>
                          </a:solidFill>
                          <a:effectLst/>
                        </a:rPr>
                        <a:t>výdajů</a:t>
                      </a:r>
                      <a:r>
                        <a:rPr lang="pl-PL" sz="1900" b="0" dirty="0">
                          <a:solidFill>
                            <a:schemeClr val="tx1"/>
                          </a:solidFill>
                          <a:effectLst/>
                        </a:rPr>
                        <a:t> </a:t>
                      </a:r>
                      <a:r>
                        <a:rPr lang="pl-PL" sz="1900" b="0" dirty="0" err="1">
                          <a:solidFill>
                            <a:schemeClr val="tx1"/>
                          </a:solidFill>
                          <a:effectLst/>
                        </a:rPr>
                        <a:t>jsou</a:t>
                      </a:r>
                      <a:r>
                        <a:rPr lang="pl-PL" sz="1900" b="0" dirty="0">
                          <a:solidFill>
                            <a:schemeClr val="tx1"/>
                          </a:solidFill>
                          <a:effectLst/>
                        </a:rPr>
                        <a:t> </a:t>
                      </a:r>
                      <a:r>
                        <a:rPr lang="pl-PL" sz="1900" b="0" dirty="0" err="1">
                          <a:solidFill>
                            <a:schemeClr val="tx1"/>
                          </a:solidFill>
                          <a:effectLst/>
                        </a:rPr>
                        <a:t>stanoveny</a:t>
                      </a:r>
                      <a:r>
                        <a:rPr lang="pl-PL" sz="1900" b="0" dirty="0">
                          <a:solidFill>
                            <a:schemeClr val="tx1"/>
                          </a:solidFill>
                          <a:effectLst/>
                        </a:rPr>
                        <a:t> jako </a:t>
                      </a:r>
                      <a:r>
                        <a:rPr lang="pl-PL" sz="1900" b="0" dirty="0" err="1">
                          <a:solidFill>
                            <a:schemeClr val="tx1"/>
                          </a:solidFill>
                          <a:effectLst/>
                        </a:rPr>
                        <a:t>paušální</a:t>
                      </a:r>
                      <a:r>
                        <a:rPr lang="pl-PL" sz="1900" b="0" dirty="0">
                          <a:solidFill>
                            <a:schemeClr val="tx1"/>
                          </a:solidFill>
                          <a:effectLst/>
                        </a:rPr>
                        <a:t> </a:t>
                      </a:r>
                      <a:r>
                        <a:rPr lang="pl-PL" sz="1900" b="0" dirty="0" err="1">
                          <a:solidFill>
                            <a:schemeClr val="tx1"/>
                          </a:solidFill>
                          <a:effectLst/>
                        </a:rPr>
                        <a:t>sazby</a:t>
                      </a:r>
                      <a:r>
                        <a:rPr lang="pl-PL" sz="1900" b="0" dirty="0">
                          <a:solidFill>
                            <a:schemeClr val="tx1"/>
                          </a:solidFill>
                          <a:effectLst/>
                        </a:rPr>
                        <a:t> </a:t>
                      </a:r>
                      <a:br>
                        <a:rPr lang="pl-PL" sz="1900" b="0" dirty="0">
                          <a:solidFill>
                            <a:schemeClr val="tx1"/>
                          </a:solidFill>
                          <a:effectLst/>
                        </a:rPr>
                      </a:br>
                      <a:r>
                        <a:rPr lang="pl-PL" sz="1900" b="0" dirty="0">
                          <a:solidFill>
                            <a:schemeClr val="tx1"/>
                          </a:solidFill>
                          <a:effectLst/>
                        </a:rPr>
                        <a:t>z </a:t>
                      </a:r>
                      <a:r>
                        <a:rPr lang="pl-PL" sz="1900" b="0" dirty="0" err="1">
                          <a:solidFill>
                            <a:schemeClr val="tx1"/>
                          </a:solidFill>
                          <a:effectLst/>
                        </a:rPr>
                        <a:t>naceněných</a:t>
                      </a:r>
                      <a:r>
                        <a:rPr lang="pl-PL" sz="1900" b="0" dirty="0">
                          <a:solidFill>
                            <a:schemeClr val="tx1"/>
                          </a:solidFill>
                          <a:effectLst/>
                        </a:rPr>
                        <a:t> kategorii </a:t>
                      </a:r>
                      <a:r>
                        <a:rPr lang="pl-PL" sz="1900" b="0" dirty="0" err="1">
                          <a:solidFill>
                            <a:schemeClr val="tx1"/>
                          </a:solidFill>
                          <a:effectLst/>
                        </a:rPr>
                        <a:t>nákladů</a:t>
                      </a:r>
                      <a:r>
                        <a:rPr lang="pl-PL" sz="1900" b="0" dirty="0">
                          <a:solidFill>
                            <a:schemeClr val="tx1"/>
                          </a:solidFill>
                          <a:effectLst/>
                        </a:rPr>
                        <a:t> – </a:t>
                      </a:r>
                      <a:r>
                        <a:rPr lang="cs-CZ" sz="1900" b="0" dirty="0">
                          <a:solidFill>
                            <a:schemeClr val="tx1"/>
                          </a:solidFill>
                        </a:rPr>
                        <a:t>20 % na personální výdaje (min. 1 zaměstnanec), z toho 15 % administrativní výdaje  a 15 % cestovní</a:t>
                      </a:r>
                      <a:r>
                        <a:rPr lang="cs-CZ" sz="1900" b="0" baseline="0" dirty="0">
                          <a:solidFill>
                            <a:schemeClr val="tx1"/>
                          </a:solidFill>
                        </a:rPr>
                        <a:t> výdaje (min. jedna služební cesta). Žadatel se může rozhodnout, že nebude žádat o paušál na personální výdaje. </a:t>
                      </a:r>
                      <a:endParaRPr lang="cs-CZ" sz="1900" b="0" dirty="0">
                        <a:solidFill>
                          <a:schemeClr val="tx1"/>
                        </a:solidFill>
                        <a:effectLst/>
                      </a:endParaRPr>
                    </a:p>
                    <a:p>
                      <a:pPr algn="just"/>
                      <a:endParaRPr lang="pl-PL" sz="1900"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a:solidFill>
                            <a:srgbClr val="002060"/>
                          </a:solidFill>
                          <a:effectLst/>
                        </a:rPr>
                        <a:t>Pozostałe kategorie kosztów zostaną określone jako kwoty ryczałtowe </a:t>
                      </a:r>
                      <a:br>
                        <a:rPr lang="pl-PL" sz="1900" b="0" dirty="0">
                          <a:solidFill>
                            <a:srgbClr val="002060"/>
                          </a:solidFill>
                          <a:effectLst/>
                        </a:rPr>
                      </a:br>
                      <a:r>
                        <a:rPr lang="pl-PL" sz="1900" b="0" dirty="0">
                          <a:solidFill>
                            <a:srgbClr val="002060"/>
                          </a:solidFill>
                          <a:effectLst/>
                        </a:rPr>
                        <a:t>z wycenionych kategorii kosztów - 20% kosztów personelu (min. 1 zatrudniony pracownik), z czego 15% kosztów administracyjnych i 15% kosztów podróży (min. jedna delegacja). Wnioskodawca może podjąć decyzję o nie ubieganiu się </a:t>
                      </a:r>
                      <a:br>
                        <a:rPr lang="pl-PL" sz="1900" b="0" dirty="0">
                          <a:solidFill>
                            <a:srgbClr val="002060"/>
                          </a:solidFill>
                          <a:effectLst/>
                        </a:rPr>
                      </a:br>
                      <a:r>
                        <a:rPr lang="pl-PL" sz="1900" b="0" dirty="0">
                          <a:solidFill>
                            <a:srgbClr val="002060"/>
                          </a:solidFill>
                          <a:effectLst/>
                        </a:rPr>
                        <a:t>o ryczałt na koszty personelu.</a:t>
                      </a:r>
                      <a:endParaRPr lang="cs-CZ" sz="1900" b="0" dirty="0">
                        <a:solidFill>
                          <a:srgbClr val="002060"/>
                        </a:solidFill>
                        <a:effectLst/>
                      </a:endParaRPr>
                    </a:p>
                    <a:p>
                      <a:pPr algn="just"/>
                      <a:endParaRPr lang="pl-PL" sz="1900" dirty="0"/>
                    </a:p>
                  </a:txBody>
                  <a:tcPr/>
                </a:tc>
                <a:extLst>
                  <a:ext uri="{0D108BD9-81ED-4DB2-BD59-A6C34878D82A}">
                    <a16:rowId xmlns:a16="http://schemas.microsoft.com/office/drawing/2014/main" val="545404939"/>
                  </a:ext>
                </a:extLst>
              </a:tr>
            </a:tbl>
          </a:graphicData>
        </a:graphic>
      </p:graphicFrame>
    </p:spTree>
    <p:extLst>
      <p:ext uri="{BB962C8B-B14F-4D97-AF65-F5344CB8AC3E}">
        <p14:creationId xmlns:p14="http://schemas.microsoft.com/office/powerpoint/2010/main" val="11232808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C9762B5-B85E-4D50-F8E0-A034F3FA5F04}"/>
              </a:ext>
            </a:extLst>
          </p:cNvPr>
          <p:cNvGraphicFramePr>
            <a:graphicFrameLocks noGrp="1"/>
          </p:cNvGraphicFramePr>
          <p:nvPr>
            <p:extLst>
              <p:ext uri="{D42A27DB-BD31-4B8C-83A1-F6EECF244321}">
                <p14:modId xmlns:p14="http://schemas.microsoft.com/office/powerpoint/2010/main" val="4149994097"/>
              </p:ext>
            </p:extLst>
          </p:nvPr>
        </p:nvGraphicFramePr>
        <p:xfrm>
          <a:off x="167951" y="851079"/>
          <a:ext cx="11633246" cy="4632960"/>
        </p:xfrm>
        <a:graphic>
          <a:graphicData uri="http://schemas.openxmlformats.org/drawingml/2006/table">
            <a:tbl>
              <a:tblPr firstRow="1" bandRow="1">
                <a:tableStyleId>{2D5ABB26-0587-4C30-8999-92F81FD0307C}</a:tableStyleId>
              </a:tblPr>
              <a:tblGrid>
                <a:gridCol w="5816623">
                  <a:extLst>
                    <a:ext uri="{9D8B030D-6E8A-4147-A177-3AD203B41FA5}">
                      <a16:colId xmlns:a16="http://schemas.microsoft.com/office/drawing/2014/main" val="906024872"/>
                    </a:ext>
                  </a:extLst>
                </a:gridCol>
                <a:gridCol w="5816623">
                  <a:extLst>
                    <a:ext uri="{9D8B030D-6E8A-4147-A177-3AD203B41FA5}">
                      <a16:colId xmlns:a16="http://schemas.microsoft.com/office/drawing/2014/main" val="1724700382"/>
                    </a:ext>
                  </a:extLst>
                </a:gridCol>
              </a:tblGrid>
              <a:tr h="370840">
                <a:tc>
                  <a:txBody>
                    <a:bodyPr/>
                    <a:lstStyle/>
                    <a:p>
                      <a:pPr algn="ctr"/>
                      <a:r>
                        <a:rPr lang="pl-PL" sz="1800" b="1" u="sng" kern="1200" dirty="0" err="1">
                          <a:solidFill>
                            <a:schemeClr val="tx1"/>
                          </a:solidFill>
                          <a:effectLst/>
                          <a:latin typeface="+mn-lt"/>
                          <a:ea typeface="+mn-ea"/>
                          <a:cs typeface="+mn-cs"/>
                        </a:rPr>
                        <a:t>Ostatní</a:t>
                      </a:r>
                      <a:r>
                        <a:rPr lang="pl-PL" sz="1800" b="1" u="sng" kern="1200" dirty="0">
                          <a:solidFill>
                            <a:schemeClr val="tx1"/>
                          </a:solidFill>
                          <a:effectLst/>
                          <a:latin typeface="+mn-lt"/>
                          <a:ea typeface="+mn-ea"/>
                          <a:cs typeface="+mn-cs"/>
                        </a:rPr>
                        <a:t> </a:t>
                      </a:r>
                      <a:r>
                        <a:rPr lang="pl-PL" sz="1800" b="1" u="sng" kern="1200" dirty="0" err="1">
                          <a:solidFill>
                            <a:schemeClr val="tx1"/>
                          </a:solidFill>
                          <a:effectLst/>
                          <a:latin typeface="+mn-lt"/>
                          <a:ea typeface="+mn-ea"/>
                          <a:cs typeface="+mn-cs"/>
                        </a:rPr>
                        <a:t>malé</a:t>
                      </a:r>
                      <a:r>
                        <a:rPr lang="pl-PL" sz="1800" b="1" u="sng" kern="1200" dirty="0">
                          <a:solidFill>
                            <a:schemeClr val="tx1"/>
                          </a:solidFill>
                          <a:effectLst/>
                          <a:latin typeface="+mn-lt"/>
                          <a:ea typeface="+mn-ea"/>
                          <a:cs typeface="+mn-cs"/>
                        </a:rPr>
                        <a:t> projekty </a:t>
                      </a:r>
                    </a:p>
                    <a:p>
                      <a:pPr algn="ctr"/>
                      <a:endParaRPr lang="pl-PL"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800" b="0" u="none" dirty="0" err="1">
                          <a:solidFill>
                            <a:schemeClr val="tx1"/>
                          </a:solidFill>
                          <a:effectLst/>
                        </a:rPr>
                        <a:t>Malé</a:t>
                      </a:r>
                      <a:r>
                        <a:rPr lang="pl-PL" sz="1800" b="0" u="none" dirty="0">
                          <a:solidFill>
                            <a:schemeClr val="tx1"/>
                          </a:solidFill>
                          <a:effectLst/>
                        </a:rPr>
                        <a:t> projekty </a:t>
                      </a:r>
                      <a:r>
                        <a:rPr lang="pl-PL" sz="1800" b="0" u="none" dirty="0" err="1">
                          <a:solidFill>
                            <a:schemeClr val="tx1"/>
                          </a:solidFill>
                          <a:effectLst/>
                        </a:rPr>
                        <a:t>neivestičního</a:t>
                      </a:r>
                      <a:r>
                        <a:rPr lang="pl-PL" sz="1800" b="0" u="none" dirty="0">
                          <a:solidFill>
                            <a:schemeClr val="tx1"/>
                          </a:solidFill>
                          <a:effectLst/>
                        </a:rPr>
                        <a:t> charakteru </a:t>
                      </a:r>
                      <a:r>
                        <a:rPr lang="pl-PL" sz="1800" b="0" u="none" dirty="0" err="1">
                          <a:solidFill>
                            <a:schemeClr val="tx1"/>
                          </a:solidFill>
                          <a:effectLst/>
                        </a:rPr>
                        <a:t>lze</a:t>
                      </a:r>
                      <a:r>
                        <a:rPr lang="pl-PL" sz="1800" b="0" u="none" dirty="0">
                          <a:solidFill>
                            <a:schemeClr val="tx1"/>
                          </a:solidFill>
                          <a:effectLst/>
                        </a:rPr>
                        <a:t> v </a:t>
                      </a:r>
                      <a:r>
                        <a:rPr lang="pl-PL" sz="1800" b="0" u="none" dirty="0" err="1">
                          <a:solidFill>
                            <a:schemeClr val="tx1"/>
                          </a:solidFill>
                          <a:effectLst/>
                        </a:rPr>
                        <a:t>rámci</a:t>
                      </a:r>
                      <a:r>
                        <a:rPr lang="pl-PL" sz="1800" b="0" u="none" dirty="0">
                          <a:solidFill>
                            <a:schemeClr val="tx1"/>
                          </a:solidFill>
                          <a:effectLst/>
                        </a:rPr>
                        <a:t> FMP </a:t>
                      </a:r>
                      <a:r>
                        <a:rPr lang="pl-PL" sz="1800" b="0" u="none" dirty="0" err="1">
                          <a:solidFill>
                            <a:schemeClr val="tx1"/>
                          </a:solidFill>
                          <a:effectLst/>
                        </a:rPr>
                        <a:t>realizovat</a:t>
                      </a:r>
                      <a:r>
                        <a:rPr lang="pl-PL" sz="1800" b="0" u="none" dirty="0">
                          <a:solidFill>
                            <a:schemeClr val="tx1"/>
                          </a:solidFill>
                          <a:effectLst/>
                        </a:rPr>
                        <a:t>, </a:t>
                      </a:r>
                      <a:r>
                        <a:rPr lang="pl-PL" sz="1800" b="0" u="none" dirty="0" err="1">
                          <a:solidFill>
                            <a:schemeClr val="tx1"/>
                          </a:solidFill>
                          <a:effectLst/>
                        </a:rPr>
                        <a:t>pokud</a:t>
                      </a:r>
                      <a:r>
                        <a:rPr lang="pl-PL" sz="1800" b="0" u="none" dirty="0">
                          <a:solidFill>
                            <a:schemeClr val="tx1"/>
                          </a:solidFill>
                          <a:effectLst/>
                        </a:rPr>
                        <a:t> </a:t>
                      </a:r>
                      <a:r>
                        <a:rPr lang="pl-PL" sz="1800" b="0" u="none" dirty="0" err="1">
                          <a:solidFill>
                            <a:schemeClr val="tx1"/>
                          </a:solidFill>
                          <a:effectLst/>
                        </a:rPr>
                        <a:t>takové</a:t>
                      </a:r>
                      <a:r>
                        <a:rPr lang="pl-PL" sz="1800" b="0" u="none" dirty="0">
                          <a:solidFill>
                            <a:schemeClr val="tx1"/>
                          </a:solidFill>
                          <a:effectLst/>
                        </a:rPr>
                        <a:t> projekty </a:t>
                      </a:r>
                      <a:r>
                        <a:rPr lang="pl-PL" sz="1800" b="0" u="none" dirty="0" err="1">
                          <a:solidFill>
                            <a:schemeClr val="tx1"/>
                          </a:solidFill>
                          <a:effectLst/>
                        </a:rPr>
                        <a:t>zapadají</a:t>
                      </a:r>
                      <a:r>
                        <a:rPr lang="pl-PL" sz="1800" b="0" u="none" dirty="0">
                          <a:solidFill>
                            <a:schemeClr val="tx1"/>
                          </a:solidFill>
                          <a:effectLst/>
                        </a:rPr>
                        <a:t> do </a:t>
                      </a:r>
                      <a:r>
                        <a:rPr lang="pl-PL" sz="1800" b="0" u="none" dirty="0" err="1">
                          <a:solidFill>
                            <a:schemeClr val="tx1"/>
                          </a:solidFill>
                          <a:effectLst/>
                        </a:rPr>
                        <a:t>zaměření</a:t>
                      </a:r>
                      <a:r>
                        <a:rPr lang="pl-PL" sz="1800" b="0" u="none" dirty="0">
                          <a:solidFill>
                            <a:schemeClr val="tx1"/>
                          </a:solidFill>
                          <a:effectLst/>
                        </a:rPr>
                        <a:t> a </a:t>
                      </a:r>
                      <a:r>
                        <a:rPr lang="pl-PL" sz="1800" b="0" u="none" dirty="0" err="1">
                          <a:solidFill>
                            <a:schemeClr val="tx1"/>
                          </a:solidFill>
                          <a:effectLst/>
                        </a:rPr>
                        <a:t>cílů</a:t>
                      </a:r>
                      <a:r>
                        <a:rPr lang="pl-PL" sz="1800" b="0" u="none" dirty="0">
                          <a:solidFill>
                            <a:schemeClr val="tx1"/>
                          </a:solidFill>
                          <a:effectLst/>
                        </a:rPr>
                        <a:t> FMP. </a:t>
                      </a:r>
                      <a:r>
                        <a:rPr lang="pl-PL" sz="1800" b="0" u="none" dirty="0" err="1">
                          <a:solidFill>
                            <a:schemeClr val="tx1"/>
                          </a:solidFill>
                          <a:effectLst/>
                        </a:rPr>
                        <a:t>Může</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jednat</a:t>
                      </a:r>
                      <a:r>
                        <a:rPr lang="pl-PL" sz="1800" b="0" u="none" dirty="0">
                          <a:solidFill>
                            <a:schemeClr val="tx1"/>
                          </a:solidFill>
                          <a:effectLst/>
                        </a:rPr>
                        <a:t> </a:t>
                      </a:r>
                      <a:r>
                        <a:rPr lang="pl-PL" sz="1800" b="0" u="none" dirty="0" err="1">
                          <a:solidFill>
                            <a:schemeClr val="tx1"/>
                          </a:solidFill>
                          <a:effectLst/>
                        </a:rPr>
                        <a:t>např</a:t>
                      </a:r>
                      <a:r>
                        <a:rPr lang="pl-PL" sz="1800" b="0" u="none" dirty="0">
                          <a:solidFill>
                            <a:schemeClr val="tx1"/>
                          </a:solidFill>
                          <a:effectLst/>
                        </a:rPr>
                        <a:t>. o marketing v </a:t>
                      </a:r>
                      <a:r>
                        <a:rPr lang="pl-PL" sz="1800" b="0" u="none" dirty="0" err="1">
                          <a:solidFill>
                            <a:schemeClr val="tx1"/>
                          </a:solidFill>
                          <a:effectLst/>
                        </a:rPr>
                        <a:t>cestovním</a:t>
                      </a:r>
                      <a:r>
                        <a:rPr lang="pl-PL" sz="1800" b="0" u="none" dirty="0">
                          <a:solidFill>
                            <a:schemeClr val="tx1"/>
                          </a:solidFill>
                          <a:effectLst/>
                        </a:rPr>
                        <a:t> ruchu. I u </a:t>
                      </a:r>
                      <a:r>
                        <a:rPr lang="pl-PL" sz="1800" b="0" u="none" dirty="0" err="1">
                          <a:solidFill>
                            <a:schemeClr val="tx1"/>
                          </a:solidFill>
                          <a:effectLst/>
                        </a:rPr>
                        <a:t>těchto</a:t>
                      </a:r>
                      <a:r>
                        <a:rPr lang="pl-PL" sz="1800" b="0" u="none" dirty="0">
                          <a:solidFill>
                            <a:schemeClr val="tx1"/>
                          </a:solidFill>
                          <a:effectLst/>
                        </a:rPr>
                        <a:t> małych projektu </a:t>
                      </a:r>
                      <a:r>
                        <a:rPr lang="pl-PL" sz="1800" b="0" u="none" dirty="0" err="1">
                          <a:solidFill>
                            <a:schemeClr val="tx1"/>
                          </a:solidFill>
                          <a:effectLst/>
                        </a:rPr>
                        <a:t>bude</a:t>
                      </a:r>
                      <a:r>
                        <a:rPr lang="pl-PL" sz="1800" b="0" u="none" dirty="0">
                          <a:solidFill>
                            <a:schemeClr val="tx1"/>
                          </a:solidFill>
                          <a:effectLst/>
                        </a:rPr>
                        <a:t> </a:t>
                      </a:r>
                      <a:r>
                        <a:rPr lang="pl-PL" sz="1800" b="0" u="none" dirty="0" err="1">
                          <a:solidFill>
                            <a:schemeClr val="tx1"/>
                          </a:solidFill>
                          <a:effectLst/>
                        </a:rPr>
                        <a:t>využívána</a:t>
                      </a:r>
                      <a:r>
                        <a:rPr lang="pl-PL" sz="1800" b="0" u="none" dirty="0">
                          <a:solidFill>
                            <a:schemeClr val="tx1"/>
                          </a:solidFill>
                          <a:effectLst/>
                        </a:rPr>
                        <a:t> metoda </a:t>
                      </a:r>
                      <a:r>
                        <a:rPr lang="pl-PL" sz="1800" b="0" u="none" dirty="0" err="1">
                          <a:solidFill>
                            <a:schemeClr val="tx1"/>
                          </a:solidFill>
                          <a:effectLst/>
                        </a:rPr>
                        <a:t>návrhu</a:t>
                      </a:r>
                      <a:r>
                        <a:rPr lang="pl-PL" sz="1800" b="0" u="none" dirty="0">
                          <a:solidFill>
                            <a:schemeClr val="tx1"/>
                          </a:solidFill>
                          <a:effectLst/>
                        </a:rPr>
                        <a:t> </a:t>
                      </a:r>
                      <a:r>
                        <a:rPr lang="pl-PL" sz="1800" b="0" u="none" dirty="0" err="1">
                          <a:solidFill>
                            <a:schemeClr val="tx1"/>
                          </a:solidFill>
                          <a:effectLst/>
                        </a:rPr>
                        <a:t>rozpočtu</a:t>
                      </a:r>
                      <a:r>
                        <a:rPr lang="pl-PL" sz="1800" b="0" u="none" dirty="0">
                          <a:solidFill>
                            <a:schemeClr val="tx1"/>
                          </a:solidFill>
                          <a:effectLst/>
                        </a:rPr>
                        <a:t>. </a:t>
                      </a:r>
                    </a:p>
                    <a:p>
                      <a:pPr marL="285750" indent="-285750" algn="just">
                        <a:buFont typeface="Wingdings" panose="05000000000000000000" pitchFamily="2" charset="2"/>
                        <a:buChar char="Ø"/>
                      </a:pPr>
                      <a:endParaRPr lang="pl-PL" sz="1800" b="0" u="none" dirty="0">
                        <a:solidFill>
                          <a:schemeClr val="tx1"/>
                        </a:solidFill>
                        <a:effectLst/>
                      </a:endParaRPr>
                    </a:p>
                    <a:p>
                      <a:pPr marL="285750" indent="-285750" algn="just">
                        <a:buFont typeface="Wingdings" panose="05000000000000000000" pitchFamily="2" charset="2"/>
                        <a:buChar char="Ø"/>
                      </a:pPr>
                      <a:endParaRPr lang="pl-PL" sz="1800" b="0" u="none" dirty="0">
                        <a:solidFill>
                          <a:schemeClr val="tx1"/>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Žadatel</a:t>
                      </a:r>
                      <a:r>
                        <a:rPr lang="pl-PL" sz="1800" b="0" u="none" dirty="0">
                          <a:solidFill>
                            <a:schemeClr val="tx1"/>
                          </a:solidFill>
                          <a:effectLst/>
                        </a:rPr>
                        <a:t> </a:t>
                      </a:r>
                      <a:r>
                        <a:rPr lang="pl-PL" sz="1800" b="0" u="none" dirty="0" err="1">
                          <a:solidFill>
                            <a:schemeClr val="tx1"/>
                          </a:solidFill>
                          <a:effectLst/>
                        </a:rPr>
                        <a:t>připraví</a:t>
                      </a:r>
                      <a:r>
                        <a:rPr lang="pl-PL" sz="1800" b="0" u="none" dirty="0">
                          <a:solidFill>
                            <a:schemeClr val="tx1"/>
                          </a:solidFill>
                          <a:effectLst/>
                        </a:rPr>
                        <a:t> </a:t>
                      </a:r>
                      <a:r>
                        <a:rPr lang="pl-PL" sz="1800" b="0" u="none" dirty="0" err="1">
                          <a:solidFill>
                            <a:schemeClr val="tx1"/>
                          </a:solidFill>
                          <a:effectLst/>
                        </a:rPr>
                        <a:t>položkový</a:t>
                      </a:r>
                      <a:r>
                        <a:rPr lang="pl-PL" sz="1800" b="0" u="none" dirty="0">
                          <a:solidFill>
                            <a:schemeClr val="tx1"/>
                          </a:solidFill>
                          <a:effectLst/>
                        </a:rPr>
                        <a:t> </a:t>
                      </a:r>
                      <a:r>
                        <a:rPr lang="pl-PL" sz="1800" b="0" u="none" dirty="0" err="1">
                          <a:solidFill>
                            <a:schemeClr val="tx1"/>
                          </a:solidFill>
                          <a:effectLst/>
                        </a:rPr>
                        <a:t>rozpočet</a:t>
                      </a:r>
                      <a:r>
                        <a:rPr lang="pl-PL" sz="1800" b="0" u="none" dirty="0">
                          <a:solidFill>
                            <a:schemeClr val="tx1"/>
                          </a:solidFill>
                          <a:effectLst/>
                        </a:rPr>
                        <a:t> pro </a:t>
                      </a:r>
                      <a:r>
                        <a:rPr lang="pl-PL" sz="1800" b="0" u="none" dirty="0" err="1">
                          <a:solidFill>
                            <a:schemeClr val="tx1"/>
                          </a:solidFill>
                          <a:effectLst/>
                        </a:rPr>
                        <a:t>dvě</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 to </a:t>
                      </a:r>
                      <a:r>
                        <a:rPr lang="pl-PL" sz="1800" b="0" u="none" dirty="0" err="1">
                          <a:solidFill>
                            <a:schemeClr val="tx1"/>
                          </a:solidFill>
                          <a:effectLst/>
                        </a:rPr>
                        <a:t>externí</a:t>
                      </a:r>
                      <a:r>
                        <a:rPr lang="pl-PL" sz="1800" b="0" u="none" dirty="0">
                          <a:solidFill>
                            <a:schemeClr val="tx1"/>
                          </a:solidFill>
                          <a:effectLst/>
                        </a:rPr>
                        <a:t> służby a </a:t>
                      </a:r>
                      <a:r>
                        <a:rPr lang="pl-PL" sz="1800" b="0" u="none" dirty="0" err="1">
                          <a:solidFill>
                            <a:schemeClr val="tx1"/>
                          </a:solidFill>
                          <a:effectLst/>
                        </a:rPr>
                        <a:t>vybavení</a:t>
                      </a:r>
                      <a:r>
                        <a:rPr lang="pl-PL" sz="1800" b="0" u="none" dirty="0">
                          <a:solidFill>
                            <a:schemeClr val="tx1"/>
                          </a:solidFill>
                          <a:effectLst/>
                        </a:rPr>
                        <a:t>. </a:t>
                      </a: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a:t>
                      </a:r>
                    </a:p>
                    <a:p>
                      <a:endParaRPr lang="pl-PL" dirty="0"/>
                    </a:p>
                  </a:txBody>
                  <a:tcPr/>
                </a:tc>
                <a:tc>
                  <a:txBody>
                    <a:bodyPr/>
                    <a:lstStyle/>
                    <a:p>
                      <a:pPr algn="ctr"/>
                      <a:r>
                        <a:rPr lang="pl-PL" sz="1750" b="1" u="sng" kern="1200" dirty="0">
                          <a:solidFill>
                            <a:srgbClr val="002060"/>
                          </a:solidFill>
                          <a:effectLst/>
                          <a:latin typeface="+mn-lt"/>
                          <a:ea typeface="+mn-ea"/>
                          <a:cs typeface="+mn-cs"/>
                        </a:rPr>
                        <a:t>Pozostałe małe projekty </a:t>
                      </a:r>
                    </a:p>
                    <a:p>
                      <a:pPr algn="ctr"/>
                      <a:endParaRPr lang="pl-PL" sz="175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750" b="0" u="none" dirty="0">
                          <a:solidFill>
                            <a:srgbClr val="002060"/>
                          </a:solidFill>
                          <a:effectLst/>
                        </a:rPr>
                        <a:t>Małe projekty o charakterze nie inwestycyjnym mogą być wdrażane w ramach FMP, pod warunkiem, że takie projekty mieszczą się w zakresie i celach FMP. Może to być na przykład marketing turystyczny. Również u tych małych projektów stosowana jest metoda projektu budżetu.</a:t>
                      </a:r>
                    </a:p>
                    <a:p>
                      <a:pPr marL="285750" indent="-285750" algn="just">
                        <a:buFont typeface="Wingdings" panose="05000000000000000000" pitchFamily="2" charset="2"/>
                        <a:buChar char="Ø"/>
                      </a:pPr>
                      <a:endParaRPr lang="pl-PL" sz="1750" b="0" u="none" dirty="0">
                        <a:solidFill>
                          <a:srgbClr val="002060"/>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750" b="0" u="none" dirty="0">
                          <a:solidFill>
                            <a:srgbClr val="002060"/>
                          </a:solidFill>
                          <a:effectLst/>
                        </a:rPr>
                        <a:t>Wnioskodawca przygotowuje szczegółowy budżet </a:t>
                      </a:r>
                      <a:br>
                        <a:rPr lang="pl-PL" sz="1750" b="0" u="none" dirty="0">
                          <a:solidFill>
                            <a:srgbClr val="002060"/>
                          </a:solidFill>
                          <a:effectLst/>
                        </a:rPr>
                      </a:br>
                      <a:r>
                        <a:rPr lang="pl-PL" sz="1750" b="0" u="none" dirty="0">
                          <a:solidFill>
                            <a:srgbClr val="002060"/>
                          </a:solidFill>
                          <a:effectLst/>
                        </a:rPr>
                        <a:t>dla dwóch pozycji budżetowych dla dwóch kategorii kosztów: usług zewnętrznych i wyposażenia. </a:t>
                      </a:r>
                      <a:r>
                        <a:rPr lang="pl-PL" sz="1750" b="0" kern="1200" dirty="0">
                          <a:solidFill>
                            <a:srgbClr val="002060"/>
                          </a:solidFill>
                          <a:effectLst/>
                          <a:latin typeface="+mn-lt"/>
                          <a:ea typeface="+mn-ea"/>
                          <a:cs typeface="+mn-cs"/>
                        </a:rPr>
                        <a:t>Jeżeli koszt uwzględniony w projekcie budżetu przekracza wartość </a:t>
                      </a:r>
                      <a:br>
                        <a:rPr lang="pl-PL" sz="1750" b="0" kern="1200" dirty="0">
                          <a:solidFill>
                            <a:srgbClr val="002060"/>
                          </a:solidFill>
                          <a:effectLst/>
                          <a:latin typeface="+mn-lt"/>
                          <a:ea typeface="+mn-ea"/>
                          <a:cs typeface="+mn-cs"/>
                        </a:rPr>
                      </a:br>
                      <a:r>
                        <a:rPr lang="pl-PL" sz="1750" b="0" kern="1200" dirty="0">
                          <a:solidFill>
                            <a:srgbClr val="002060"/>
                          </a:solidFill>
                          <a:effectLst/>
                          <a:latin typeface="+mn-lt"/>
                          <a:ea typeface="+mn-ea"/>
                          <a:cs typeface="+mn-cs"/>
                        </a:rPr>
                        <a:t>1 000 EUR, wnioskodawca każdorazowo przeprowadzi rozpoznanie rynku i przedstawi co najmniej 3 porównywalne oferty załączając je do wniosku projektowego.</a:t>
                      </a:r>
                    </a:p>
                    <a:p>
                      <a:endParaRPr lang="pl-PL" dirty="0"/>
                    </a:p>
                  </a:txBody>
                  <a:tcPr/>
                </a:tc>
                <a:extLst>
                  <a:ext uri="{0D108BD9-81ED-4DB2-BD59-A6C34878D82A}">
                    <a16:rowId xmlns:a16="http://schemas.microsoft.com/office/drawing/2014/main" val="2266023757"/>
                  </a:ext>
                </a:extLst>
              </a:tr>
            </a:tbl>
          </a:graphicData>
        </a:graphic>
      </p:graphicFrame>
    </p:spTree>
    <p:extLst>
      <p:ext uri="{BB962C8B-B14F-4D97-AF65-F5344CB8AC3E}">
        <p14:creationId xmlns:p14="http://schemas.microsoft.com/office/powerpoint/2010/main" val="7960875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C670241-0F70-2B66-A2CA-0D266A8EFD43}"/>
              </a:ext>
            </a:extLst>
          </p:cNvPr>
          <p:cNvGraphicFramePr>
            <a:graphicFrameLocks noGrp="1"/>
          </p:cNvGraphicFramePr>
          <p:nvPr>
            <p:extLst>
              <p:ext uri="{D42A27DB-BD31-4B8C-83A1-F6EECF244321}">
                <p14:modId xmlns:p14="http://schemas.microsoft.com/office/powerpoint/2010/main" val="2897490382"/>
              </p:ext>
            </p:extLst>
          </p:nvPr>
        </p:nvGraphicFramePr>
        <p:xfrm>
          <a:off x="1668104" y="1306286"/>
          <a:ext cx="8390296" cy="3247938"/>
        </p:xfrm>
        <a:graphic>
          <a:graphicData uri="http://schemas.openxmlformats.org/drawingml/2006/table">
            <a:tbl>
              <a:tblPr firstRow="1" bandRow="1">
                <a:tableStyleId>{2D5ABB26-0587-4C30-8999-92F81FD0307C}</a:tableStyleId>
              </a:tblPr>
              <a:tblGrid>
                <a:gridCol w="4195148">
                  <a:extLst>
                    <a:ext uri="{9D8B030D-6E8A-4147-A177-3AD203B41FA5}">
                      <a16:colId xmlns:a16="http://schemas.microsoft.com/office/drawing/2014/main" val="3796028091"/>
                    </a:ext>
                  </a:extLst>
                </a:gridCol>
                <a:gridCol w="4195148">
                  <a:extLst>
                    <a:ext uri="{9D8B030D-6E8A-4147-A177-3AD203B41FA5}">
                      <a16:colId xmlns:a16="http://schemas.microsoft.com/office/drawing/2014/main" val="2745204294"/>
                    </a:ext>
                  </a:extLst>
                </a:gridCol>
              </a:tblGrid>
              <a:tr h="3247938">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Ostatní</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stanoví</a:t>
                      </a:r>
                      <a:r>
                        <a:rPr lang="pl-PL" sz="1800" b="0" u="none" dirty="0">
                          <a:solidFill>
                            <a:schemeClr val="tx1"/>
                          </a:solidFill>
                          <a:effectLst/>
                        </a:rPr>
                        <a:t> </a:t>
                      </a:r>
                      <a:r>
                        <a:rPr lang="pl-PL" sz="1800" b="0" u="none" dirty="0" err="1">
                          <a:solidFill>
                            <a:schemeClr val="tx1"/>
                          </a:solidFill>
                          <a:effectLst/>
                        </a:rPr>
                        <a:t>formou</a:t>
                      </a:r>
                      <a:r>
                        <a:rPr lang="pl-PL" sz="1800" b="0" u="none" dirty="0">
                          <a:solidFill>
                            <a:schemeClr val="tx1"/>
                          </a:solidFill>
                          <a:effectLst/>
                        </a:rPr>
                        <a:t> </a:t>
                      </a:r>
                      <a:r>
                        <a:rPr lang="pl-PL" sz="1800" b="0" u="none" dirty="0" err="1">
                          <a:solidFill>
                            <a:schemeClr val="tx1"/>
                          </a:solidFill>
                          <a:effectLst/>
                        </a:rPr>
                        <a:t>paušálů</a:t>
                      </a:r>
                      <a:r>
                        <a:rPr lang="pl-PL" sz="1800" b="0" u="none" dirty="0">
                          <a:solidFill>
                            <a:schemeClr val="tx1"/>
                          </a:solidFill>
                          <a:effectLst/>
                        </a:rPr>
                        <a:t> z </a:t>
                      </a:r>
                      <a:r>
                        <a:rPr lang="pl-PL" sz="1800" b="0" u="none" dirty="0" err="1">
                          <a:solidFill>
                            <a:schemeClr val="tx1"/>
                          </a:solidFill>
                          <a:effectLst/>
                        </a:rPr>
                        <a:t>těchto</a:t>
                      </a:r>
                      <a:r>
                        <a:rPr lang="pl-PL" sz="1800" b="0" u="none" dirty="0">
                          <a:solidFill>
                            <a:schemeClr val="tx1"/>
                          </a:solidFill>
                          <a:effectLst/>
                        </a:rPr>
                        <a:t> </a:t>
                      </a:r>
                      <a:r>
                        <a:rPr lang="pl-PL" sz="1800" b="0" u="none" dirty="0" err="1">
                          <a:solidFill>
                            <a:schemeClr val="tx1"/>
                          </a:solidFill>
                          <a:effectLst/>
                        </a:rPr>
                        <a:t>dvou</a:t>
                      </a:r>
                      <a:r>
                        <a:rPr lang="pl-PL" sz="1800" b="0" u="none" dirty="0">
                          <a:solidFill>
                            <a:schemeClr val="tx1"/>
                          </a:solidFill>
                          <a:effectLst/>
                        </a:rPr>
                        <a:t> </a:t>
                      </a:r>
                      <a:r>
                        <a:rPr lang="pl-PL" sz="1800" b="0" u="none" dirty="0" err="1">
                          <a:solidFill>
                            <a:schemeClr val="tx1"/>
                          </a:solidFill>
                          <a:effectLst/>
                        </a:rPr>
                        <a:t>kontrolovaných</a:t>
                      </a:r>
                      <a:r>
                        <a:rPr lang="pl-PL" sz="1800" b="0" u="none" dirty="0">
                          <a:solidFill>
                            <a:schemeClr val="tx1"/>
                          </a:solidFill>
                          <a:effectLst/>
                        </a:rPr>
                        <a:t> </a:t>
                      </a:r>
                      <a:r>
                        <a:rPr lang="pl-PL" sz="1800" b="0" u="none" dirty="0" err="1">
                          <a:solidFill>
                            <a:schemeClr val="tx1"/>
                          </a:solidFill>
                          <a:effectLst/>
                        </a:rPr>
                        <a:t>kategorií</a:t>
                      </a:r>
                      <a:r>
                        <a:rPr lang="pl-PL" sz="1800" b="0" u="none" dirty="0">
                          <a:solidFill>
                            <a:schemeClr val="tx1"/>
                          </a:solidFill>
                          <a:effectLst/>
                        </a:rPr>
                        <a:t> – 20 % </a:t>
                      </a:r>
                      <a:r>
                        <a:rPr lang="pl-PL" sz="1800" b="0" u="none" dirty="0" err="1">
                          <a:solidFill>
                            <a:schemeClr val="tx1"/>
                          </a:solidFill>
                          <a:effectLst/>
                        </a:rPr>
                        <a:t>personální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(min. 1 </a:t>
                      </a:r>
                      <a:r>
                        <a:rPr lang="pl-PL" sz="1800" b="0" u="none" dirty="0" err="1">
                          <a:solidFill>
                            <a:schemeClr val="tx1"/>
                          </a:solidFill>
                          <a:effectLst/>
                        </a:rPr>
                        <a:t>zaměstnanec</a:t>
                      </a:r>
                      <a:r>
                        <a:rPr lang="pl-PL" sz="1800" b="0" u="none" dirty="0">
                          <a:solidFill>
                            <a:schemeClr val="tx1"/>
                          </a:solidFill>
                          <a:effectLst/>
                        </a:rPr>
                        <a:t>), z </a:t>
                      </a:r>
                      <a:r>
                        <a:rPr lang="pl-PL" sz="1800" b="0" u="none" dirty="0" err="1">
                          <a:solidFill>
                            <a:schemeClr val="tx1"/>
                          </a:solidFill>
                          <a:effectLst/>
                        </a:rPr>
                        <a:t>toho</a:t>
                      </a:r>
                      <a:r>
                        <a:rPr lang="pl-PL" sz="1800" b="0" u="none" dirty="0">
                          <a:solidFill>
                            <a:schemeClr val="tx1"/>
                          </a:solidFill>
                          <a:effectLst/>
                        </a:rPr>
                        <a:t> 15 % </a:t>
                      </a:r>
                      <a:r>
                        <a:rPr lang="pl-PL" sz="1800" b="0" u="none" dirty="0" err="1">
                          <a:solidFill>
                            <a:schemeClr val="tx1"/>
                          </a:solidFill>
                          <a:effectLst/>
                        </a:rPr>
                        <a:t>administrativní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a 15 % </a:t>
                      </a:r>
                      <a:r>
                        <a:rPr lang="pl-PL" sz="1800" b="0" u="none" dirty="0" err="1">
                          <a:solidFill>
                            <a:schemeClr val="tx1"/>
                          </a:solidFill>
                          <a:effectLst/>
                        </a:rPr>
                        <a:t>cestovné</a:t>
                      </a:r>
                      <a:r>
                        <a:rPr lang="pl-PL" sz="1800" b="0" u="none" dirty="0">
                          <a:solidFill>
                            <a:schemeClr val="tx1"/>
                          </a:solidFill>
                          <a:effectLst/>
                        </a:rPr>
                        <a:t> (min. 1 </a:t>
                      </a:r>
                      <a:r>
                        <a:rPr lang="pl-PL" sz="1800" b="0" u="none" dirty="0" err="1">
                          <a:solidFill>
                            <a:schemeClr val="tx1"/>
                          </a:solidFill>
                          <a:effectLst/>
                        </a:rPr>
                        <a:t>služební</a:t>
                      </a:r>
                      <a:r>
                        <a:rPr lang="pl-PL" sz="1800" b="0" u="none" dirty="0">
                          <a:solidFill>
                            <a:schemeClr val="tx1"/>
                          </a:solidFill>
                          <a:effectLst/>
                        </a:rPr>
                        <a:t> </a:t>
                      </a:r>
                      <a:r>
                        <a:rPr lang="pl-PL" sz="1800" b="0" u="none" dirty="0" err="1">
                          <a:solidFill>
                            <a:schemeClr val="tx1"/>
                          </a:solidFill>
                          <a:effectLst/>
                        </a:rPr>
                        <a:t>cesta</a:t>
                      </a:r>
                      <a:r>
                        <a:rPr lang="pl-PL" sz="1800" b="0" u="none" dirty="0">
                          <a:solidFill>
                            <a:schemeClr val="tx1"/>
                          </a:solidFill>
                          <a:effectLst/>
                        </a:rPr>
                        <a:t>). </a:t>
                      </a:r>
                      <a:r>
                        <a:rPr lang="cs-CZ" sz="1800" b="0" baseline="0" dirty="0">
                          <a:solidFill>
                            <a:schemeClr val="tx1"/>
                          </a:solidFill>
                        </a:rPr>
                        <a:t>Žadatel se může rozhodnout, že nebude žádat o paušál na personální výdaje.</a:t>
                      </a:r>
                      <a:endParaRPr lang="pl-PL" sz="1800" b="0" u="none" dirty="0">
                        <a:solidFill>
                          <a:schemeClr val="tx1"/>
                        </a:solidFill>
                        <a:effectLst/>
                      </a:endParaRPr>
                    </a:p>
                    <a:p>
                      <a:pPr algn="just"/>
                      <a:endParaRPr lang="pl-PL"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a:solidFill>
                            <a:srgbClr val="002060"/>
                          </a:solidFill>
                          <a:effectLst/>
                        </a:rPr>
                        <a:t>Pozostałe kategorie kosztów ustalone będą w formie ryczałtów z tych dwóch sprawdzonych kategorii - 20% kosztów personelu (min. 1 zatrudniony pracownik), a następnie z kosztów personelu: 15% koszty administracyjne </a:t>
                      </a:r>
                      <a:br>
                        <a:rPr lang="pl-PL" sz="1800" b="0" u="none" dirty="0">
                          <a:solidFill>
                            <a:srgbClr val="002060"/>
                          </a:solidFill>
                          <a:effectLst/>
                        </a:rPr>
                      </a:br>
                      <a:r>
                        <a:rPr lang="pl-PL" sz="1800" b="0" u="none" dirty="0">
                          <a:solidFill>
                            <a:srgbClr val="002060"/>
                          </a:solidFill>
                          <a:effectLst/>
                        </a:rPr>
                        <a:t>i 15% koszty podróży (min. 1 delegacja). Wnioskodawca może podjąć decyzję </a:t>
                      </a:r>
                      <a:br>
                        <a:rPr lang="pl-PL" sz="1800" b="0" u="none" dirty="0">
                          <a:solidFill>
                            <a:srgbClr val="002060"/>
                          </a:solidFill>
                          <a:effectLst/>
                        </a:rPr>
                      </a:br>
                      <a:r>
                        <a:rPr lang="pl-PL" sz="1800" b="0" u="none" dirty="0">
                          <a:solidFill>
                            <a:srgbClr val="002060"/>
                          </a:solidFill>
                          <a:effectLst/>
                        </a:rPr>
                        <a:t>o nie ubieganiu się o ryczałt na koszty personelu.</a:t>
                      </a:r>
                    </a:p>
                    <a:p>
                      <a:pPr algn="just"/>
                      <a:endParaRPr lang="pl-PL" dirty="0"/>
                    </a:p>
                  </a:txBody>
                  <a:tcPr/>
                </a:tc>
                <a:extLst>
                  <a:ext uri="{0D108BD9-81ED-4DB2-BD59-A6C34878D82A}">
                    <a16:rowId xmlns:a16="http://schemas.microsoft.com/office/drawing/2014/main" val="420434269"/>
                  </a:ext>
                </a:extLst>
              </a:tr>
            </a:tbl>
          </a:graphicData>
        </a:graphic>
      </p:graphicFrame>
    </p:spTree>
    <p:extLst>
      <p:ext uri="{BB962C8B-B14F-4D97-AF65-F5344CB8AC3E}">
        <p14:creationId xmlns:p14="http://schemas.microsoft.com/office/powerpoint/2010/main" val="13203977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63E9627-A5F2-B5FD-AA4D-49F938AE3A19}"/>
              </a:ext>
            </a:extLst>
          </p:cNvPr>
          <p:cNvGraphicFramePr>
            <a:graphicFrameLocks noGrp="1"/>
          </p:cNvGraphicFramePr>
          <p:nvPr>
            <p:extLst>
              <p:ext uri="{D42A27DB-BD31-4B8C-83A1-F6EECF244321}">
                <p14:modId xmlns:p14="http://schemas.microsoft.com/office/powerpoint/2010/main" val="3605645467"/>
              </p:ext>
            </p:extLst>
          </p:nvPr>
        </p:nvGraphicFramePr>
        <p:xfrm>
          <a:off x="1522363" y="1036470"/>
          <a:ext cx="9851652" cy="3657600"/>
        </p:xfrm>
        <a:graphic>
          <a:graphicData uri="http://schemas.openxmlformats.org/drawingml/2006/table">
            <a:tbl>
              <a:tblPr firstRow="1" bandRow="1">
                <a:tableStyleId>{2D5ABB26-0587-4C30-8999-92F81FD0307C}</a:tableStyleId>
              </a:tblPr>
              <a:tblGrid>
                <a:gridCol w="4925826">
                  <a:extLst>
                    <a:ext uri="{9D8B030D-6E8A-4147-A177-3AD203B41FA5}">
                      <a16:colId xmlns:a16="http://schemas.microsoft.com/office/drawing/2014/main" val="1256743801"/>
                    </a:ext>
                  </a:extLst>
                </a:gridCol>
                <a:gridCol w="4925826">
                  <a:extLst>
                    <a:ext uri="{9D8B030D-6E8A-4147-A177-3AD203B41FA5}">
                      <a16:colId xmlns:a16="http://schemas.microsoft.com/office/drawing/2014/main" val="3174072252"/>
                    </a:ext>
                  </a:extLst>
                </a:gridCol>
              </a:tblGrid>
              <a:tr h="370840">
                <a:tc>
                  <a:txBody>
                    <a:bodyPr/>
                    <a:lstStyle/>
                    <a:p>
                      <a:pPr algn="ctr"/>
                      <a:r>
                        <a:rPr lang="pl-PL" sz="1800" b="1" kern="1200" dirty="0">
                          <a:solidFill>
                            <a:schemeClr val="tx1"/>
                          </a:solidFill>
                          <a:effectLst/>
                          <a:latin typeface="+mn-lt"/>
                          <a:ea typeface="+mn-ea"/>
                          <a:cs typeface="+mn-cs"/>
                        </a:rPr>
                        <a:t>KONTROLA/OVĚŘENÍ MALÝCH PROJEKTŮ PŘI POUŽITÍ METODY NÁVRHU ROZPOČTU V PRIORITĚ 2, </a:t>
                      </a:r>
                      <a:r>
                        <a:rPr lang="pl-PL" sz="1800" b="1" kern="1200" dirty="0" err="1">
                          <a:solidFill>
                            <a:schemeClr val="tx1"/>
                          </a:solidFill>
                          <a:effectLst/>
                          <a:latin typeface="+mn-lt"/>
                          <a:ea typeface="+mn-ea"/>
                          <a:cs typeface="+mn-cs"/>
                        </a:rPr>
                        <a:t>zahrnuje</a:t>
                      </a:r>
                      <a:r>
                        <a:rPr lang="pl-PL" sz="1800" b="1" kern="1200" dirty="0">
                          <a:solidFill>
                            <a:schemeClr val="tx1"/>
                          </a:solidFill>
                          <a:effectLst/>
                          <a:latin typeface="+mn-lt"/>
                          <a:ea typeface="+mn-ea"/>
                          <a:cs typeface="+mn-cs"/>
                        </a:rPr>
                        <a:t>: </a:t>
                      </a:r>
                    </a:p>
                    <a:p>
                      <a:pPr algn="ctr"/>
                      <a:endParaRPr lang="pl-PL" sz="1800" b="1" kern="120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Fotodokumentaci</a:t>
                      </a:r>
                      <a:r>
                        <a:rPr lang="cs-CZ" sz="1800" b="0" kern="1200" noProof="0" dirty="0">
                          <a:solidFill>
                            <a:schemeClr val="tx1"/>
                          </a:solidFill>
                          <a:effectLst/>
                          <a:latin typeface="+mn-lt"/>
                          <a:ea typeface="+mn-ea"/>
                          <a:cs typeface="+mn-cs"/>
                        </a:rPr>
                        <a:t>, která dokládá zrealizované aktivity, jak investiční, tak neinvestiční. </a:t>
                      </a: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Stav naplnění indikátorů</a:t>
                      </a:r>
                      <a:r>
                        <a:rPr lang="cs-CZ" sz="1800" b="0" u="none" kern="1200" noProof="0" dirty="0">
                          <a:solidFill>
                            <a:schemeClr val="tx1"/>
                          </a:solidFill>
                          <a:effectLst/>
                          <a:latin typeface="+mn-lt"/>
                          <a:ea typeface="+mn-ea"/>
                          <a:cs typeface="+mn-cs"/>
                        </a:rPr>
                        <a:t> naplánovaných ve fázi předkládání malého projektu.</a:t>
                      </a:r>
                      <a:endParaRPr lang="cs-CZ" sz="1800" b="0" kern="1200" noProof="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Protokol o předání a převzetí</a:t>
                      </a:r>
                      <a:r>
                        <a:rPr lang="cs-CZ" sz="1800" b="0" u="none" kern="1200" noProof="0" dirty="0">
                          <a:solidFill>
                            <a:schemeClr val="tx1"/>
                          </a:solidFill>
                          <a:effectLst/>
                          <a:latin typeface="+mn-lt"/>
                          <a:ea typeface="+mn-ea"/>
                          <a:cs typeface="+mn-cs"/>
                        </a:rPr>
                        <a:t> nebo jiné dokumenty potvrzující realizaci projektových aktivit v souladu s předloženou žádosti o dotaci.</a:t>
                      </a:r>
                      <a:r>
                        <a:rPr lang="cs-CZ" sz="1800" b="0" kern="1200" noProof="0" dirty="0">
                          <a:solidFill>
                            <a:schemeClr val="tx1"/>
                          </a:solidFill>
                          <a:effectLst/>
                          <a:latin typeface="+mn-lt"/>
                          <a:ea typeface="+mn-ea"/>
                          <a:cs typeface="+mn-cs"/>
                        </a:rPr>
                        <a:t> </a:t>
                      </a:r>
                    </a:p>
                    <a:p>
                      <a:endParaRPr lang="pl-PL" dirty="0"/>
                    </a:p>
                  </a:txBody>
                  <a:tcPr/>
                </a:tc>
                <a:tc>
                  <a:txBody>
                    <a:bodyPr/>
                    <a:lstStyle/>
                    <a:p>
                      <a:pPr algn="ctr"/>
                      <a:r>
                        <a:rPr lang="pl-PL" sz="1800" b="1" kern="1200" dirty="0">
                          <a:solidFill>
                            <a:srgbClr val="002060"/>
                          </a:solidFill>
                          <a:effectLst/>
                          <a:latin typeface="+mn-lt"/>
                          <a:ea typeface="+mn-ea"/>
                          <a:cs typeface="+mn-cs"/>
                        </a:rPr>
                        <a:t>KONTROLA/WERYFIKACJA MAŁYCH PROJEKTÓW W PRZYPADKU ZASTOSOWANIA METODY PROJEKTU BUDŻETU W PRIORYTECIE 2, obejmuje: </a:t>
                      </a:r>
                    </a:p>
                    <a:p>
                      <a:pPr algn="ctr"/>
                      <a:endParaRPr lang="pl-PL" sz="1800" b="1" kern="1200" dirty="0">
                        <a:solidFill>
                          <a:srgbClr val="002060"/>
                        </a:solidFill>
                        <a:effectLst/>
                        <a:latin typeface="+mn-lt"/>
                        <a:ea typeface="+mn-ea"/>
                        <a:cs typeface="+mn-cs"/>
                      </a:endParaRP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Dokumentację fotograficzną</a:t>
                      </a:r>
                      <a:r>
                        <a:rPr lang="pl-PL" sz="1800" b="0" kern="1200" dirty="0">
                          <a:solidFill>
                            <a:srgbClr val="002060"/>
                          </a:solidFill>
                          <a:effectLst/>
                          <a:latin typeface="+mn-lt"/>
                          <a:ea typeface="+mn-ea"/>
                          <a:cs typeface="+mn-cs"/>
                        </a:rPr>
                        <a:t>, która stanowi potwierdzenie zrealizowanych działań zarówno inwestycyjnych, jak i nie inwestycyjnych, </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Stan realizacji wskaźników</a:t>
                      </a:r>
                      <a:r>
                        <a:rPr lang="pl-PL" sz="1800" b="0" kern="1200" dirty="0">
                          <a:solidFill>
                            <a:srgbClr val="002060"/>
                          </a:solidFill>
                          <a:effectLst/>
                          <a:latin typeface="+mn-lt"/>
                          <a:ea typeface="+mn-ea"/>
                          <a:cs typeface="+mn-cs"/>
                        </a:rPr>
                        <a:t> zaplanowanych na etapie składania małego projektu,</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Protokół zdawczo-odbiorczy</a:t>
                      </a:r>
                      <a:r>
                        <a:rPr lang="pl-PL" sz="1800" b="0" kern="1200" dirty="0">
                          <a:solidFill>
                            <a:srgbClr val="002060"/>
                          </a:solidFill>
                          <a:effectLst/>
                          <a:latin typeface="+mn-lt"/>
                          <a:ea typeface="+mn-ea"/>
                          <a:cs typeface="+mn-cs"/>
                        </a:rPr>
                        <a:t> lub inne dokumenty poświadczające wykonanie działań projektowych zgodnie ze złożonym wnioskiem o dofinansowanie</a:t>
                      </a:r>
                      <a:endParaRPr lang="pl-PL" dirty="0">
                        <a:solidFill>
                          <a:srgbClr val="002060"/>
                        </a:solidFill>
                      </a:endParaRPr>
                    </a:p>
                  </a:txBody>
                  <a:tcPr/>
                </a:tc>
                <a:extLst>
                  <a:ext uri="{0D108BD9-81ED-4DB2-BD59-A6C34878D82A}">
                    <a16:rowId xmlns:a16="http://schemas.microsoft.com/office/drawing/2014/main" val="3523137580"/>
                  </a:ext>
                </a:extLst>
              </a:tr>
            </a:tbl>
          </a:graphicData>
        </a:graphic>
      </p:graphicFrame>
    </p:spTree>
    <p:extLst>
      <p:ext uri="{BB962C8B-B14F-4D97-AF65-F5344CB8AC3E}">
        <p14:creationId xmlns:p14="http://schemas.microsoft.com/office/powerpoint/2010/main" val="37875150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0EB3539-A25A-FCE6-628C-A170724CC91C}"/>
              </a:ext>
            </a:extLst>
          </p:cNvPr>
          <p:cNvGraphicFramePr>
            <a:graphicFrameLocks noGrp="1"/>
          </p:cNvGraphicFramePr>
          <p:nvPr>
            <p:extLst>
              <p:ext uri="{D42A27DB-BD31-4B8C-83A1-F6EECF244321}">
                <p14:modId xmlns:p14="http://schemas.microsoft.com/office/powerpoint/2010/main" val="1782052039"/>
              </p:ext>
            </p:extLst>
          </p:nvPr>
        </p:nvGraphicFramePr>
        <p:xfrm>
          <a:off x="1310003" y="1072268"/>
          <a:ext cx="8454617" cy="4134643"/>
        </p:xfrm>
        <a:graphic>
          <a:graphicData uri="http://schemas.openxmlformats.org/drawingml/2006/table">
            <a:tbl>
              <a:tblPr firstRow="1" bandRow="1">
                <a:tableStyleId>{3B4B98B0-60AC-42C2-AFA5-B58CD77FA1E5}</a:tableStyleId>
              </a:tblPr>
              <a:tblGrid>
                <a:gridCol w="8454617">
                  <a:extLst>
                    <a:ext uri="{9D8B030D-6E8A-4147-A177-3AD203B41FA5}">
                      <a16:colId xmlns:a16="http://schemas.microsoft.com/office/drawing/2014/main" val="2326915147"/>
                    </a:ext>
                  </a:extLst>
                </a:gridCol>
              </a:tblGrid>
              <a:tr h="4134643">
                <a:tc>
                  <a:txBody>
                    <a:bodyPr/>
                    <a:lstStyle/>
                    <a:p>
                      <a:pPr algn="ctr"/>
                      <a:endParaRPr lang="cs-CZ" sz="1600" b="0" dirty="0">
                        <a:solidFill>
                          <a:srgbClr val="000099"/>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E5BC1D07-2F15-3505-CB24-A4710A05C0C4}"/>
              </a:ext>
            </a:extLst>
          </p:cNvPr>
          <p:cNvGraphicFramePr>
            <a:graphicFrameLocks noGrp="1"/>
          </p:cNvGraphicFramePr>
          <p:nvPr>
            <p:extLst>
              <p:ext uri="{D42A27DB-BD31-4B8C-83A1-F6EECF244321}">
                <p14:modId xmlns:p14="http://schemas.microsoft.com/office/powerpoint/2010/main" val="1352508280"/>
              </p:ext>
            </p:extLst>
          </p:nvPr>
        </p:nvGraphicFramePr>
        <p:xfrm>
          <a:off x="1406848" y="1447949"/>
          <a:ext cx="8688874" cy="3108960"/>
        </p:xfrm>
        <a:graphic>
          <a:graphicData uri="http://schemas.openxmlformats.org/drawingml/2006/table">
            <a:tbl>
              <a:tblPr firstRow="1" bandRow="1">
                <a:tableStyleId>{2D5ABB26-0587-4C30-8999-92F81FD0307C}</a:tableStyleId>
              </a:tblPr>
              <a:tblGrid>
                <a:gridCol w="4344437">
                  <a:extLst>
                    <a:ext uri="{9D8B030D-6E8A-4147-A177-3AD203B41FA5}">
                      <a16:colId xmlns:a16="http://schemas.microsoft.com/office/drawing/2014/main" val="1144989253"/>
                    </a:ext>
                  </a:extLst>
                </a:gridCol>
                <a:gridCol w="4344437">
                  <a:extLst>
                    <a:ext uri="{9D8B030D-6E8A-4147-A177-3AD203B41FA5}">
                      <a16:colId xmlns:a16="http://schemas.microsoft.com/office/drawing/2014/main" val="3682767937"/>
                    </a:ext>
                  </a:extLst>
                </a:gridCol>
              </a:tblGrid>
              <a:tr h="370840">
                <a:tc>
                  <a:txBody>
                    <a:bodyPr/>
                    <a:lstStyle/>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Potvrzení o využití </a:t>
                      </a:r>
                      <a:r>
                        <a:rPr lang="cs-CZ" sz="1800" b="0" u="sng" kern="1200" noProof="0" dirty="0">
                          <a:solidFill>
                            <a:schemeClr val="tx1"/>
                          </a:solidFill>
                          <a:effectLst/>
                          <a:latin typeface="+mn-lt"/>
                          <a:ea typeface="+mn-ea"/>
                          <a:cs typeface="+mn-cs"/>
                        </a:rPr>
                        <a:t>povinné publicity malého projektu </a:t>
                      </a:r>
                      <a:r>
                        <a:rPr lang="cs-CZ" sz="1800" b="0" kern="1200" noProof="0" dirty="0">
                          <a:solidFill>
                            <a:schemeClr val="tx1"/>
                          </a:solidFill>
                          <a:effectLst/>
                          <a:latin typeface="+mn-lt"/>
                          <a:ea typeface="+mn-ea"/>
                          <a:cs typeface="+mn-cs"/>
                        </a:rPr>
                        <a:t>v průběhu realizace aktivit.</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Další požadované dokumenty nezbytné k prokázání vynaložených výdajů. </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Na základě toho Správce FMP zkontroluje/ověří správnost plánovaných investičních a neinvestičních aktivit v rámci priority Cestovní ruch.</a:t>
                      </a:r>
                    </a:p>
                    <a:p>
                      <a:endParaRPr lang="pl-PL" dirty="0"/>
                    </a:p>
                  </a:txBody>
                  <a:tcPr/>
                </a:tc>
                <a:tc>
                  <a:txBody>
                    <a:bodyPr/>
                    <a:lstStyle/>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Potwierdzenie zastosowania w trakcie realizacji działań </a:t>
                      </a:r>
                      <a:r>
                        <a:rPr lang="pl-PL" sz="1800" b="0" u="sng" kern="1200" dirty="0">
                          <a:solidFill>
                            <a:srgbClr val="002060"/>
                          </a:solidFill>
                          <a:effectLst/>
                          <a:latin typeface="+mn-lt"/>
                          <a:ea typeface="+mn-ea"/>
                          <a:cs typeface="+mn-cs"/>
                        </a:rPr>
                        <a:t>obowiązkowej promocji małego projektu</a:t>
                      </a:r>
                      <a:r>
                        <a:rPr lang="pl-PL" sz="1800" b="0" kern="1200" dirty="0">
                          <a:solidFill>
                            <a:srgbClr val="002060"/>
                          </a:solidFill>
                          <a:effectLst/>
                          <a:latin typeface="+mn-lt"/>
                          <a:ea typeface="+mn-ea"/>
                          <a:cs typeface="+mn-cs"/>
                        </a:rPr>
                        <a:t>.</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Inne wymagane dokumenty niezbędne do ustalenia poniesionych wydatków. </a:t>
                      </a: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Zarządzający FMP na tej podstawie skontroluje/zweryfikuje poprawność zaplanowanych działań inwestycyjnych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nie inwestycyjnych w ramach priorytetu Turystyka. </a:t>
                      </a:r>
                    </a:p>
                    <a:p>
                      <a:endParaRPr lang="pl-PL" dirty="0"/>
                    </a:p>
                  </a:txBody>
                  <a:tcPr/>
                </a:tc>
                <a:extLst>
                  <a:ext uri="{0D108BD9-81ED-4DB2-BD59-A6C34878D82A}">
                    <a16:rowId xmlns:a16="http://schemas.microsoft.com/office/drawing/2014/main" val="1726526774"/>
                  </a:ext>
                </a:extLst>
              </a:tr>
            </a:tbl>
          </a:graphicData>
        </a:graphic>
      </p:graphicFrame>
    </p:spTree>
    <p:extLst>
      <p:ext uri="{BB962C8B-B14F-4D97-AF65-F5344CB8AC3E}">
        <p14:creationId xmlns:p14="http://schemas.microsoft.com/office/powerpoint/2010/main" val="38049823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AF39B0-FFC0-A9CE-9A1B-40252180646D}"/>
              </a:ext>
            </a:extLst>
          </p:cNvPr>
          <p:cNvGraphicFramePr>
            <a:graphicFrameLocks noGrp="1"/>
          </p:cNvGraphicFramePr>
          <p:nvPr>
            <p:extLst>
              <p:ext uri="{D42A27DB-BD31-4B8C-83A1-F6EECF244321}">
                <p14:modId xmlns:p14="http://schemas.microsoft.com/office/powerpoint/2010/main" val="361250123"/>
              </p:ext>
            </p:extLst>
          </p:nvPr>
        </p:nvGraphicFramePr>
        <p:xfrm>
          <a:off x="0" y="765175"/>
          <a:ext cx="11952514" cy="4606281"/>
        </p:xfrm>
        <a:graphic>
          <a:graphicData uri="http://schemas.openxmlformats.org/drawingml/2006/table">
            <a:tbl>
              <a:tblPr firstRow="1" bandRow="1">
                <a:tableStyleId>{2D5ABB26-0587-4C30-8999-92F81FD0307C}</a:tableStyleId>
              </a:tblPr>
              <a:tblGrid>
                <a:gridCol w="5976257">
                  <a:extLst>
                    <a:ext uri="{9D8B030D-6E8A-4147-A177-3AD203B41FA5}">
                      <a16:colId xmlns:a16="http://schemas.microsoft.com/office/drawing/2014/main" val="1330573328"/>
                    </a:ext>
                  </a:extLst>
                </a:gridCol>
                <a:gridCol w="5976257">
                  <a:extLst>
                    <a:ext uri="{9D8B030D-6E8A-4147-A177-3AD203B41FA5}">
                      <a16:colId xmlns:a16="http://schemas.microsoft.com/office/drawing/2014/main" val="3197380219"/>
                    </a:ext>
                  </a:extLst>
                </a:gridCol>
              </a:tblGrid>
              <a:tr h="4606281">
                <a:tc>
                  <a:txBody>
                    <a:bodyPr/>
                    <a:lstStyle/>
                    <a:p>
                      <a:pPr algn="ctr"/>
                      <a:r>
                        <a:rPr lang="cs-CZ" altLang="cs-CZ" sz="1600" b="1" u="none" dirty="0">
                          <a:solidFill>
                            <a:schemeClr val="tx1"/>
                          </a:solidFill>
                          <a:latin typeface="Arial" charset="0"/>
                          <a:cs typeface="Arial" charset="0"/>
                        </a:rPr>
                        <a:t>PUBLICITA V MALÝCH PROJEKTECH:</a:t>
                      </a:r>
                    </a:p>
                    <a:p>
                      <a:pPr algn="just"/>
                      <a:endParaRPr lang="cs-CZ" altLang="cs-CZ" sz="1600" b="1" u="none" dirty="0">
                        <a:solidFill>
                          <a:schemeClr val="tx1"/>
                        </a:solidFill>
                        <a:latin typeface="Arial" charset="0"/>
                        <a:cs typeface="Arial" charset="0"/>
                      </a:endParaRPr>
                    </a:p>
                    <a:p>
                      <a:pPr algn="just"/>
                      <a:r>
                        <a:rPr lang="cs-CZ" sz="1600" b="1" u="sng" kern="1200" noProof="0" dirty="0">
                          <a:solidFill>
                            <a:schemeClr val="tx1"/>
                          </a:solidFill>
                          <a:effectLst/>
                          <a:latin typeface="+mn-lt"/>
                          <a:ea typeface="+mn-ea"/>
                          <a:cs typeface="+mn-cs"/>
                        </a:rPr>
                        <a:t>Povinná</a:t>
                      </a:r>
                      <a:r>
                        <a:rPr lang="cs-CZ" sz="1600" b="0" kern="1200" noProof="0" dirty="0">
                          <a:solidFill>
                            <a:schemeClr val="tx1"/>
                          </a:solidFill>
                          <a:effectLst/>
                          <a:latin typeface="+mn-lt"/>
                          <a:ea typeface="+mn-ea"/>
                          <a:cs typeface="+mn-cs"/>
                        </a:rPr>
                        <a:t> – stanovená ve výše uvedených nařízeních EU. Nástroji povinné publicity jsou:</a:t>
                      </a:r>
                    </a:p>
                    <a:p>
                      <a:pPr marL="285750" lvl="0" indent="-285750" algn="just">
                        <a:buFont typeface="Wingdings" panose="05000000000000000000" pitchFamily="2" charset="2"/>
                        <a:buChar char="Ø"/>
                      </a:pPr>
                      <a:r>
                        <a:rPr lang="cs-CZ" sz="1600" b="0" kern="1200" noProof="0" dirty="0">
                          <a:solidFill>
                            <a:schemeClr val="tx1"/>
                          </a:solidFill>
                          <a:effectLst/>
                          <a:latin typeface="+mn-lt"/>
                          <a:ea typeface="+mn-ea"/>
                          <a:cs typeface="+mn-cs"/>
                        </a:rPr>
                        <a:t>plakát o minimální velikosti A3 nebo obdobně velký elektronický displej/obrazovka;</a:t>
                      </a:r>
                    </a:p>
                    <a:p>
                      <a:pPr marL="285750" lvl="0" indent="-285750" algn="just">
                        <a:buFont typeface="Wingdings" panose="05000000000000000000" pitchFamily="2" charset="2"/>
                        <a:buChar char="Ø"/>
                      </a:pPr>
                      <a:r>
                        <a:rPr lang="cs-CZ" sz="1600" b="0" kern="1200" noProof="0" dirty="0">
                          <a:solidFill>
                            <a:schemeClr val="tx1"/>
                          </a:solidFill>
                          <a:effectLst/>
                          <a:latin typeface="+mn-lt"/>
                          <a:ea typeface="+mn-ea"/>
                          <a:cs typeface="+mn-cs"/>
                        </a:rPr>
                        <a:t>webová stránka nebo stránka na sociálních sítích;</a:t>
                      </a:r>
                    </a:p>
                    <a:p>
                      <a:pPr marL="285750" lvl="0" indent="-285750" algn="just">
                        <a:buFont typeface="Wingdings" panose="05000000000000000000" pitchFamily="2" charset="2"/>
                        <a:buChar char="Ø"/>
                      </a:pPr>
                      <a:r>
                        <a:rPr lang="cs-CZ" sz="1600" b="0" kern="1200" noProof="0" dirty="0">
                          <a:solidFill>
                            <a:schemeClr val="tx1"/>
                          </a:solidFill>
                          <a:effectLst/>
                          <a:latin typeface="+mn-lt"/>
                          <a:ea typeface="+mn-ea"/>
                          <a:cs typeface="+mn-cs"/>
                        </a:rPr>
                        <a:t>viditelné umístění informací o podpoře z programu Interreg v informačních materiálech o provádění programu Interreg určených široké veřejnosti nebo účastníkům projektových aktivit;</a:t>
                      </a:r>
                    </a:p>
                    <a:p>
                      <a:pPr marL="285750" lvl="0" indent="-285750" algn="just">
                        <a:buFont typeface="Wingdings" panose="05000000000000000000" pitchFamily="2" charset="2"/>
                        <a:buChar char="Ø"/>
                      </a:pPr>
                      <a:r>
                        <a:rPr lang="cs-CZ" sz="1600" b="0" kern="1200" noProof="0" dirty="0">
                          <a:solidFill>
                            <a:schemeClr val="tx1"/>
                          </a:solidFill>
                          <a:effectLst/>
                          <a:latin typeface="+mn-lt"/>
                          <a:ea typeface="+mn-ea"/>
                          <a:cs typeface="+mn-cs"/>
                        </a:rPr>
                        <a:t>trvalá pamětní tabule - týká se projektů s drobnou infrastrukturou (např. vybudování stezky, umístění mobiliáře apod.);</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1" u="sng" kern="1200" noProof="0" dirty="0">
                          <a:solidFill>
                            <a:schemeClr val="tx1"/>
                          </a:solidFill>
                          <a:effectLst/>
                          <a:latin typeface="+mn-lt"/>
                          <a:ea typeface="+mn-ea"/>
                          <a:cs typeface="+mn-cs"/>
                        </a:rPr>
                        <a:t>Nepovinná</a:t>
                      </a:r>
                      <a:r>
                        <a:rPr lang="cs-CZ" sz="1600" b="0" kern="1200" noProof="0" dirty="0">
                          <a:solidFill>
                            <a:schemeClr val="tx1"/>
                          </a:solidFill>
                          <a:effectLst/>
                          <a:latin typeface="+mn-lt"/>
                          <a:ea typeface="+mn-ea"/>
                          <a:cs typeface="+mn-cs"/>
                        </a:rPr>
                        <a:t> - partneři se mohou rozhodnout pro propagaci nad rámec povinné publicity podle potřeb projektu.</a:t>
                      </a:r>
                    </a:p>
                    <a:p>
                      <a:endParaRPr lang="pl-PL" sz="1600" dirty="0"/>
                    </a:p>
                  </a:txBody>
                  <a:tcPr/>
                </a:tc>
                <a:tc>
                  <a:txBody>
                    <a:bodyPr/>
                    <a:lstStyle/>
                    <a:p>
                      <a:pPr algn="ctr"/>
                      <a:r>
                        <a:rPr lang="cs-CZ" altLang="cs-CZ" sz="1600" b="1" u="none" dirty="0">
                          <a:solidFill>
                            <a:srgbClr val="002060"/>
                          </a:solidFill>
                          <a:latin typeface="Arial" charset="0"/>
                          <a:cs typeface="Arial" charset="0"/>
                        </a:rPr>
                        <a:t>PROMOCJA W MAŁYCH PROJEKTACH:</a:t>
                      </a:r>
                    </a:p>
                    <a:p>
                      <a:pPr algn="just"/>
                      <a:endParaRPr lang="cs-CZ" altLang="cs-CZ" sz="1600" b="1" u="none" dirty="0">
                        <a:solidFill>
                          <a:srgbClr val="002060"/>
                        </a:solidFill>
                        <a:latin typeface="Arial" charset="0"/>
                        <a:cs typeface="Arial" charset="0"/>
                      </a:endParaRPr>
                    </a:p>
                    <a:p>
                      <a:pPr algn="just"/>
                      <a:r>
                        <a:rPr lang="pl-PL" sz="1600" b="1" u="sng" kern="1200" dirty="0">
                          <a:solidFill>
                            <a:srgbClr val="002060"/>
                          </a:solidFill>
                          <a:effectLst/>
                          <a:latin typeface="+mn-lt"/>
                          <a:ea typeface="+mn-ea"/>
                          <a:cs typeface="+mn-cs"/>
                        </a:rPr>
                        <a:t>Obowiązkowa</a:t>
                      </a:r>
                      <a:r>
                        <a:rPr lang="pl-PL" sz="1600" b="0" kern="1200" dirty="0">
                          <a:solidFill>
                            <a:srgbClr val="002060"/>
                          </a:solidFill>
                          <a:effectLst/>
                          <a:latin typeface="+mn-lt"/>
                          <a:ea typeface="+mn-ea"/>
                          <a:cs typeface="+mn-cs"/>
                        </a:rPr>
                        <a:t> - jest określona w wyżej wymienionych rozporządzeniach UE. Narzędziami obowiązkowej promocji są:</a:t>
                      </a:r>
                    </a:p>
                    <a:p>
                      <a:pPr marL="285750" lvl="0" indent="-285750" algn="just">
                        <a:buFont typeface="Wingdings" panose="05000000000000000000" pitchFamily="2" charset="2"/>
                        <a:buChar char="Ø"/>
                      </a:pPr>
                      <a:r>
                        <a:rPr lang="pl-PL" sz="1600" b="0" kern="1200" dirty="0">
                          <a:solidFill>
                            <a:srgbClr val="002060"/>
                          </a:solidFill>
                          <a:effectLst/>
                          <a:latin typeface="+mn-lt"/>
                          <a:ea typeface="+mn-ea"/>
                          <a:cs typeface="+mn-cs"/>
                        </a:rPr>
                        <a:t>plakat w formacie minimum A3 lub podobnej wielkości elektroniczny wyświetlacz/ekran;</a:t>
                      </a:r>
                    </a:p>
                    <a:p>
                      <a:pPr marL="285750" lvl="0" indent="-285750" algn="just">
                        <a:buFont typeface="Wingdings" panose="05000000000000000000" pitchFamily="2" charset="2"/>
                        <a:buChar char="Ø"/>
                      </a:pPr>
                      <a:r>
                        <a:rPr lang="pl-PL" sz="1600" b="0" kern="1200" dirty="0">
                          <a:solidFill>
                            <a:srgbClr val="002060"/>
                          </a:solidFill>
                          <a:effectLst/>
                          <a:latin typeface="+mn-lt"/>
                          <a:ea typeface="+mn-ea"/>
                          <a:cs typeface="+mn-cs"/>
                        </a:rPr>
                        <a:t>strona internetowa lub strona w mediach społecznościowych;</a:t>
                      </a:r>
                    </a:p>
                    <a:p>
                      <a:pPr marL="285750" lvl="0" indent="-285750" algn="just">
                        <a:buFont typeface="Wingdings" panose="05000000000000000000" pitchFamily="2" charset="2"/>
                        <a:buChar char="Ø"/>
                      </a:pPr>
                      <a:r>
                        <a:rPr lang="pl-PL" sz="1600" b="0" kern="1200" dirty="0">
                          <a:solidFill>
                            <a:srgbClr val="002060"/>
                          </a:solidFill>
                          <a:effectLst/>
                          <a:latin typeface="+mn-lt"/>
                          <a:ea typeface="+mn-ea"/>
                          <a:cs typeface="+mn-cs"/>
                        </a:rPr>
                        <a:t>zamieszczenie w widoczny sposób informacji o wsparciu </a:t>
                      </a:r>
                      <a:br>
                        <a:rPr lang="pl-PL" sz="1600" b="0" kern="1200" dirty="0">
                          <a:solidFill>
                            <a:srgbClr val="002060"/>
                          </a:solidFill>
                          <a:effectLst/>
                          <a:latin typeface="+mn-lt"/>
                          <a:ea typeface="+mn-ea"/>
                          <a:cs typeface="+mn-cs"/>
                        </a:rPr>
                      </a:br>
                      <a:r>
                        <a:rPr lang="pl-PL" sz="1600" b="0" kern="1200" dirty="0">
                          <a:solidFill>
                            <a:srgbClr val="002060"/>
                          </a:solidFill>
                          <a:effectLst/>
                          <a:latin typeface="+mn-lt"/>
                          <a:ea typeface="+mn-ea"/>
                          <a:cs typeface="+mn-cs"/>
                        </a:rPr>
                        <a:t>z programu </a:t>
                      </a:r>
                      <a:r>
                        <a:rPr lang="pl-PL" sz="1600" b="0" kern="1200" dirty="0" err="1">
                          <a:solidFill>
                            <a:srgbClr val="002060"/>
                          </a:solidFill>
                          <a:effectLst/>
                          <a:latin typeface="+mn-lt"/>
                          <a:ea typeface="+mn-ea"/>
                          <a:cs typeface="+mn-cs"/>
                        </a:rPr>
                        <a:t>Interreg</a:t>
                      </a:r>
                      <a:r>
                        <a:rPr lang="pl-PL" sz="1600" b="0" kern="1200" dirty="0">
                          <a:solidFill>
                            <a:srgbClr val="002060"/>
                          </a:solidFill>
                          <a:effectLst/>
                          <a:latin typeface="+mn-lt"/>
                          <a:ea typeface="+mn-ea"/>
                          <a:cs typeface="+mn-cs"/>
                        </a:rPr>
                        <a:t> w dokumentach materiałach informacyjnych dotyczących wdrażania programu </a:t>
                      </a:r>
                      <a:r>
                        <a:rPr lang="pl-PL" sz="1600" b="0" kern="1200" dirty="0" err="1">
                          <a:solidFill>
                            <a:srgbClr val="002060"/>
                          </a:solidFill>
                          <a:effectLst/>
                          <a:latin typeface="+mn-lt"/>
                          <a:ea typeface="+mn-ea"/>
                          <a:cs typeface="+mn-cs"/>
                        </a:rPr>
                        <a:t>Interreg</a:t>
                      </a:r>
                      <a:r>
                        <a:rPr lang="pl-PL" sz="1600" b="0" kern="1200" dirty="0">
                          <a:solidFill>
                            <a:srgbClr val="002060"/>
                          </a:solidFill>
                          <a:effectLst/>
                          <a:latin typeface="+mn-lt"/>
                          <a:ea typeface="+mn-ea"/>
                          <a:cs typeface="+mn-cs"/>
                        </a:rPr>
                        <a:t>, przeznaczonych </a:t>
                      </a:r>
                      <a:br>
                        <a:rPr lang="pl-PL" sz="1600" b="0" kern="1200" dirty="0">
                          <a:solidFill>
                            <a:srgbClr val="002060"/>
                          </a:solidFill>
                          <a:effectLst/>
                          <a:latin typeface="+mn-lt"/>
                          <a:ea typeface="+mn-ea"/>
                          <a:cs typeface="+mn-cs"/>
                        </a:rPr>
                      </a:br>
                      <a:r>
                        <a:rPr lang="pl-PL" sz="1600" b="0" kern="1200" dirty="0">
                          <a:solidFill>
                            <a:srgbClr val="002060"/>
                          </a:solidFill>
                          <a:effectLst/>
                          <a:latin typeface="+mn-lt"/>
                          <a:ea typeface="+mn-ea"/>
                          <a:cs typeface="+mn-cs"/>
                        </a:rPr>
                        <a:t>dla opinii publicznej lub uczestników działań projektu;</a:t>
                      </a:r>
                    </a:p>
                    <a:p>
                      <a:pPr marL="285750" lvl="0" indent="-285750" algn="just">
                        <a:buFont typeface="Wingdings" panose="05000000000000000000" pitchFamily="2" charset="2"/>
                        <a:buChar char="Ø"/>
                      </a:pPr>
                      <a:r>
                        <a:rPr lang="pl-PL" sz="1600" b="0" kern="1200" dirty="0">
                          <a:solidFill>
                            <a:srgbClr val="002060"/>
                          </a:solidFill>
                          <a:effectLst/>
                          <a:latin typeface="+mn-lt"/>
                          <a:ea typeface="+mn-ea"/>
                          <a:cs typeface="+mn-cs"/>
                        </a:rPr>
                        <a:t>stała tablica pamiątkowa - odnosi się do projektów z małą infrastrukturą (np. budowa szlaku, umieszczenie mebli itp.);</a:t>
                      </a:r>
                    </a:p>
                    <a:p>
                      <a:pPr algn="just"/>
                      <a:endParaRPr lang="pl-PL" sz="1600" b="0" kern="1200" dirty="0">
                        <a:solidFill>
                          <a:srgbClr val="002060"/>
                        </a:solidFill>
                        <a:effectLst/>
                        <a:latin typeface="+mn-lt"/>
                        <a:ea typeface="+mn-ea"/>
                        <a:cs typeface="+mn-cs"/>
                      </a:endParaRPr>
                    </a:p>
                    <a:p>
                      <a:pPr algn="just"/>
                      <a:r>
                        <a:rPr lang="pl-PL" sz="1600" b="1" u="sng" kern="1200" dirty="0">
                          <a:solidFill>
                            <a:srgbClr val="002060"/>
                          </a:solidFill>
                          <a:effectLst/>
                          <a:latin typeface="+mn-lt"/>
                          <a:ea typeface="+mn-ea"/>
                          <a:cs typeface="+mn-cs"/>
                        </a:rPr>
                        <a:t>Nieobowiązkowa</a:t>
                      </a:r>
                      <a:r>
                        <a:rPr lang="pl-PL" sz="1600" b="0" kern="1200" dirty="0">
                          <a:solidFill>
                            <a:srgbClr val="002060"/>
                          </a:solidFill>
                          <a:effectLst/>
                          <a:latin typeface="+mn-lt"/>
                          <a:ea typeface="+mn-ea"/>
                          <a:cs typeface="+mn-cs"/>
                        </a:rPr>
                        <a:t> - partnerzy mogą zdecydować się na promocję wykraczającą poza zakres obowiązkowej promocji zgodnie </a:t>
                      </a:r>
                      <a:br>
                        <a:rPr lang="pl-PL" sz="1600" b="0" kern="1200" dirty="0">
                          <a:solidFill>
                            <a:srgbClr val="002060"/>
                          </a:solidFill>
                          <a:effectLst/>
                          <a:latin typeface="+mn-lt"/>
                          <a:ea typeface="+mn-ea"/>
                          <a:cs typeface="+mn-cs"/>
                        </a:rPr>
                      </a:br>
                      <a:r>
                        <a:rPr lang="pl-PL" sz="1600" b="0" kern="1200" dirty="0">
                          <a:solidFill>
                            <a:srgbClr val="002060"/>
                          </a:solidFill>
                          <a:effectLst/>
                          <a:latin typeface="+mn-lt"/>
                          <a:ea typeface="+mn-ea"/>
                          <a:cs typeface="+mn-cs"/>
                        </a:rPr>
                        <a:t>z potrzebami projektu</a:t>
                      </a:r>
                    </a:p>
                    <a:p>
                      <a:endParaRPr lang="pl-PL" sz="1600" dirty="0"/>
                    </a:p>
                  </a:txBody>
                  <a:tcPr/>
                </a:tc>
                <a:extLst>
                  <a:ext uri="{0D108BD9-81ED-4DB2-BD59-A6C34878D82A}">
                    <a16:rowId xmlns:a16="http://schemas.microsoft.com/office/drawing/2014/main" val="454034090"/>
                  </a:ext>
                </a:extLst>
              </a:tr>
            </a:tbl>
          </a:graphicData>
        </a:graphic>
      </p:graphicFrame>
    </p:spTree>
    <p:extLst>
      <p:ext uri="{BB962C8B-B14F-4D97-AF65-F5344CB8AC3E}">
        <p14:creationId xmlns:p14="http://schemas.microsoft.com/office/powerpoint/2010/main" val="189924021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495B4-1F02-6D19-447B-8D7B500332B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15C7AD0-8CBD-22E6-2B1F-6B694694E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E8980BAE-86B8-6DD8-AB74-4D39D71A636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EF0FCC3-63EA-B18F-1963-DEA5321A260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9F2EA32-9DD6-40AD-C6AF-29AABCF9DB3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6D774EFD-020A-EF9E-89A9-3C81FFBBDFEA}"/>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5CFE9A6C-BFE0-4E06-5CBF-0A8CFEA46E5C}"/>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2840C4AA-0F87-8AEA-1CA6-0DB22B5B53F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63E5CB0-611F-98C4-80A0-FB43FB1BE0A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8AA3583C-4801-0FB7-9FB1-AB8DDF9357AF}"/>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207941779"/>
                    </a:ext>
                  </a:extLst>
                </a:gridCol>
                <a:gridCol w="4064000">
                  <a:extLst>
                    <a:ext uri="{9D8B030D-6E8A-4147-A177-3AD203B41FA5}">
                      <a16:colId xmlns:a16="http://schemas.microsoft.com/office/drawing/2014/main" val="1005925702"/>
                    </a:ext>
                  </a:extLst>
                </a:gridCol>
              </a:tblGrid>
              <a:tr h="370840">
                <a:tc>
                  <a:txBody>
                    <a:bodyPr/>
                    <a:lstStyle/>
                    <a:p>
                      <a:endParaRPr lang="pl-PL"/>
                    </a:p>
                  </a:txBody>
                  <a:tcPr/>
                </a:tc>
                <a:tc>
                  <a:txBody>
                    <a:bodyPr/>
                    <a:lstStyle/>
                    <a:p>
                      <a:endParaRPr lang="pl-PL" dirty="0"/>
                    </a:p>
                  </a:txBody>
                  <a:tcPr/>
                </a:tc>
                <a:extLst>
                  <a:ext uri="{0D108BD9-81ED-4DB2-BD59-A6C34878D82A}">
                    <a16:rowId xmlns:a16="http://schemas.microsoft.com/office/drawing/2014/main" val="2033372074"/>
                  </a:ext>
                </a:extLst>
              </a:tr>
            </a:tbl>
          </a:graphicData>
        </a:graphic>
      </p:graphicFrame>
      <p:graphicFrame>
        <p:nvGraphicFramePr>
          <p:cNvPr id="14" name="Tabela 13">
            <a:extLst>
              <a:ext uri="{FF2B5EF4-FFF2-40B4-BE49-F238E27FC236}">
                <a16:creationId xmlns:a16="http://schemas.microsoft.com/office/drawing/2014/main" id="{59004826-742F-A3DA-1A24-2BDB1036CB3B}"/>
              </a:ext>
            </a:extLst>
          </p:cNvPr>
          <p:cNvGraphicFramePr>
            <a:graphicFrameLocks noGrp="1"/>
          </p:cNvGraphicFramePr>
          <p:nvPr>
            <p:extLst>
              <p:ext uri="{D42A27DB-BD31-4B8C-83A1-F6EECF244321}">
                <p14:modId xmlns:p14="http://schemas.microsoft.com/office/powerpoint/2010/main" val="2208491846"/>
              </p:ext>
            </p:extLst>
          </p:nvPr>
        </p:nvGraphicFramePr>
        <p:xfrm>
          <a:off x="637880" y="920955"/>
          <a:ext cx="10916240" cy="4480560"/>
        </p:xfrm>
        <a:graphic>
          <a:graphicData uri="http://schemas.openxmlformats.org/drawingml/2006/table">
            <a:tbl>
              <a:tblPr firstRow="1" bandRow="1">
                <a:tableStyleId>{2D5ABB26-0587-4C30-8999-92F81FD0307C}</a:tableStyleId>
              </a:tblPr>
              <a:tblGrid>
                <a:gridCol w="5458120">
                  <a:extLst>
                    <a:ext uri="{9D8B030D-6E8A-4147-A177-3AD203B41FA5}">
                      <a16:colId xmlns:a16="http://schemas.microsoft.com/office/drawing/2014/main" val="1682513653"/>
                    </a:ext>
                  </a:extLst>
                </a:gridCol>
                <a:gridCol w="5458120">
                  <a:extLst>
                    <a:ext uri="{9D8B030D-6E8A-4147-A177-3AD203B41FA5}">
                      <a16:colId xmlns:a16="http://schemas.microsoft.com/office/drawing/2014/main" val="208402994"/>
                    </a:ext>
                  </a:extLst>
                </a:gridCol>
              </a:tblGrid>
              <a:tr h="370840">
                <a:tc>
                  <a:txBody>
                    <a:bodyPr/>
                    <a:lstStyle/>
                    <a:p>
                      <a:pPr algn="ctr"/>
                      <a:r>
                        <a:rPr lang="cs-CZ" sz="1600" b="1" u="none" kern="1200" noProof="0" dirty="0">
                          <a:solidFill>
                            <a:schemeClr val="tx1"/>
                          </a:solidFill>
                          <a:effectLst/>
                          <a:latin typeface="+mn-lt"/>
                          <a:ea typeface="+mn-ea"/>
                          <a:cs typeface="+mn-cs"/>
                        </a:rPr>
                        <a:t>Monitorovací návštěvy</a:t>
                      </a:r>
                    </a:p>
                    <a:p>
                      <a:pPr algn="ctr"/>
                      <a:endParaRPr lang="cs-CZ" sz="1600" b="1" u="none"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Správce v rámci priority 2 uskuteční monitorovací návštěvy na vzorku min. 30 % projektů vybraných k financování.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Každý příjemce malého projektu (žadatel/příjemce malého projektu) musí předem informovat Správce o každé aktivitě pořádané v rámci realizace malého projektu, tj. pozvat Správce na akci tak, aby měl Správce možnost se akce účastnit formou monitorovací návštěvy.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Pro splnění této povinnosti musí žadatel/příjemce malého projektu poslat pozvánku minimálně </a:t>
                      </a:r>
                      <a:r>
                        <a:rPr lang="cs-CZ" sz="1600" b="0" u="sng" kern="1200" noProof="0" dirty="0">
                          <a:solidFill>
                            <a:schemeClr val="tx1"/>
                          </a:solidFill>
                          <a:effectLst/>
                          <a:latin typeface="+mn-lt"/>
                          <a:ea typeface="+mn-ea"/>
                          <a:cs typeface="+mn-cs"/>
                        </a:rPr>
                        <a:t>10 pracovních dnů před akcí.</a:t>
                      </a:r>
                      <a:endParaRPr lang="cs-CZ" altLang="cs-CZ" sz="1600" b="1" u="none" noProof="0" dirty="0">
                        <a:solidFill>
                          <a:schemeClr val="tx1"/>
                        </a:solidFill>
                        <a:latin typeface="Arial" charset="0"/>
                        <a:cs typeface="Arial" charset="0"/>
                      </a:endParaRPr>
                    </a:p>
                    <a:p>
                      <a:endParaRPr lang="pl-PL" sz="1600" dirty="0"/>
                    </a:p>
                  </a:txBody>
                  <a:tcPr/>
                </a:tc>
                <a:tc>
                  <a:txBody>
                    <a:bodyPr/>
                    <a:lstStyle/>
                    <a:p>
                      <a:pPr algn="ctr"/>
                      <a:r>
                        <a:rPr lang="pl-PL" sz="1600" b="1" u="none" kern="1200" dirty="0">
                          <a:solidFill>
                            <a:srgbClr val="002060"/>
                          </a:solidFill>
                          <a:effectLst/>
                          <a:latin typeface="+mn-lt"/>
                          <a:ea typeface="+mn-ea"/>
                          <a:cs typeface="+mn-cs"/>
                        </a:rPr>
                        <a:t>Wizyty monitorujące</a:t>
                      </a:r>
                    </a:p>
                    <a:p>
                      <a:pPr algn="ctr"/>
                      <a:endParaRPr lang="pl-PL" sz="1600" b="1" u="none"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Zarządzający w ramach priorytetu 2 przeprowadzą wizyty monitorujące na próbie co najmniej 30% projektów wybranych do dofinansowania.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Każdy beneficjent małego projektu (wnioskodawca/beneficjent małego projektu) jest zobowiązany do informowania Zarządzającego z wyprzedzeniem o każdym działaniu organizowanym w ramach realizacji małego projektu, tj. do zaproszenia Zarządzającego na wydarzenie, tak aby Zarządzający miał możliwość uczestniczenia w wydarzeniu w formie wizyty monitorującej.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Aby wypełnić ten obowiązek, wnioskodawca/beneficjent małego projektu musi wysłać zaproszenie co najmniej </a:t>
                      </a:r>
                      <a:r>
                        <a:rPr lang="pl-PL" sz="1600" b="0" u="sng" kern="1200" dirty="0">
                          <a:solidFill>
                            <a:srgbClr val="002060"/>
                          </a:solidFill>
                          <a:effectLst/>
                          <a:latin typeface="+mn-lt"/>
                          <a:ea typeface="+mn-ea"/>
                          <a:cs typeface="+mn-cs"/>
                        </a:rPr>
                        <a:t>10 dni roboczych przed wydarzeniem</a:t>
                      </a:r>
                      <a:r>
                        <a:rPr lang="pl-PL" sz="1600" b="0" kern="1200" dirty="0">
                          <a:solidFill>
                            <a:srgbClr val="002060"/>
                          </a:solidFill>
                          <a:effectLst/>
                          <a:latin typeface="+mn-lt"/>
                          <a:ea typeface="+mn-ea"/>
                          <a:cs typeface="+mn-cs"/>
                        </a:rPr>
                        <a:t>.</a:t>
                      </a:r>
                    </a:p>
                    <a:p>
                      <a:endParaRPr lang="pl-PL" sz="1600" dirty="0"/>
                    </a:p>
                  </a:txBody>
                  <a:tcPr/>
                </a:tc>
                <a:extLst>
                  <a:ext uri="{0D108BD9-81ED-4DB2-BD59-A6C34878D82A}">
                    <a16:rowId xmlns:a16="http://schemas.microsoft.com/office/drawing/2014/main" val="876080672"/>
                  </a:ext>
                </a:extLst>
              </a:tr>
            </a:tbl>
          </a:graphicData>
        </a:graphic>
      </p:graphicFrame>
    </p:spTree>
    <p:extLst>
      <p:ext uri="{BB962C8B-B14F-4D97-AF65-F5344CB8AC3E}">
        <p14:creationId xmlns:p14="http://schemas.microsoft.com/office/powerpoint/2010/main" val="7324055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97C14-D659-5B52-27D9-A707E31AB94B}"/>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49E9249-CB97-FBC2-32B2-AA66534D097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C370056-7FAB-8350-C5C0-A0477DE3E8D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57A9DC3-1529-8E6E-0037-F04A96BEF8A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7AB13BB-0C1B-98DB-7103-9A914A57434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5AA1D998-95B4-4518-6E5B-67C462BC3980}"/>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8C505B-6828-40B6-30E7-1956A0EE9AD2}"/>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94E093D-C7DA-8B3A-8B8D-323275438F5B}"/>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BC338B48-15CD-EC38-A1AA-28F1C6480AB7}"/>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3C9EB19-4A5F-BB36-4990-8D9A9B745DC5}"/>
              </a:ext>
            </a:extLst>
          </p:cNvPr>
          <p:cNvGraphicFramePr>
            <a:graphicFrameLocks noGrp="1"/>
          </p:cNvGraphicFramePr>
          <p:nvPr>
            <p:extLst>
              <p:ext uri="{D42A27DB-BD31-4B8C-83A1-F6EECF244321}">
                <p14:modId xmlns:p14="http://schemas.microsoft.com/office/powerpoint/2010/main" val="2777335340"/>
              </p:ext>
            </p:extLst>
          </p:nvPr>
        </p:nvGraphicFramePr>
        <p:xfrm>
          <a:off x="637881" y="950013"/>
          <a:ext cx="11163316" cy="4457700"/>
        </p:xfrm>
        <a:graphic>
          <a:graphicData uri="http://schemas.openxmlformats.org/drawingml/2006/table">
            <a:tbl>
              <a:tblPr firstRow="1" bandRow="1">
                <a:tableStyleId>{2D5ABB26-0587-4C30-8999-92F81FD0307C}</a:tableStyleId>
              </a:tblPr>
              <a:tblGrid>
                <a:gridCol w="5581658">
                  <a:extLst>
                    <a:ext uri="{9D8B030D-6E8A-4147-A177-3AD203B41FA5}">
                      <a16:colId xmlns:a16="http://schemas.microsoft.com/office/drawing/2014/main" val="147385072"/>
                    </a:ext>
                  </a:extLst>
                </a:gridCol>
                <a:gridCol w="5581658">
                  <a:extLst>
                    <a:ext uri="{9D8B030D-6E8A-4147-A177-3AD203B41FA5}">
                      <a16:colId xmlns:a16="http://schemas.microsoft.com/office/drawing/2014/main" val="1666793649"/>
                    </a:ext>
                  </a:extLst>
                </a:gridCol>
              </a:tblGrid>
              <a:tr h="269412">
                <a:tc>
                  <a:txBody>
                    <a:bodyPr/>
                    <a:lstStyle/>
                    <a:p>
                      <a:pPr algn="l"/>
                      <a:endParaRPr lang="cs-CZ" altLang="cs-CZ" sz="2000" b="1" u="sng" dirty="0">
                        <a:solidFill>
                          <a:srgbClr val="000099"/>
                        </a:solidFill>
                        <a:latin typeface="Arial" charset="0"/>
                        <a:cs typeface="Arial" charset="0"/>
                      </a:endParaRPr>
                    </a:p>
                    <a:p>
                      <a:pPr algn="ctr"/>
                      <a:r>
                        <a:rPr lang="cs-CZ" altLang="cs-CZ" sz="2000" b="1" u="sng" cap="small" baseline="0" dirty="0">
                          <a:solidFill>
                            <a:schemeClr val="tx1"/>
                          </a:solidFill>
                          <a:effectLst>
                            <a:outerShdw blurRad="38100" dist="38100" dir="2700000" algn="tl">
                              <a:srgbClr val="000000">
                                <a:alpha val="43137"/>
                              </a:srgbClr>
                            </a:outerShdw>
                          </a:effectLst>
                        </a:rPr>
                        <a:t>Monitorovací systém pro FMP</a:t>
                      </a:r>
                    </a:p>
                    <a:p>
                      <a:pPr algn="ctr"/>
                      <a:endParaRPr lang="cs-CZ" sz="105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sz="1800" b="0" dirty="0">
                          <a:solidFill>
                            <a:schemeClr val="tx1"/>
                          </a:solidFill>
                          <a:effectLst/>
                        </a:rPr>
                        <a:t>Pro Fond malých projektů je připraven nový monitorovací systém pro předkládání malých projektů, jehož cílem je výrazně zjednodušit formulář projektové žádosti.</a:t>
                      </a:r>
                    </a:p>
                    <a:p>
                      <a:pPr marL="285750" lvl="0" indent="-285750" algn="just">
                        <a:lnSpc>
                          <a:spcPct val="100000"/>
                        </a:lnSpc>
                        <a:spcBef>
                          <a:spcPts val="400"/>
                        </a:spcBef>
                        <a:spcAft>
                          <a:spcPts val="400"/>
                        </a:spcAft>
                        <a:buFont typeface="Wingdings" panose="05000000000000000000" pitchFamily="2" charset="2"/>
                        <a:buChar char="Ø"/>
                      </a:pPr>
                      <a:r>
                        <a:rPr lang="cs-CZ" sz="1800" b="0" dirty="0">
                          <a:solidFill>
                            <a:schemeClr val="tx1"/>
                          </a:solidFill>
                          <a:effectLst/>
                        </a:rPr>
                        <a:t>Spolu s formulářem projektové žádosti je nutné předložit kompletní dokumentaci umožňující realizaci plánované investice. Výjimkou je stavební povolení, které lze doplnit před podpisem smlouvy o poskytnutí dotace.</a:t>
                      </a:r>
                      <a:endParaRPr lang="cs-CZ" sz="1800" b="0" i="0" dirty="0">
                        <a:solidFill>
                          <a:schemeClr val="tx1"/>
                        </a:solidFill>
                        <a:effectLst/>
                      </a:endParaRP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chemeClr val="tx1"/>
                          </a:solidFill>
                          <a:effectLst>
                            <a:outerShdw blurRad="38100" dist="38100" dir="2700000" algn="tl">
                              <a:srgbClr val="000000">
                                <a:alpha val="43137"/>
                              </a:srgbClr>
                            </a:outerShdw>
                          </a:effectLst>
                        </a:rPr>
                        <a:t>http://fmp.cz-pl.eu</a:t>
                      </a:r>
                      <a:endParaRPr lang="cs-CZ" altLang="cs-CZ" sz="1800" b="1" u="sng" dirty="0">
                        <a:solidFill>
                          <a:schemeClr val="tx1"/>
                        </a:solidFill>
                        <a:effectLst>
                          <a:outerShdw blurRad="38100" dist="38100" dir="2700000" algn="tl">
                            <a:srgbClr val="000000">
                              <a:alpha val="43137"/>
                            </a:srgbClr>
                          </a:outerShdw>
                        </a:effectLst>
                      </a:endParaRPr>
                    </a:p>
                    <a:p>
                      <a:endParaRPr lang="pl-PL" dirty="0"/>
                    </a:p>
                  </a:txBody>
                  <a:tcPr/>
                </a:tc>
                <a:tc>
                  <a:txBody>
                    <a:bodyPr/>
                    <a:lstStyle/>
                    <a:p>
                      <a:pPr algn="ctr"/>
                      <a:endParaRPr lang="cs-CZ" altLang="cs-CZ" sz="2000" b="1" u="sng" cap="small" baseline="0" dirty="0">
                        <a:solidFill>
                          <a:schemeClr val="tx1"/>
                        </a:solidFill>
                        <a:effectLst>
                          <a:outerShdw blurRad="38100" dist="38100" dir="2700000" algn="tl">
                            <a:srgbClr val="000000">
                              <a:alpha val="43137"/>
                            </a:srgbClr>
                          </a:outerShdw>
                        </a:effectLst>
                      </a:endParaRPr>
                    </a:p>
                    <a:p>
                      <a:pPr algn="ctr"/>
                      <a:r>
                        <a:rPr lang="cs-CZ" altLang="cs-CZ" sz="2000" b="1" u="sng" cap="small" baseline="0" dirty="0">
                          <a:solidFill>
                            <a:srgbClr val="002060"/>
                          </a:solidFill>
                          <a:effectLst>
                            <a:outerShdw blurRad="38100" dist="38100" dir="2700000" algn="tl">
                              <a:srgbClr val="000000">
                                <a:alpha val="43137"/>
                              </a:srgbClr>
                            </a:outerShdw>
                          </a:effectLst>
                        </a:rPr>
                        <a:t>System Monitorujący Dla FMP</a:t>
                      </a:r>
                    </a:p>
                    <a:p>
                      <a:pPr algn="ctr"/>
                      <a:endParaRPr lang="cs-CZ" sz="1050" b="0" dirty="0">
                        <a:solidFill>
                          <a:srgbClr val="002060"/>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0" dirty="0">
                          <a:solidFill>
                            <a:srgbClr val="002060"/>
                          </a:solidFill>
                          <a:effectLst/>
                        </a:rPr>
                        <a:t>Dla Funduszu Małych Projektów przygotowany jest nowy system informatyczny do składania małych projektów, którego celem jest znaczne uproszczenie formularza wniosku projektowego</a:t>
                      </a:r>
                    </a:p>
                    <a:p>
                      <a:pPr marL="285750" lvl="0" indent="-285750" algn="just">
                        <a:lnSpc>
                          <a:spcPct val="100000"/>
                        </a:lnSpc>
                        <a:spcBef>
                          <a:spcPts val="400"/>
                        </a:spcBef>
                        <a:spcAft>
                          <a:spcPts val="400"/>
                        </a:spcAft>
                        <a:buFont typeface="Wingdings" panose="05000000000000000000" pitchFamily="2" charset="2"/>
                        <a:buChar char="Ø"/>
                      </a:pPr>
                      <a:r>
                        <a:rPr lang="cs-CZ" sz="1800" b="0" i="0" dirty="0">
                          <a:solidFill>
                            <a:srgbClr val="002060"/>
                          </a:solidFill>
                          <a:effectLst/>
                        </a:rPr>
                        <a:t>Wraz z formularzem wniosku projektowego wymagane jest złożenie kompletu dokumentacji pozwalającej na zrealizowanie zaplanowanej inwestycji. Wyjątek stanowi pozwolenie na budowę, które można uzupełnić przed podpisaniem umowy </a:t>
                      </a:r>
                      <a:br>
                        <a:rPr lang="cs-CZ" sz="1800" b="0" i="0" dirty="0">
                          <a:solidFill>
                            <a:srgbClr val="002060"/>
                          </a:solidFill>
                          <a:effectLst/>
                        </a:rPr>
                      </a:br>
                      <a:r>
                        <a:rPr lang="cs-CZ" sz="1800" b="0" i="0" dirty="0">
                          <a:solidFill>
                            <a:srgbClr val="002060"/>
                          </a:solidFill>
                          <a:effectLst/>
                        </a:rPr>
                        <a:t>o dofinansowanie.</a:t>
                      </a: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rgbClr val="002060"/>
                          </a:solidFill>
                          <a:effectLst>
                            <a:outerShdw blurRad="38100" dist="38100" dir="2700000" algn="tl">
                              <a:srgbClr val="000000">
                                <a:alpha val="43137"/>
                              </a:srgbClr>
                            </a:outerShdw>
                          </a:effectLst>
                        </a:rPr>
                        <a:t>http://fmp.cz-pl.eu</a:t>
                      </a:r>
                      <a:endParaRPr lang="cs-CZ" altLang="cs-CZ" sz="1800" b="1" u="sng"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2037669437"/>
                  </a:ext>
                </a:extLst>
              </a:tr>
            </a:tbl>
          </a:graphicData>
        </a:graphic>
      </p:graphicFrame>
    </p:spTree>
    <p:extLst>
      <p:ext uri="{BB962C8B-B14F-4D97-AF65-F5344CB8AC3E}">
        <p14:creationId xmlns:p14="http://schemas.microsoft.com/office/powerpoint/2010/main" val="28871154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66A9E-6133-0B83-D02F-09767F4D79BD}"/>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34DB2E1-206D-7F21-3367-14AF93834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1EE4E1F-7062-94E0-3859-FAE333D2E04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90C5A9E0-DB80-378B-7BBA-D8FD2694752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C73D88BC-C692-A9CB-ACE5-572E1A56D26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1C5BBD4-2E2F-6AE5-0675-8BB9E75384B1}"/>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D0182BA-95D6-FDA3-3DB3-25488753C922}"/>
              </a:ext>
            </a:extLst>
          </p:cNvPr>
          <p:cNvGraphicFramePr>
            <a:graphicFrameLocks noGrp="1"/>
          </p:cNvGraphicFramePr>
          <p:nvPr>
            <p:extLst>
              <p:ext uri="{D42A27DB-BD31-4B8C-83A1-F6EECF244321}">
                <p14:modId xmlns:p14="http://schemas.microsoft.com/office/powerpoint/2010/main" val="274133761"/>
              </p:ext>
            </p:extLst>
          </p:nvPr>
        </p:nvGraphicFramePr>
        <p:xfrm>
          <a:off x="1522363" y="1034450"/>
          <a:ext cx="8110075" cy="3891352"/>
        </p:xfrm>
        <a:graphic>
          <a:graphicData uri="http://schemas.openxmlformats.org/drawingml/2006/table">
            <a:tbl>
              <a:tblPr firstRow="1" bandRow="1">
                <a:tableStyleId>{3B4B98B0-60AC-42C2-AFA5-B58CD77FA1E5}</a:tableStyleId>
              </a:tblPr>
              <a:tblGrid>
                <a:gridCol w="8110075">
                  <a:extLst>
                    <a:ext uri="{9D8B030D-6E8A-4147-A177-3AD203B41FA5}">
                      <a16:colId xmlns:a16="http://schemas.microsoft.com/office/drawing/2014/main" val="2326915147"/>
                    </a:ext>
                  </a:extLst>
                </a:gridCol>
              </a:tblGrid>
              <a:tr h="3891352">
                <a:tc>
                  <a:txBody>
                    <a:bodyPr/>
                    <a:lstStyle/>
                    <a:p>
                      <a:pPr algn="l"/>
                      <a:endParaRPr lang="cs-CZ" altLang="cs-CZ" sz="1800" b="1" u="sng" dirty="0">
                        <a:solidFill>
                          <a:schemeClr val="tx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1D5B4378-7987-05C7-3687-90B9AA6DF939}"/>
              </a:ext>
            </a:extLst>
          </p:cNvPr>
          <p:cNvSpPr txBox="1">
            <a:spLocks/>
          </p:cNvSpPr>
          <p:nvPr/>
        </p:nvSpPr>
        <p:spPr>
          <a:xfrm>
            <a:off x="572324" y="38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pl-PL" altLang="cs-CZ" sz="2200" b="1" dirty="0">
              <a:solidFill>
                <a:srgbClr val="FF6600"/>
              </a:solidFill>
              <a:latin typeface="Arial" charset="0"/>
              <a:cs typeface="Arial" charset="0"/>
            </a:endParaRPr>
          </a:p>
        </p:txBody>
      </p:sp>
      <p:pic>
        <p:nvPicPr>
          <p:cNvPr id="11" name="Obrázek 10">
            <a:extLst>
              <a:ext uri="{FF2B5EF4-FFF2-40B4-BE49-F238E27FC236}">
                <a16:creationId xmlns:a16="http://schemas.microsoft.com/office/drawing/2014/main" id="{3B9EB44B-EC04-1896-054D-2D9C5AE90FA2}"/>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7960C11C-A748-4CA9-C56A-F4DD57CAA2E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4" name="Obraz 13">
            <a:extLst>
              <a:ext uri="{FF2B5EF4-FFF2-40B4-BE49-F238E27FC236}">
                <a16:creationId xmlns:a16="http://schemas.microsoft.com/office/drawing/2014/main" id="{5387B303-23D1-0362-E10E-70273F64A3B7}"/>
              </a:ext>
            </a:extLst>
          </p:cNvPr>
          <p:cNvPicPr>
            <a:picLocks noChangeAspect="1"/>
          </p:cNvPicPr>
          <p:nvPr/>
        </p:nvPicPr>
        <p:blipFill rotWithShape="1">
          <a:blip r:embed="rId9"/>
          <a:srcRect r="2143" b="8574"/>
          <a:stretch/>
        </p:blipFill>
        <p:spPr>
          <a:xfrm>
            <a:off x="1187678" y="178168"/>
            <a:ext cx="9816644" cy="5159007"/>
          </a:xfrm>
          <a:prstGeom prst="rect">
            <a:avLst/>
          </a:prstGeom>
        </p:spPr>
      </p:pic>
    </p:spTree>
    <p:extLst>
      <p:ext uri="{BB962C8B-B14F-4D97-AF65-F5344CB8AC3E}">
        <p14:creationId xmlns:p14="http://schemas.microsoft.com/office/powerpoint/2010/main" val="11159719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E733C5C9-3747-D1D6-8DC2-7BC8BAA122C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D14069DC-90E7-4183-A4CC-4A521A170B6D}"/>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C4AB2BB0-B3C8-BA6F-7E27-95A1D4829CDD}"/>
              </a:ext>
            </a:extLst>
          </p:cNvPr>
          <p:cNvPicPr>
            <a:picLocks noChangeAspect="1"/>
          </p:cNvPicPr>
          <p:nvPr/>
        </p:nvPicPr>
        <p:blipFill>
          <a:blip r:embed="rId9"/>
          <a:stretch>
            <a:fillRect/>
          </a:stretch>
        </p:blipFill>
        <p:spPr>
          <a:xfrm>
            <a:off x="1250174" y="135746"/>
            <a:ext cx="9418515" cy="5297915"/>
          </a:xfrm>
          <a:prstGeom prst="rect">
            <a:avLst/>
          </a:prstGeom>
        </p:spPr>
      </p:pic>
    </p:spTree>
    <p:extLst>
      <p:ext uri="{BB962C8B-B14F-4D97-AF65-F5344CB8AC3E}">
        <p14:creationId xmlns:p14="http://schemas.microsoft.com/office/powerpoint/2010/main" val="28917895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6F766-1AD8-21D9-6E54-8EAA71F4D2A5}"/>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3484AAA-A0DC-C153-8175-ABFB6128FB6E}"/>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5D5A4FC5-8E7E-406D-939F-6BABD985E046}"/>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E5C276E7-527F-4ED9-016E-DE04E8AFCE4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5E18E24F-CE4A-5A76-43AC-7AF39B8E82A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0372557E-E9D8-65E0-BC10-8E2DFD25EB23}"/>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6CBE6741-4E53-A65E-00F9-C89665E5D09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0C348B0F-260D-B19E-9746-3D34F79CAF4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F587EDC9-2A36-0A9C-7A65-BBC53B78005A}"/>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BCB5AF36-6100-520A-6642-C4267314DBF6}"/>
              </a:ext>
            </a:extLst>
          </p:cNvPr>
          <p:cNvPicPr>
            <a:picLocks noChangeAspect="1"/>
          </p:cNvPicPr>
          <p:nvPr/>
        </p:nvPicPr>
        <p:blipFill>
          <a:blip r:embed="rId9"/>
          <a:stretch>
            <a:fillRect/>
          </a:stretch>
        </p:blipFill>
        <p:spPr>
          <a:xfrm>
            <a:off x="1286069" y="-243022"/>
            <a:ext cx="9619862" cy="5411173"/>
          </a:xfrm>
          <a:prstGeom prst="rect">
            <a:avLst/>
          </a:prstGeom>
        </p:spPr>
      </p:pic>
    </p:spTree>
    <p:extLst>
      <p:ext uri="{BB962C8B-B14F-4D97-AF65-F5344CB8AC3E}">
        <p14:creationId xmlns:p14="http://schemas.microsoft.com/office/powerpoint/2010/main" val="77758460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0C149-E480-B555-33D0-48DFD393222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C8874863-1AEA-8D9F-4489-A9A628DAA58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D0D3C26-C484-9EE4-86CE-A57988C60CE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A056F0E2-2EC6-EDE8-8B35-780DCE05AE18}"/>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079C3A9-BD7D-E1F0-937B-05534558962A}"/>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4530BD60-3064-6DDD-A61A-8EFE72381AB0}"/>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F33D980C-DCC4-D25D-1706-B3FD11963F05}"/>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74BA999C-B9E9-452E-70B6-00F0349045D1}"/>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7AD10A2-B5A1-9227-EC1F-C9D0A8A245F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59CA739F-6CA8-8A88-05EF-1A95163ED87C}"/>
              </a:ext>
            </a:extLst>
          </p:cNvPr>
          <p:cNvPicPr>
            <a:picLocks noChangeAspect="1"/>
          </p:cNvPicPr>
          <p:nvPr/>
        </p:nvPicPr>
        <p:blipFill rotWithShape="1">
          <a:blip r:embed="rId9"/>
          <a:srcRect r="-1862" b="7075"/>
          <a:stretch/>
        </p:blipFill>
        <p:spPr>
          <a:xfrm>
            <a:off x="751166" y="170449"/>
            <a:ext cx="10381459" cy="5327225"/>
          </a:xfrm>
          <a:prstGeom prst="rect">
            <a:avLst/>
          </a:prstGeom>
        </p:spPr>
      </p:pic>
    </p:spTree>
    <p:extLst>
      <p:ext uri="{BB962C8B-B14F-4D97-AF65-F5344CB8AC3E}">
        <p14:creationId xmlns:p14="http://schemas.microsoft.com/office/powerpoint/2010/main" val="22567460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97AC6-6B5B-7C1E-FD4B-DD4DB5C61C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ADEC3981-9EAA-72D7-E0A9-24F47950D054}"/>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533762A-DBAC-38A6-9766-F2CB59D2D08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314D4093-9F25-2953-47F8-BE74D83B4A8B}"/>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C931431-6B2C-80A5-0A32-104F7409C70C}"/>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E877924-3E62-FD1B-69B7-2D0585AF8E3A}"/>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39A9275D-5D87-F872-2D79-681A4E567DE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606734B0-AB5D-346F-9CCA-9E5AFF4EB81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3D10631-9BD0-9AF0-D167-C93163F05D2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BD0E591-CEAD-EBFC-7B80-F0FEAED69C11}"/>
              </a:ext>
            </a:extLst>
          </p:cNvPr>
          <p:cNvPicPr>
            <a:picLocks noChangeAspect="1"/>
          </p:cNvPicPr>
          <p:nvPr/>
        </p:nvPicPr>
        <p:blipFill rotWithShape="1">
          <a:blip r:embed="rId9"/>
          <a:srcRect l="1" r="-1200" b="7440"/>
          <a:stretch/>
        </p:blipFill>
        <p:spPr>
          <a:xfrm>
            <a:off x="569438" y="-315070"/>
            <a:ext cx="10754582" cy="5533053"/>
          </a:xfrm>
          <a:prstGeom prst="rect">
            <a:avLst/>
          </a:prstGeom>
        </p:spPr>
      </p:pic>
    </p:spTree>
    <p:extLst>
      <p:ext uri="{BB962C8B-B14F-4D97-AF65-F5344CB8AC3E}">
        <p14:creationId xmlns:p14="http://schemas.microsoft.com/office/powerpoint/2010/main" val="205070163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C5ADD-757B-354E-0741-A5056DFB180F}"/>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9A790491-1768-10EA-AF41-C6CEBED5EC99}"/>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721575A3-19F4-545A-72E5-ADB79002BC52}"/>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B618274-8DB4-FEA7-F4D4-F7FF7FEC025A}"/>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1AAA5AA-CEBA-5058-7C77-C70A7191B03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2EC169E-C349-641D-6A31-7D76BF62F29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8F17A58-E455-4F4D-7911-02ADE1A6FA76}"/>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CDD2B7B5-F4EA-1C27-D7B4-5447CB1CA5E3}"/>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92CAA2F-DD76-622A-5C6D-9C5F0914B98F}"/>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07E3E5B7-0246-0CE0-806F-6E35B9733F6C}"/>
              </a:ext>
            </a:extLst>
          </p:cNvPr>
          <p:cNvPicPr>
            <a:picLocks noChangeAspect="1"/>
          </p:cNvPicPr>
          <p:nvPr/>
        </p:nvPicPr>
        <p:blipFill rotWithShape="1">
          <a:blip r:embed="rId9"/>
          <a:srcRect l="-1373" t="-5210" r="1888" b="10656"/>
          <a:stretch/>
        </p:blipFill>
        <p:spPr>
          <a:xfrm>
            <a:off x="1176339" y="-148704"/>
            <a:ext cx="9491661" cy="5074506"/>
          </a:xfrm>
          <a:prstGeom prst="rect">
            <a:avLst/>
          </a:prstGeom>
        </p:spPr>
      </p:pic>
    </p:spTree>
    <p:extLst>
      <p:ext uri="{BB962C8B-B14F-4D97-AF65-F5344CB8AC3E}">
        <p14:creationId xmlns:p14="http://schemas.microsoft.com/office/powerpoint/2010/main" val="66891566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A8FA4-297E-4D77-BCF3-8A7FDE21859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2E9501F-D7CA-D670-0D3F-CF6849C345F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33B735B-3676-8BEE-B707-A94F700AB07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0A66397-BC4D-71D3-4D39-E9CEDFA541BD}"/>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7BE3443-BBF7-6BCB-A6E5-5BB4284D70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EE8511D-79FD-7C9A-6B26-F9769DEF760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8EAAAA0-7206-C948-B5FA-8660F28AF3F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9413EEF-C68D-3E8C-D626-4CF0B66B9958}"/>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E6DF717E-40D9-BDF9-978F-CA4B38BF512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5725560-86F2-F413-CDB6-F91A10FAFFB0}"/>
              </a:ext>
            </a:extLst>
          </p:cNvPr>
          <p:cNvPicPr>
            <a:picLocks noChangeAspect="1"/>
          </p:cNvPicPr>
          <p:nvPr/>
        </p:nvPicPr>
        <p:blipFill rotWithShape="1">
          <a:blip r:embed="rId9"/>
          <a:srcRect r="2020" b="10356"/>
          <a:stretch/>
        </p:blipFill>
        <p:spPr>
          <a:xfrm>
            <a:off x="340067" y="-102574"/>
            <a:ext cx="10986839" cy="5654288"/>
          </a:xfrm>
          <a:prstGeom prst="rect">
            <a:avLst/>
          </a:prstGeom>
        </p:spPr>
      </p:pic>
    </p:spTree>
    <p:extLst>
      <p:ext uri="{BB962C8B-B14F-4D97-AF65-F5344CB8AC3E}">
        <p14:creationId xmlns:p14="http://schemas.microsoft.com/office/powerpoint/2010/main" val="22698396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CF154-0681-D425-32B7-35824169527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E9C32DE4-53A9-7E0E-DF14-6E4582F937D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1569FD1-7207-4F12-61E2-0D197AA36F2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8F230C9-4D82-C177-8C4B-093728F689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4021624F-0679-DA89-4622-E8DCB2593B4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AF987C5-B5A0-E866-4DCE-3B805D16CF1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DEB5DA0-A4C4-1EBF-63F7-78999FC381CB}"/>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841E470-B48A-2892-86AB-B98ECD9D3D9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28F588A-87F1-5A57-9681-0E69229AA9DE}"/>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2" name="Obraz 11">
            <a:extLst>
              <a:ext uri="{FF2B5EF4-FFF2-40B4-BE49-F238E27FC236}">
                <a16:creationId xmlns:a16="http://schemas.microsoft.com/office/drawing/2014/main" id="{C094C595-9054-616C-C4AF-775132818751}"/>
              </a:ext>
            </a:extLst>
          </p:cNvPr>
          <p:cNvPicPr>
            <a:picLocks noChangeAspect="1"/>
          </p:cNvPicPr>
          <p:nvPr/>
        </p:nvPicPr>
        <p:blipFill rotWithShape="1">
          <a:blip r:embed="rId9"/>
          <a:srcRect r="2391" b="8147"/>
          <a:stretch/>
        </p:blipFill>
        <p:spPr>
          <a:xfrm>
            <a:off x="390803" y="-84884"/>
            <a:ext cx="10637560" cy="5630799"/>
          </a:xfrm>
          <a:prstGeom prst="rect">
            <a:avLst/>
          </a:prstGeom>
        </p:spPr>
      </p:pic>
      <p:sp>
        <p:nvSpPr>
          <p:cNvPr id="2" name="pole tekstowe 1">
            <a:extLst>
              <a:ext uri="{FF2B5EF4-FFF2-40B4-BE49-F238E27FC236}">
                <a16:creationId xmlns:a16="http://schemas.microsoft.com/office/drawing/2014/main" id="{017D7060-B4EA-CC87-4DA7-10A96BABB836}"/>
              </a:ext>
            </a:extLst>
          </p:cNvPr>
          <p:cNvSpPr txBox="1"/>
          <p:nvPr/>
        </p:nvSpPr>
        <p:spPr>
          <a:xfrm>
            <a:off x="7912544" y="2015231"/>
            <a:ext cx="1988598" cy="369332"/>
          </a:xfrm>
          <a:prstGeom prst="rect">
            <a:avLst/>
          </a:prstGeom>
          <a:noFill/>
        </p:spPr>
        <p:txBody>
          <a:bodyPr wrap="square" rtlCol="0">
            <a:spAutoFit/>
          </a:bodyPr>
          <a:lstStyle/>
          <a:p>
            <a:pPr algn="ctr"/>
            <a:r>
              <a:rPr lang="pl-PL" dirty="0">
                <a:solidFill>
                  <a:schemeClr val="accent5"/>
                </a:solidFill>
              </a:rPr>
              <a:t>draft </a:t>
            </a:r>
            <a:r>
              <a:rPr lang="pl-PL" dirty="0" err="1">
                <a:solidFill>
                  <a:schemeClr val="accent5"/>
                </a:solidFill>
              </a:rPr>
              <a:t>budget</a:t>
            </a:r>
            <a:endParaRPr lang="pl-PL" dirty="0">
              <a:solidFill>
                <a:schemeClr val="accent5"/>
              </a:solidFill>
            </a:endParaRPr>
          </a:p>
        </p:txBody>
      </p:sp>
      <p:sp>
        <p:nvSpPr>
          <p:cNvPr id="3" name="pole tekstowe 2">
            <a:extLst>
              <a:ext uri="{FF2B5EF4-FFF2-40B4-BE49-F238E27FC236}">
                <a16:creationId xmlns:a16="http://schemas.microsoft.com/office/drawing/2014/main" id="{40ED5EE5-A9C9-85B2-AB3D-6DE3067F13AF}"/>
              </a:ext>
            </a:extLst>
          </p:cNvPr>
          <p:cNvSpPr txBox="1"/>
          <p:nvPr/>
        </p:nvSpPr>
        <p:spPr>
          <a:xfrm>
            <a:off x="6702641" y="2592017"/>
            <a:ext cx="4119239" cy="276999"/>
          </a:xfrm>
          <a:prstGeom prst="rect">
            <a:avLst/>
          </a:prstGeom>
          <a:noFill/>
        </p:spPr>
        <p:txBody>
          <a:bodyPr wrap="square" rtlCol="0">
            <a:spAutoFit/>
          </a:bodyPr>
          <a:lstStyle/>
          <a:p>
            <a:r>
              <a:rPr lang="pl-PL" sz="1200" dirty="0">
                <a:solidFill>
                  <a:schemeClr val="accent5"/>
                </a:solidFill>
              </a:rPr>
              <a:t>Statut/regulamin – dokument potwierdzający kwalifikowalność </a:t>
            </a:r>
          </a:p>
        </p:txBody>
      </p:sp>
      <p:sp>
        <p:nvSpPr>
          <p:cNvPr id="9" name="pole tekstowe 8">
            <a:extLst>
              <a:ext uri="{FF2B5EF4-FFF2-40B4-BE49-F238E27FC236}">
                <a16:creationId xmlns:a16="http://schemas.microsoft.com/office/drawing/2014/main" id="{BC4D28A5-9541-21DF-466F-37E5A9F018BD}"/>
              </a:ext>
            </a:extLst>
          </p:cNvPr>
          <p:cNvSpPr txBox="1"/>
          <p:nvPr/>
        </p:nvSpPr>
        <p:spPr>
          <a:xfrm>
            <a:off x="7499983" y="3010432"/>
            <a:ext cx="2991774" cy="369332"/>
          </a:xfrm>
          <a:prstGeom prst="rect">
            <a:avLst/>
          </a:prstGeom>
          <a:noFill/>
        </p:spPr>
        <p:txBody>
          <a:bodyPr wrap="square" rtlCol="0">
            <a:spAutoFit/>
          </a:bodyPr>
          <a:lstStyle/>
          <a:p>
            <a:pPr algn="ctr"/>
            <a:r>
              <a:rPr lang="pl-PL" dirty="0">
                <a:solidFill>
                  <a:schemeClr val="accent5"/>
                </a:solidFill>
              </a:rPr>
              <a:t>KRS/</a:t>
            </a:r>
            <a:r>
              <a:rPr lang="pl-PL" dirty="0" err="1">
                <a:solidFill>
                  <a:schemeClr val="accent5"/>
                </a:solidFill>
              </a:rPr>
              <a:t>RiK</a:t>
            </a:r>
            <a:r>
              <a:rPr lang="pl-PL" dirty="0">
                <a:solidFill>
                  <a:schemeClr val="accent5"/>
                </a:solidFill>
              </a:rPr>
              <a:t> itp.</a:t>
            </a:r>
          </a:p>
        </p:txBody>
      </p:sp>
      <p:sp>
        <p:nvSpPr>
          <p:cNvPr id="14" name="pole tekstowe 13">
            <a:extLst>
              <a:ext uri="{FF2B5EF4-FFF2-40B4-BE49-F238E27FC236}">
                <a16:creationId xmlns:a16="http://schemas.microsoft.com/office/drawing/2014/main" id="{577B97DA-1FF7-E60C-D321-AFBA718B4434}"/>
              </a:ext>
            </a:extLst>
          </p:cNvPr>
          <p:cNvSpPr txBox="1"/>
          <p:nvPr/>
        </p:nvSpPr>
        <p:spPr>
          <a:xfrm>
            <a:off x="7519386" y="3577701"/>
            <a:ext cx="3613212" cy="307777"/>
          </a:xfrm>
          <a:prstGeom prst="rect">
            <a:avLst/>
          </a:prstGeom>
          <a:noFill/>
        </p:spPr>
        <p:txBody>
          <a:bodyPr wrap="square" rtlCol="0">
            <a:spAutoFit/>
          </a:bodyPr>
          <a:lstStyle/>
          <a:p>
            <a:r>
              <a:rPr lang="pl-PL" sz="1400" dirty="0">
                <a:solidFill>
                  <a:schemeClr val="accent5"/>
                </a:solidFill>
              </a:rPr>
              <a:t>Powołanie/zaświadczenie o wyborze</a:t>
            </a:r>
          </a:p>
        </p:txBody>
      </p:sp>
      <p:sp>
        <p:nvSpPr>
          <p:cNvPr id="15" name="pole tekstowe 14">
            <a:extLst>
              <a:ext uri="{FF2B5EF4-FFF2-40B4-BE49-F238E27FC236}">
                <a16:creationId xmlns:a16="http://schemas.microsoft.com/office/drawing/2014/main" id="{34DEDBB8-DBB5-3EFD-CC48-7D04FFA80297}"/>
              </a:ext>
            </a:extLst>
          </p:cNvPr>
          <p:cNvSpPr txBox="1"/>
          <p:nvPr/>
        </p:nvSpPr>
        <p:spPr>
          <a:xfrm>
            <a:off x="6096000" y="4097862"/>
            <a:ext cx="7220505" cy="307777"/>
          </a:xfrm>
          <a:prstGeom prst="rect">
            <a:avLst/>
          </a:prstGeom>
          <a:noFill/>
        </p:spPr>
        <p:txBody>
          <a:bodyPr wrap="square" rtlCol="0">
            <a:spAutoFit/>
          </a:bodyPr>
          <a:lstStyle/>
          <a:p>
            <a:r>
              <a:rPr lang="pl-PL" sz="1400" dirty="0">
                <a:solidFill>
                  <a:schemeClr val="accent5"/>
                </a:solidFill>
              </a:rPr>
              <a:t>Oświadczenie PL PW/Wnioskodawcy/ Oświadczenie CZ PW/Wnioskodawcy</a:t>
            </a:r>
          </a:p>
        </p:txBody>
      </p:sp>
      <p:sp>
        <p:nvSpPr>
          <p:cNvPr id="16" name="pole tekstowe 15">
            <a:extLst>
              <a:ext uri="{FF2B5EF4-FFF2-40B4-BE49-F238E27FC236}">
                <a16:creationId xmlns:a16="http://schemas.microsoft.com/office/drawing/2014/main" id="{65A8B2D5-1BC4-A850-3A64-2C91DD16602F}"/>
              </a:ext>
            </a:extLst>
          </p:cNvPr>
          <p:cNvSpPr txBox="1"/>
          <p:nvPr/>
        </p:nvSpPr>
        <p:spPr>
          <a:xfrm>
            <a:off x="6417788" y="4667717"/>
            <a:ext cx="5343358" cy="338554"/>
          </a:xfrm>
          <a:prstGeom prst="rect">
            <a:avLst/>
          </a:prstGeom>
          <a:noFill/>
        </p:spPr>
        <p:txBody>
          <a:bodyPr wrap="square" rtlCol="0">
            <a:spAutoFit/>
          </a:bodyPr>
          <a:lstStyle/>
          <a:p>
            <a:r>
              <a:rPr lang="pl-PL" sz="1600" dirty="0">
                <a:solidFill>
                  <a:schemeClr val="accent5"/>
                </a:solidFill>
              </a:rPr>
              <a:t>Porozumienie o współpracy – dwujęzyczny dokument</a:t>
            </a:r>
          </a:p>
        </p:txBody>
      </p:sp>
    </p:spTree>
    <p:extLst>
      <p:ext uri="{BB962C8B-B14F-4D97-AF65-F5344CB8AC3E}">
        <p14:creationId xmlns:p14="http://schemas.microsoft.com/office/powerpoint/2010/main" val="7984383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0C3CF-35AB-50C6-3374-F43E858C67F0}"/>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536C9B1-25C1-B7E1-9BA4-EA4937E1491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DD31898A-C518-A9A5-4AB2-72EAE7DFA00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19D12E9-9037-EFFB-87EA-D82FFDFF44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C1E485B-B37B-3159-318F-9CA6FA392856}"/>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D091637-EAF7-3156-4AFE-12DD26742869}"/>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2E509620-9CE3-B90B-68DF-B75FEDC5CF4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FBBE91F8-78F2-36A9-813E-31F6965E8B37}"/>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90A31FA3-28A0-341A-29DB-EA5ABA8A6354}"/>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DDD53EB-A689-C0AD-BCD0-54C66CF15017}"/>
              </a:ext>
            </a:extLst>
          </p:cNvPr>
          <p:cNvPicPr>
            <a:picLocks noChangeAspect="1"/>
          </p:cNvPicPr>
          <p:nvPr/>
        </p:nvPicPr>
        <p:blipFill rotWithShape="1">
          <a:blip r:embed="rId9"/>
          <a:srcRect r="4423" b="6386"/>
          <a:stretch/>
        </p:blipFill>
        <p:spPr>
          <a:xfrm>
            <a:off x="578040" y="-500320"/>
            <a:ext cx="10273462" cy="5660149"/>
          </a:xfrm>
          <a:prstGeom prst="rect">
            <a:avLst/>
          </a:prstGeom>
        </p:spPr>
      </p:pic>
    </p:spTree>
    <p:extLst>
      <p:ext uri="{BB962C8B-B14F-4D97-AF65-F5344CB8AC3E}">
        <p14:creationId xmlns:p14="http://schemas.microsoft.com/office/powerpoint/2010/main" val="39882153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4845C-21DA-C75E-BB43-49680A28E236}"/>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3EDF904E-C59A-F128-A1A5-A418043CE1C0}"/>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1672617-A39C-18E0-8BDF-BDE78FFDB9D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9D617C1-AE8B-1D98-412F-4DE1EBF54A7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96B04D-684E-29F5-183B-50E7B2F4236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F03ACFE-9DA9-18A6-5AF4-680923AE176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ECE5D256-669B-B535-DB6D-22EBEDA7919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A70CD0E0-E6B3-6DE2-A5B3-CB51D36B462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1422C98D-9B20-1332-187B-A667F9A151B2}"/>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32CC191-D319-2060-3116-D2F8B7A0660E}"/>
              </a:ext>
            </a:extLst>
          </p:cNvPr>
          <p:cNvPicPr>
            <a:picLocks noChangeAspect="1"/>
          </p:cNvPicPr>
          <p:nvPr/>
        </p:nvPicPr>
        <p:blipFill rotWithShape="1">
          <a:blip r:embed="rId9"/>
          <a:srcRect r="919" b="6295"/>
          <a:stretch/>
        </p:blipFill>
        <p:spPr>
          <a:xfrm>
            <a:off x="926421" y="-220782"/>
            <a:ext cx="10009058" cy="5324627"/>
          </a:xfrm>
          <a:prstGeom prst="rect">
            <a:avLst/>
          </a:prstGeom>
        </p:spPr>
      </p:pic>
    </p:spTree>
    <p:extLst>
      <p:ext uri="{BB962C8B-B14F-4D97-AF65-F5344CB8AC3E}">
        <p14:creationId xmlns:p14="http://schemas.microsoft.com/office/powerpoint/2010/main" val="254795169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8C227-07FA-F6CF-DE6F-7ECBF05DD948}"/>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78C91BC-A448-5289-743F-E7C519B0139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7FC4D3E-EB25-B7F4-53AA-65C0CD2F00D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1BA5D6D2-2D07-E0E9-1B8C-6080824D50AC}"/>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34065065-712A-7AB9-DD5E-79F1BEDF2A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B80DFF84-E027-0166-BFB1-00531BBD296E}"/>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EC73904-8532-D90B-E085-1A616678491F}"/>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30CB2D10-8DEA-918C-E32D-DC35B30DDFE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CFB43990-0F72-4A34-6BFA-E4BBE2983A3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E7B4CD1C-A50F-E28F-EB4A-580DA9F8D11B}"/>
              </a:ext>
            </a:extLst>
          </p:cNvPr>
          <p:cNvPicPr>
            <a:picLocks noChangeAspect="1"/>
          </p:cNvPicPr>
          <p:nvPr/>
        </p:nvPicPr>
        <p:blipFill rotWithShape="1">
          <a:blip r:embed="rId9"/>
          <a:srcRect b="7347"/>
          <a:stretch/>
        </p:blipFill>
        <p:spPr>
          <a:xfrm>
            <a:off x="767748" y="-15477"/>
            <a:ext cx="10260615" cy="5347560"/>
          </a:xfrm>
          <a:prstGeom prst="rect">
            <a:avLst/>
          </a:prstGeom>
        </p:spPr>
      </p:pic>
    </p:spTree>
    <p:extLst>
      <p:ext uri="{BB962C8B-B14F-4D97-AF65-F5344CB8AC3E}">
        <p14:creationId xmlns:p14="http://schemas.microsoft.com/office/powerpoint/2010/main" val="181254599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58D42-89C6-766A-A95D-3FD77504397E}"/>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892451DB-9F2C-4E87-ED1A-B1D55D0B524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29C71FB-045B-891F-D3A2-8A9576A20200}"/>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B96C7D0C-E265-5363-0038-C8E20BBD322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FE5AF87-62FB-61B2-B3B6-6F198E72C820}"/>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E29C0D80-7A85-8EAD-538F-42E5E1B5524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2050533-27EA-BA0F-1092-B3D6CAE66F0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1D535B5E-B1A0-D693-51A9-CA3A16547014}"/>
              </a:ext>
            </a:extLst>
          </p:cNvPr>
          <p:cNvSpPr>
            <a:spLocks noGrp="1"/>
          </p:cNvSpPr>
          <p:nvPr>
            <p:ph type="title"/>
          </p:nvPr>
        </p:nvSpPr>
        <p:spPr>
          <a:xfrm>
            <a:off x="865094" y="914400"/>
            <a:ext cx="10461812" cy="4087906"/>
          </a:xfrm>
        </p:spPr>
        <p:txBody>
          <a:bodyPr>
            <a:noAutofit/>
          </a:bodyPr>
          <a:lstStyle/>
          <a:p>
            <a:pPr algn="ct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 </a:t>
            </a: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Děkujeme za pozornost</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r>
              <a:rPr lang="pl-PL" sz="1800" dirty="0"/>
              <a:t>Stowarzyszenie Gmin Polskich Euroregionu Glacensis</a:t>
            </a:r>
            <a:br>
              <a:rPr lang="pl-PL" sz="1800" dirty="0"/>
            </a:br>
            <a:r>
              <a:rPr lang="pl-PL" sz="1800" dirty="0"/>
              <a:t>ul. Łukasiewicza 4a/2, 57-300 Kłodzko, Polsko</a:t>
            </a:r>
            <a:br>
              <a:rPr lang="pl-PL" sz="1800" dirty="0"/>
            </a:br>
            <a:r>
              <a:rPr lang="pl-PL" sz="1800" dirty="0">
                <a:hlinkClick r:id="rId8"/>
              </a:rPr>
              <a:t>www.euroregion-glacensis.ng.pl</a:t>
            </a: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8361048-5262-200F-1EAD-43A6366C8AB3}"/>
              </a:ext>
            </a:extLst>
          </p:cNvPr>
          <p:cNvPicPr>
            <a:picLocks noChangeAspect="1"/>
          </p:cNvPicPr>
          <p:nvPr/>
        </p:nvPicPr>
        <p:blipFill>
          <a:blip r:embed="rId9"/>
          <a:stretch>
            <a:fillRect/>
          </a:stretch>
        </p:blipFill>
        <p:spPr>
          <a:xfrm>
            <a:off x="3691123" y="5433661"/>
            <a:ext cx="4809754" cy="1200914"/>
          </a:xfrm>
          <a:prstGeom prst="rect">
            <a:avLst/>
          </a:prstGeom>
        </p:spPr>
      </p:pic>
      <p:pic>
        <p:nvPicPr>
          <p:cNvPr id="2" name="Obraz 1">
            <a:extLst>
              <a:ext uri="{FF2B5EF4-FFF2-40B4-BE49-F238E27FC236}">
                <a16:creationId xmlns:a16="http://schemas.microsoft.com/office/drawing/2014/main" id="{EF3C821B-6C39-2AA6-CEC1-59037D4A7F37}"/>
              </a:ext>
            </a:extLst>
          </p:cNvPr>
          <p:cNvPicPr>
            <a:picLocks noChangeAspect="1"/>
          </p:cNvPicPr>
          <p:nvPr/>
        </p:nvPicPr>
        <p:blipFill>
          <a:blip r:embed="rId10"/>
          <a:stretch>
            <a:fillRect/>
          </a:stretch>
        </p:blipFill>
        <p:spPr>
          <a:xfrm>
            <a:off x="5010968" y="223425"/>
            <a:ext cx="1572904" cy="1548518"/>
          </a:xfrm>
          <a:prstGeom prst="rect">
            <a:avLst/>
          </a:prstGeom>
        </p:spPr>
      </p:pic>
    </p:spTree>
    <p:extLst>
      <p:ext uri="{BB962C8B-B14F-4D97-AF65-F5344CB8AC3E}">
        <p14:creationId xmlns:p14="http://schemas.microsoft.com/office/powerpoint/2010/main" val="2416952770"/>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5524</TotalTime>
  <Words>6384</Words>
  <Application>Microsoft Office PowerPoint</Application>
  <PresentationFormat>Panoramiczny</PresentationFormat>
  <Paragraphs>537</Paragraphs>
  <Slides>59</Slides>
  <Notes>2</Notes>
  <HiddenSlides>0</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59</vt:i4>
      </vt:variant>
    </vt:vector>
  </HeadingPairs>
  <TitlesOfParts>
    <vt:vector size="67" baseType="lpstr">
      <vt:lpstr>Arial</vt:lpstr>
      <vt:lpstr>Calibri</vt:lpstr>
      <vt:lpstr>Calibri  </vt:lpstr>
      <vt:lpstr>Calibri Light</vt:lpstr>
      <vt:lpstr>Times New Roman</vt:lpstr>
      <vt:lpstr>Wingdings</vt:lpstr>
      <vt:lpstr>Wingdings 3</vt:lpstr>
      <vt:lpstr>Motiv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 Dziękujemy Za Uwagę  Děkujeme za pozornost    Stowarzyszenie Gmin Polskich Euroregionu Glacensis ul. Łukasiewicza 4a/2, 57-300 Kłodzko, Polsko www.euroregion-glacensis.ng.pl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Jana Čejpová</dc:creator>
  <cp:lastModifiedBy>Martyna M</cp:lastModifiedBy>
  <cp:revision>220</cp:revision>
  <cp:lastPrinted>2023-09-14T07:50:09Z</cp:lastPrinted>
  <dcterms:created xsi:type="dcterms:W3CDTF">2022-11-21T08:56:57Z</dcterms:created>
  <dcterms:modified xsi:type="dcterms:W3CDTF">2024-04-03T12:33:59Z</dcterms:modified>
</cp:coreProperties>
</file>