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8" r:id="rId2"/>
    <p:sldId id="323" r:id="rId3"/>
    <p:sldId id="282" r:id="rId4"/>
    <p:sldId id="300" r:id="rId5"/>
    <p:sldId id="325" r:id="rId6"/>
    <p:sldId id="305" r:id="rId7"/>
    <p:sldId id="326" r:id="rId8"/>
    <p:sldId id="327" r:id="rId9"/>
    <p:sldId id="334" r:id="rId10"/>
    <p:sldId id="302" r:id="rId11"/>
    <p:sldId id="336" r:id="rId12"/>
    <p:sldId id="337" r:id="rId13"/>
    <p:sldId id="339" r:id="rId14"/>
    <p:sldId id="335" r:id="rId15"/>
    <p:sldId id="340" r:id="rId16"/>
    <p:sldId id="341" r:id="rId17"/>
    <p:sldId id="312" r:id="rId18"/>
    <p:sldId id="311" r:id="rId19"/>
    <p:sldId id="313" r:id="rId20"/>
    <p:sldId id="314" r:id="rId21"/>
    <p:sldId id="328" r:id="rId22"/>
    <p:sldId id="329" r:id="rId23"/>
    <p:sldId id="331" r:id="rId24"/>
    <p:sldId id="332" r:id="rId25"/>
    <p:sldId id="333" r:id="rId26"/>
    <p:sldId id="306" r:id="rId27"/>
    <p:sldId id="342" r:id="rId28"/>
    <p:sldId id="320" r:id="rId29"/>
    <p:sldId id="307" r:id="rId30"/>
    <p:sldId id="343" r:id="rId31"/>
    <p:sldId id="344" r:id="rId32"/>
    <p:sldId id="309" r:id="rId33"/>
    <p:sldId id="358" r:id="rId34"/>
    <p:sldId id="346" r:id="rId35"/>
    <p:sldId id="347" r:id="rId36"/>
    <p:sldId id="275" r:id="rId37"/>
    <p:sldId id="348" r:id="rId38"/>
    <p:sldId id="349" r:id="rId39"/>
    <p:sldId id="350" r:id="rId40"/>
    <p:sldId id="351" r:id="rId41"/>
    <p:sldId id="353" r:id="rId42"/>
    <p:sldId id="352" r:id="rId43"/>
    <p:sldId id="354" r:id="rId44"/>
    <p:sldId id="355" r:id="rId45"/>
    <p:sldId id="356" r:id="rId46"/>
    <p:sldId id="357" r:id="rId47"/>
  </p:sldIdLst>
  <p:sldSz cx="12192000" cy="6858000"/>
  <p:notesSz cx="6792913" cy="992505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51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7745" y="0"/>
            <a:ext cx="2943596" cy="497976"/>
          </a:xfrm>
          <a:prstGeom prst="rect">
            <a:avLst/>
          </a:prstGeom>
        </p:spPr>
        <p:txBody>
          <a:bodyPr vert="horz" lIns="91440" tIns="45720" rIns="91440" bIns="45720" rtlCol="0"/>
          <a:lstStyle>
            <a:lvl1pPr algn="r">
              <a:defRPr sz="1200"/>
            </a:lvl1pPr>
          </a:lstStyle>
          <a:p>
            <a:fld id="{D16DFF4D-E4F4-4372-93C4-22DAB7B46082}" type="datetimeFigureOut">
              <a:rPr lang="cs-CZ" smtClean="0"/>
              <a:t>26.03.2024</a:t>
            </a:fld>
            <a:endParaRPr lang="cs-CZ"/>
          </a:p>
        </p:txBody>
      </p:sp>
      <p:sp>
        <p:nvSpPr>
          <p:cNvPr id="4" name="Zástupný symbol pro obrázek snímku 3"/>
          <p:cNvSpPr>
            <a:spLocks noGrp="1" noRot="1" noChangeAspect="1"/>
          </p:cNvSpPr>
          <p:nvPr>
            <p:ph type="sldImg" idx="2"/>
          </p:nvPr>
        </p:nvSpPr>
        <p:spPr>
          <a:xfrm>
            <a:off x="419100" y="1239838"/>
            <a:ext cx="5954713" cy="3351212"/>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292" y="4776431"/>
            <a:ext cx="5434330" cy="3907988"/>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7076"/>
            <a:ext cx="2943596" cy="497975"/>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7745" y="9427076"/>
            <a:ext cx="2943596" cy="497975"/>
          </a:xfrm>
          <a:prstGeom prst="rect">
            <a:avLst/>
          </a:prstGeom>
        </p:spPr>
        <p:txBody>
          <a:bodyPr vert="horz" lIns="91440" tIns="45720" rIns="91440" bIns="45720"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26.03.2024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26.03.2024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26.03.2024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26.03.2024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26.03.2024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26.03.2024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26.03.2024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26.03.2024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26.03.2024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26.03.2024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26.03.2024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26.03.2024</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0.png"/></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1.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2.pn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3.pn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4.pn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5.pn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6.pn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7.png"/></Relationships>
</file>

<file path=ppt/slides/_rels/slide4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8.png"/></Relationships>
</file>

<file path=ppt/slides/_rels/slide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9.png"/></Relationships>
</file>

<file path=ppt/slides/_rels/slide4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20.png"/></Relationships>
</file>

<file path=ppt/slides/_rels/slide46.xml.rels><?xml version="1.0" encoding="UTF-8" standalone="yes"?>
<Relationships xmlns="http://schemas.openxmlformats.org/package/2006/relationships"><Relationship Id="rId8" Type="http://schemas.openxmlformats.org/officeDocument/2006/relationships/hyperlink" Target="http://www.euroregion-glacensis.ng.pl/"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10" Type="http://schemas.openxmlformats.org/officeDocument/2006/relationships/image" Target="../media/image21.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381901" y="2792126"/>
            <a:ext cx="11428197" cy="1600438"/>
          </a:xfrm>
          <a:prstGeom prst="rect">
            <a:avLst/>
          </a:prstGeom>
          <a:noFill/>
        </p:spPr>
        <p:txBody>
          <a:bodyPr wrap="square" rtlCol="0">
            <a:spAutoFit/>
          </a:bodyPr>
          <a:lstStyle/>
          <a:p>
            <a:pPr algn="ctr"/>
            <a:r>
              <a:rPr lang="pl-PL" altLang="cs-CZ" sz="3600" b="1" cap="small" dirty="0">
                <a:latin typeface="Arial" charset="0"/>
                <a:cs typeface="Arial" charset="0"/>
              </a:rPr>
              <a:t>Fundusz Małych Projektów 2021 - 2027</a:t>
            </a:r>
          </a:p>
          <a:p>
            <a:pPr algn="ctr"/>
            <a:endParaRPr lang="pl-PL" sz="2200" b="1" dirty="0">
              <a:latin typeface="Arial" panose="020B0604020202020204" pitchFamily="34" charset="0"/>
              <a:ea typeface="+mj-ea"/>
              <a:cs typeface="Arial" panose="020B0604020202020204" pitchFamily="34" charset="0"/>
            </a:endParaRPr>
          </a:p>
          <a:p>
            <a:pPr algn="ctr"/>
            <a:r>
              <a:rPr lang="pl-PL" sz="2000" b="1" dirty="0">
                <a:latin typeface="Arial" panose="020B0604020202020204" pitchFamily="34" charset="0"/>
                <a:ea typeface="+mj-ea"/>
                <a:cs typeface="Arial" panose="020B0604020202020204" pitchFamily="34" charset="0"/>
              </a:rPr>
              <a:t>Program INTERREG</a:t>
            </a:r>
          </a:p>
          <a:p>
            <a:pPr algn="ctr"/>
            <a:r>
              <a:rPr lang="pl-PL" sz="2000" b="1" dirty="0">
                <a:latin typeface="Arial" panose="020B0604020202020204" pitchFamily="34" charset="0"/>
                <a:ea typeface="+mj-ea"/>
                <a:cs typeface="Arial" panose="020B0604020202020204" pitchFamily="34" charset="0"/>
              </a:rPr>
              <a:t>CZECHY – POLSKA</a:t>
            </a:r>
            <a:endParaRPr lang="cs-CZ" sz="2000" b="1" dirty="0">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1010652" y="3672017"/>
            <a:ext cx="9511973" cy="1508105"/>
          </a:xfrm>
          <a:prstGeom prst="rect">
            <a:avLst/>
          </a:prstGeom>
          <a:noFill/>
        </p:spPr>
        <p:txBody>
          <a:bodyPr wrap="square">
            <a:spAutoFit/>
          </a:bodyPr>
          <a:lstStyle/>
          <a:p>
            <a:pPr algn="ctr"/>
            <a:r>
              <a:rPr lang="pl-PL" sz="4400" b="1" dirty="0">
                <a:solidFill>
                  <a:schemeClr val="accent2"/>
                </a:solidFill>
              </a:rPr>
              <a:t>PRIORYTET 2 </a:t>
            </a:r>
          </a:p>
          <a:p>
            <a:pPr algn="ctr"/>
            <a:r>
              <a:rPr lang="pl-PL" sz="4800" b="1" dirty="0">
                <a:solidFill>
                  <a:schemeClr val="accent2"/>
                </a:solidFill>
              </a:rPr>
              <a:t>Ruch turystyczny </a:t>
            </a: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154985063"/>
              </p:ext>
            </p:extLst>
          </p:nvPr>
        </p:nvGraphicFramePr>
        <p:xfrm>
          <a:off x="751166" y="833504"/>
          <a:ext cx="10277197" cy="4578096"/>
        </p:xfrm>
        <a:graphic>
          <a:graphicData uri="http://schemas.openxmlformats.org/drawingml/2006/table">
            <a:tbl>
              <a:tblPr firstRow="1" bandRow="1">
                <a:tableStyleId>{3B4B98B0-60AC-42C2-AFA5-B58CD77FA1E5}</a:tableStyleId>
              </a:tblPr>
              <a:tblGrid>
                <a:gridCol w="10277197">
                  <a:extLst>
                    <a:ext uri="{9D8B030D-6E8A-4147-A177-3AD203B41FA5}">
                      <a16:colId xmlns:a16="http://schemas.microsoft.com/office/drawing/2014/main" val="372066559"/>
                    </a:ext>
                  </a:extLst>
                </a:gridCol>
              </a:tblGrid>
              <a:tr h="3955956">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endParaRPr lang="cs-CZ" altLang="cs-CZ" sz="1000" b="0" kern="1200" dirty="0">
                        <a:solidFill>
                          <a:schemeClr val="tx1"/>
                        </a:solidFill>
                        <a:effectLst/>
                        <a:latin typeface="Arial" panose="020B0604020202020204" pitchFamily="34" charset="0"/>
                        <a:ea typeface="+mn-ea"/>
                        <a:cs typeface="Arial" panose="020B0604020202020204" pitchFamily="34" charset="0"/>
                      </a:endParaRPr>
                    </a:p>
                    <a:p>
                      <a:pPr marL="285750" indent="-285750" algn="just">
                        <a:buFont typeface="Wingdings" panose="05000000000000000000" pitchFamily="2" charset="2"/>
                        <a:buChar char="q"/>
                      </a:pPr>
                      <a:r>
                        <a:rPr kumimoji="0" lang="pl-PL" sz="1800" b="1" i="0" u="none" strike="noStrike" kern="1200" cap="none" spc="0" normalizeH="0" baseline="0" noProof="0" dirty="0">
                          <a:ln>
                            <a:noFill/>
                          </a:ln>
                          <a:solidFill>
                            <a:schemeClr val="tx1"/>
                          </a:solidFill>
                          <a:effectLst/>
                          <a:uLnTx/>
                          <a:uFillTx/>
                          <a:latin typeface="+mn-lt"/>
                          <a:ea typeface="+mn-ea"/>
                          <a:cs typeface="+mn-cs"/>
                        </a:rPr>
                        <a:t>Program </a:t>
                      </a:r>
                      <a:r>
                        <a:rPr kumimoji="0" lang="pl-PL" sz="1800" b="1" i="0" u="none" strike="noStrike" kern="1200" cap="none" spc="0" normalizeH="0" baseline="0" noProof="0" dirty="0" err="1">
                          <a:ln>
                            <a:noFill/>
                          </a:ln>
                          <a:solidFill>
                            <a:schemeClr val="tx1"/>
                          </a:solidFill>
                          <a:effectLst/>
                          <a:uLnTx/>
                          <a:uFillTx/>
                          <a:latin typeface="+mn-lt"/>
                          <a:ea typeface="+mn-ea"/>
                          <a:cs typeface="+mn-cs"/>
                        </a:rPr>
                        <a:t>Interreg</a:t>
                      </a:r>
                      <a:r>
                        <a:rPr kumimoji="0" lang="pl-PL" sz="1800" b="1" i="0" u="none" strike="noStrike" kern="1200" cap="none" spc="0" normalizeH="0" baseline="0" noProof="0" dirty="0">
                          <a:ln>
                            <a:noFill/>
                          </a:ln>
                          <a:solidFill>
                            <a:schemeClr val="tx1"/>
                          </a:solidFill>
                          <a:effectLst/>
                          <a:uLnTx/>
                          <a:uFillTx/>
                          <a:latin typeface="+mn-lt"/>
                          <a:ea typeface="+mn-ea"/>
                          <a:cs typeface="+mn-cs"/>
                        </a:rPr>
                        <a:t> Czechy – Polska 2021-2027 jest kontynuacją kolejnych edycji programów </a:t>
                      </a:r>
                      <a:br>
                        <a:rPr kumimoji="0" lang="pl-PL" sz="1800" b="1" i="0" u="none" strike="noStrike" kern="1200" cap="none" spc="0" normalizeH="0" baseline="0" noProof="0" dirty="0">
                          <a:ln>
                            <a:noFill/>
                          </a:ln>
                          <a:solidFill>
                            <a:schemeClr val="tx1"/>
                          </a:solidFill>
                          <a:effectLst/>
                          <a:uLnTx/>
                          <a:uFillTx/>
                          <a:latin typeface="+mn-lt"/>
                          <a:ea typeface="+mn-ea"/>
                          <a:cs typeface="+mn-cs"/>
                        </a:rPr>
                      </a:br>
                      <a:r>
                        <a:rPr kumimoji="0" lang="pl-PL" sz="1800" b="1" i="0" u="none" strike="noStrike" kern="1200" cap="none" spc="0" normalizeH="0" baseline="0" noProof="0" dirty="0">
                          <a:ln>
                            <a:noFill/>
                          </a:ln>
                          <a:solidFill>
                            <a:schemeClr val="tx1"/>
                          </a:solidFill>
                          <a:effectLst/>
                          <a:uLnTx/>
                          <a:uFillTx/>
                          <a:latin typeface="+mn-lt"/>
                          <a:ea typeface="+mn-ea"/>
                          <a:cs typeface="+mn-cs"/>
                        </a:rPr>
                        <a:t>i inicjatyw współpracy transgranicznej. Program opiera się bezpośrednio na doświadczeniach poprzedniego programu operacyjnego </a:t>
                      </a:r>
                      <a:r>
                        <a:rPr kumimoji="0" lang="pl-PL" sz="1800" b="1" i="0" u="none" strike="noStrike" kern="1200" cap="none" spc="0" normalizeH="0" baseline="0" noProof="0" dirty="0" err="1">
                          <a:ln>
                            <a:noFill/>
                          </a:ln>
                          <a:solidFill>
                            <a:schemeClr val="tx1"/>
                          </a:solidFill>
                          <a:effectLst/>
                          <a:uLnTx/>
                          <a:uFillTx/>
                          <a:latin typeface="+mn-lt"/>
                          <a:ea typeface="+mn-ea"/>
                          <a:cs typeface="+mn-cs"/>
                        </a:rPr>
                        <a:t>Interreg</a:t>
                      </a:r>
                      <a:r>
                        <a:rPr kumimoji="0" lang="pl-PL" sz="1800" b="1" i="0" u="none" strike="noStrike" kern="1200" cap="none" spc="0" normalizeH="0" baseline="0" noProof="0" dirty="0">
                          <a:ln>
                            <a:noFill/>
                          </a:ln>
                          <a:solidFill>
                            <a:schemeClr val="tx1"/>
                          </a:solidFill>
                          <a:effectLst/>
                          <a:uLnTx/>
                          <a:uFillTx/>
                          <a:latin typeface="+mn-lt"/>
                          <a:ea typeface="+mn-ea"/>
                          <a:cs typeface="+mn-cs"/>
                        </a:rPr>
                        <a:t> V-A Republika Czeska–Polska 2014-2020</a:t>
                      </a:r>
                      <a:r>
                        <a:rPr lang="pl-PL" sz="1800" b="1" kern="1200" dirty="0">
                          <a:solidFill>
                            <a:schemeClr val="tx1"/>
                          </a:solidFill>
                          <a:effectLst/>
                          <a:latin typeface="+mn-lt"/>
                          <a:ea typeface="+mn-ea"/>
                          <a:cs typeface="+mn-cs"/>
                        </a:rPr>
                        <a:t>.</a:t>
                      </a:r>
                      <a:br>
                        <a:rPr lang="pl-PL" sz="1800" b="1" kern="1200" dirty="0">
                          <a:solidFill>
                            <a:schemeClr val="tx1"/>
                          </a:solidFill>
                          <a:effectLst/>
                          <a:latin typeface="+mn-lt"/>
                          <a:ea typeface="+mn-ea"/>
                          <a:cs typeface="+mn-cs"/>
                        </a:rPr>
                      </a:br>
                      <a:endParaRPr lang="pl-PL" sz="1800" b="1" kern="1200" dirty="0">
                        <a:solidFill>
                          <a:schemeClr val="tx1"/>
                        </a:solidFill>
                        <a:effectLst/>
                        <a:latin typeface="+mn-lt"/>
                        <a:ea typeface="+mn-ea"/>
                        <a:cs typeface="+mn-cs"/>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kern="1200" dirty="0">
                          <a:solidFill>
                            <a:schemeClr val="tx1"/>
                          </a:solidFill>
                          <a:effectLst/>
                          <a:latin typeface="+mn-lt"/>
                          <a:ea typeface="+mn-ea"/>
                          <a:cs typeface="Times New Roman" panose="02020603050405020304" pitchFamily="18" charset="0"/>
                        </a:rPr>
                        <a:t>Część środków Programu przeznaczona jest do wykorzystania i wspierania małych projektów, które są realizowane za pośrednictwem specyficznego narzędzia, tzw. Funduszu Małych Projektów. To Fundusz, który stanowi element Programu </a:t>
                      </a:r>
                      <a:r>
                        <a:rPr lang="pl-PL" altLang="cs-CZ" sz="1800" b="1" kern="1200" dirty="0" err="1">
                          <a:solidFill>
                            <a:schemeClr val="tx1"/>
                          </a:solidFill>
                          <a:effectLst/>
                          <a:latin typeface="+mn-lt"/>
                          <a:ea typeface="+mn-ea"/>
                          <a:cs typeface="Times New Roman" panose="02020603050405020304" pitchFamily="18" charset="0"/>
                        </a:rPr>
                        <a:t>Interreg</a:t>
                      </a:r>
                      <a:r>
                        <a:rPr lang="pl-PL" altLang="cs-CZ" sz="1800" b="1" kern="1200" dirty="0">
                          <a:solidFill>
                            <a:schemeClr val="tx1"/>
                          </a:solidFill>
                          <a:effectLst/>
                          <a:latin typeface="+mn-lt"/>
                          <a:ea typeface="+mn-ea"/>
                          <a:cs typeface="Times New Roman" panose="02020603050405020304" pitchFamily="18" charset="0"/>
                        </a:rPr>
                        <a:t> Czechy – Polska w okresie 2021-2027. Fundusz Małych Projektów jest realizowany zgodnie z art. 25 Rozporządzenia Parlamentu Europejskiego i Rady (UE) 2021/1059.</a:t>
                      </a: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kern="1200" dirty="0">
                          <a:solidFill>
                            <a:schemeClr val="tx1"/>
                          </a:solidFill>
                          <a:effectLst/>
                          <a:latin typeface="+mn-lt"/>
                          <a:ea typeface="+mn-ea"/>
                          <a:cs typeface="Times New Roman" panose="02020603050405020304" pitchFamily="18" charset="0"/>
                        </a:rPr>
                        <a:t>Funduszem Małych Projektów w ramach P2 w Euroregionie Glacensis </a:t>
                      </a:r>
                      <a:r>
                        <a:rPr lang="cs-CZ" sz="1800" b="0" u="none" dirty="0">
                          <a:solidFill>
                            <a:schemeClr val="tx1"/>
                          </a:solidFill>
                        </a:rPr>
                        <a:t>zarządza polska część Euroregionu Glacensis. W ramach P4 </a:t>
                      </a:r>
                      <a:r>
                        <a:rPr lang="pl-PL" altLang="cs-CZ" sz="1800" b="1" kern="1200" dirty="0">
                          <a:solidFill>
                            <a:schemeClr val="tx1"/>
                          </a:solidFill>
                          <a:effectLst/>
                          <a:latin typeface="+mn-lt"/>
                          <a:ea typeface="+mn-ea"/>
                          <a:cs typeface="Times New Roman" panose="02020603050405020304" pitchFamily="18" charset="0"/>
                        </a:rPr>
                        <a:t>Funduszem Małych Projektów </a:t>
                      </a:r>
                      <a:r>
                        <a:rPr lang="cs-CZ" sz="1800" b="0" u="none" dirty="0">
                          <a:solidFill>
                            <a:schemeClr val="tx1"/>
                          </a:solidFill>
                        </a:rPr>
                        <a:t>zarządza czeska część Euroregionu Glacensis</a:t>
                      </a:r>
                      <a:endParaRPr lang="pl-PL" altLang="cs-CZ" sz="1800" b="0" kern="1200" dirty="0">
                        <a:solidFill>
                          <a:schemeClr val="tx1"/>
                        </a:solidFill>
                        <a:effectLst/>
                        <a:latin typeface="+mn-lt"/>
                        <a:ea typeface="+mn-ea"/>
                        <a:cs typeface="Times New Roman" panose="02020603050405020304" pitchFamily="18" charset="0"/>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dirty="0">
                          <a:solidFill>
                            <a:schemeClr val="tx1"/>
                          </a:solidFill>
                          <a:effectLst/>
                        </a:rPr>
                        <a:t>Zakończenie realizacji projektów musi nastąpi do 30 czerwca 2029 r.</a:t>
                      </a:r>
                      <a:endParaRPr lang="pl-PL" altLang="cs-CZ" sz="1800" b="0" kern="1200" dirty="0">
                        <a:solidFill>
                          <a:schemeClr val="tx1"/>
                        </a:solidFill>
                        <a:effectLst/>
                        <a:latin typeface="+mn-lt"/>
                        <a:ea typeface="+mn-ea"/>
                        <a:cs typeface="Times New Roman" panose="02020603050405020304" pitchFamily="18" charset="0"/>
                      </a:endParaRPr>
                    </a:p>
                    <a:p>
                      <a:pPr marL="285750" indent="-285750" algn="just">
                        <a:buFont typeface="Wingdings" panose="05000000000000000000" pitchFamily="2" charset="2"/>
                        <a:buChar char="q"/>
                      </a:pPr>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208570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603195042"/>
              </p:ext>
            </p:extLst>
          </p:nvPr>
        </p:nvGraphicFramePr>
        <p:xfrm>
          <a:off x="390802" y="1156301"/>
          <a:ext cx="10916239" cy="4180874"/>
        </p:xfrm>
        <a:graphic>
          <a:graphicData uri="http://schemas.openxmlformats.org/drawingml/2006/table">
            <a:tbl>
              <a:tblPr firstRow="1" bandRow="1">
                <a:tableStyleId>{3B4B98B0-60AC-42C2-AFA5-B58CD77FA1E5}</a:tableStyleId>
              </a:tblPr>
              <a:tblGrid>
                <a:gridCol w="10916239">
                  <a:extLst>
                    <a:ext uri="{9D8B030D-6E8A-4147-A177-3AD203B41FA5}">
                      <a16:colId xmlns:a16="http://schemas.microsoft.com/office/drawing/2014/main" val="2326915147"/>
                    </a:ext>
                  </a:extLst>
                </a:gridCol>
              </a:tblGrid>
              <a:tr h="4180874">
                <a:tc>
                  <a:txBody>
                    <a:bodyPr/>
                    <a:lstStyle/>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q"/>
                        <a:tabLst/>
                        <a:defRPr/>
                      </a:pPr>
                      <a:r>
                        <a:rPr lang="cs-CZ" sz="1800" b="1" u="sng" dirty="0">
                          <a:solidFill>
                            <a:schemeClr val="tx1"/>
                          </a:solidFill>
                          <a:effectLst>
                            <a:outerShdw blurRad="38100" dist="38100" dir="2700000" algn="tl">
                              <a:srgbClr val="000000">
                                <a:alpha val="43137"/>
                              </a:srgbClr>
                            </a:outerShdw>
                          </a:effectLst>
                        </a:rPr>
                        <a:t>Priorytet 2</a:t>
                      </a:r>
                      <a:r>
                        <a:rPr lang="cs-CZ" sz="1800" b="1" u="sng" dirty="0">
                          <a:solidFill>
                            <a:schemeClr val="tx1"/>
                          </a:solidFill>
                        </a:rPr>
                        <a:t> – RUCH TURYSTYCZNY</a:t>
                      </a:r>
                    </a:p>
                    <a:p>
                      <a:pPr marL="457200" marR="0" lvl="1" indent="0" algn="just" defTabSz="914400" rtl="0" eaLnBrk="1" fontAlgn="auto" latinLnBrk="0" hangingPunct="1">
                        <a:lnSpc>
                          <a:spcPct val="100000"/>
                        </a:lnSpc>
                        <a:spcBef>
                          <a:spcPts val="400"/>
                        </a:spcBef>
                        <a:spcAft>
                          <a:spcPts val="400"/>
                        </a:spcAft>
                        <a:buClrTx/>
                        <a:buSzTx/>
                        <a:buFont typeface="Wingdings" panose="05000000000000000000" pitchFamily="2" charset="2"/>
                        <a:buNone/>
                        <a:tabLst/>
                        <a:defRPr/>
                      </a:pPr>
                      <a:r>
                        <a:rPr lang="cs-CZ" sz="1800" b="0" i="0" u="none" dirty="0">
                          <a:solidFill>
                            <a:schemeClr val="tx1"/>
                          </a:solidFill>
                          <a:effectLst/>
                        </a:rPr>
                        <a:t>Priorytetem  zarządza polska część Euroregionu Glacensis</a:t>
                      </a:r>
                    </a:p>
                    <a:p>
                      <a:pPr marL="457200" lvl="1" indent="0" algn="just">
                        <a:lnSpc>
                          <a:spcPct val="100000"/>
                        </a:lnSpc>
                        <a:spcBef>
                          <a:spcPts val="400"/>
                        </a:spcBef>
                        <a:spcAft>
                          <a:spcPts val="400"/>
                        </a:spcAft>
                        <a:buFont typeface="Wingdings" panose="05000000000000000000" pitchFamily="2" charset="2"/>
                        <a:buNone/>
                      </a:pPr>
                      <a:r>
                        <a:rPr lang="pl-PL" sz="1800" b="0" i="0" u="none" strike="noStrike" kern="1200" baseline="0" dirty="0">
                          <a:solidFill>
                            <a:schemeClr val="tx1"/>
                          </a:solidFill>
                          <a:effectLst/>
                          <a:latin typeface="+mn-lt"/>
                          <a:ea typeface="+mn-ea"/>
                          <a:cs typeface="+mn-cs"/>
                        </a:rPr>
                        <a:t>Priorytet ma na celu promowanie turystyki ukierunkowanej na zrównoważoną poprawę wykorzystania potencjału turystyki dla rozwoju gospodarczego obszarów przygranicznych</a:t>
                      </a:r>
                    </a:p>
                    <a:p>
                      <a:pPr marL="457200" lvl="1" indent="0" algn="just">
                        <a:lnSpc>
                          <a:spcPct val="100000"/>
                        </a:lnSpc>
                        <a:spcBef>
                          <a:spcPts val="400"/>
                        </a:spcBef>
                        <a:spcAft>
                          <a:spcPts val="400"/>
                        </a:spcAft>
                        <a:buFont typeface="Wingdings" panose="05000000000000000000" pitchFamily="2" charset="2"/>
                        <a:buNone/>
                      </a:pPr>
                      <a:r>
                        <a:rPr lang="pl-PL" altLang="cs-CZ" sz="1900" b="0" i="0" u="none" cap="small" baseline="0" dirty="0">
                          <a:solidFill>
                            <a:schemeClr val="tx1"/>
                          </a:solidFill>
                          <a:effectLst/>
                          <a:latin typeface="Calibri  "/>
                          <a:cs typeface="Arial" charset="0"/>
                        </a:rPr>
                        <a:t>Całkowita wartość środków, będących do dyspozycji Euroregionu Glacensis w okresie 2021-2027                             w Priorytecie 2, wynosi:</a:t>
                      </a:r>
                    </a:p>
                    <a:p>
                      <a:pPr algn="just"/>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chemeClr val="tx1"/>
                          </a:solidFill>
                          <a:effectLst>
                            <a:outerShdw blurRad="38100" dist="38100" dir="2700000" algn="tl">
                              <a:srgbClr val="000000">
                                <a:alpha val="43137"/>
                              </a:srgbClr>
                            </a:outerShdw>
                          </a:effectLst>
                          <a:latin typeface="Calibri  "/>
                          <a:cs typeface="Arial" charset="0"/>
                        </a:rPr>
                        <a:t>4.100.000 EUR</a:t>
                      </a:r>
                    </a:p>
                    <a:p>
                      <a:pPr marL="457200" lvl="1" indent="0" algn="just">
                        <a:lnSpc>
                          <a:spcPct val="100000"/>
                        </a:lnSpc>
                        <a:spcBef>
                          <a:spcPts val="400"/>
                        </a:spcBef>
                        <a:spcAft>
                          <a:spcPts val="400"/>
                        </a:spcAft>
                        <a:buFont typeface="Wingdings" panose="05000000000000000000" pitchFamily="2" charset="2"/>
                        <a:buNone/>
                      </a:pPr>
                      <a:r>
                        <a:rPr lang="pl-PL" sz="1800" b="0" i="0" u="none" strike="noStrike" kern="1200" baseline="0" dirty="0">
                          <a:solidFill>
                            <a:schemeClr val="tx1"/>
                          </a:solidFill>
                          <a:effectLst/>
                          <a:latin typeface="+mn-lt"/>
                          <a:ea typeface="+mn-ea"/>
                          <a:cs typeface="+mn-cs"/>
                        </a:rPr>
                        <a:t>Przed przystąpieniem do sporządzania wniosku o dofinansowanie należy zapoznać się z Wytycznymi dla Wnioskodawcy w ramach priorytetu 2 Turystka w Funduszu Małych projektów w Euroregionie Glacensis.</a:t>
                      </a:r>
                    </a:p>
                    <a:p>
                      <a:pPr marL="457200" lvl="1" indent="0" algn="just">
                        <a:lnSpc>
                          <a:spcPct val="100000"/>
                        </a:lnSpc>
                        <a:spcBef>
                          <a:spcPts val="400"/>
                        </a:spcBef>
                        <a:spcAft>
                          <a:spcPts val="400"/>
                        </a:spcAft>
                        <a:buFont typeface="Wingdings" panose="05000000000000000000" pitchFamily="2" charset="2"/>
                        <a:buNone/>
                      </a:pPr>
                      <a:r>
                        <a:rPr lang="pl-PL" sz="1800" b="0" i="0" u="none" strike="noStrike" kern="1200" baseline="0" dirty="0">
                          <a:solidFill>
                            <a:schemeClr val="tx1"/>
                          </a:solidFill>
                          <a:effectLst/>
                          <a:latin typeface="+mn-lt"/>
                          <a:ea typeface="+mn-ea"/>
                          <a:cs typeface="+mn-cs"/>
                        </a:rPr>
                        <a:t>Wytyczne zamieszczone są na stronie internetowej http://euroregion-glacensis.ng.pl</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868013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234625249"/>
              </p:ext>
            </p:extLst>
          </p:nvPr>
        </p:nvGraphicFramePr>
        <p:xfrm>
          <a:off x="1522363" y="1086508"/>
          <a:ext cx="8853277" cy="4465320"/>
        </p:xfrm>
        <a:graphic>
          <a:graphicData uri="http://schemas.openxmlformats.org/drawingml/2006/table">
            <a:tbl>
              <a:tblPr firstRow="1" bandRow="1">
                <a:tableStyleId>{3B4B98B0-60AC-42C2-AFA5-B58CD77FA1E5}</a:tableStyleId>
              </a:tblPr>
              <a:tblGrid>
                <a:gridCol w="8853277">
                  <a:extLst>
                    <a:ext uri="{9D8B030D-6E8A-4147-A177-3AD203B41FA5}">
                      <a16:colId xmlns:a16="http://schemas.microsoft.com/office/drawing/2014/main" val="2326915147"/>
                    </a:ext>
                  </a:extLst>
                </a:gridCol>
              </a:tblGrid>
              <a:tr h="4106164">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7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Wartość wsparcia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700" b="0" i="0" u="sng"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w przypadku małych projektów nastawionych na małą infrastrukturę w turystyce</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7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mały projekt bez partnera wiodącego 2.000 – 40.000 EUR </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7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mały projekt z partnerem wiodącym 4.000 – 80.000 EUR </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700" b="0" i="0" u="sng"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w przypadku pozostałych małych projektów:</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7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mały projekt bez partnera wiodącego: 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7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mały projekt z partnerem wiodącym: 4.000 – 60.000 EUR</a:t>
                      </a:r>
                    </a:p>
                    <a:p>
                      <a:pPr algn="just"/>
                      <a:endParaRPr lang="pl-PL" altLang="cs-CZ" sz="3200" b="1" u="none" cap="small" baseline="0" dirty="0">
                        <a:solidFill>
                          <a:srgbClr val="FF6600"/>
                        </a:solidFill>
                        <a:effectLst>
                          <a:outerShdw blurRad="38100" dist="38100" dir="2700000" algn="tl">
                            <a:srgbClr val="000000">
                              <a:alpha val="43137"/>
                            </a:srgbClr>
                          </a:outerShdw>
                        </a:effectLst>
                        <a:latin typeface="Calibri  "/>
                        <a:cs typeface="Arial"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800" b="1" kern="1200" dirty="0">
                          <a:solidFill>
                            <a:schemeClr val="tx1"/>
                          </a:solidFill>
                          <a:effectLst/>
                          <a:latin typeface="+mn-lt"/>
                          <a:ea typeface="+mn-ea"/>
                          <a:cs typeface="+mn-cs"/>
                        </a:rPr>
                        <a:t>Dla rozstrzygnięcia, czy projekt jest projektem inwestycyjnym decydujący jest próg 50% sumy udziału rozdziałów "Koszty wyposażenia" i "Koszty infrastruktury i robót" w całkowitych wydatkach kwalifikowalnych projektu.</a:t>
                      </a:r>
                    </a:p>
                    <a:p>
                      <a:pPr algn="just"/>
                      <a:endParaRPr lang="pl-PL" altLang="cs-CZ" sz="3200" b="1" u="none" cap="small" baseline="0" dirty="0">
                        <a:solidFill>
                          <a:srgbClr val="FF6600"/>
                        </a:solidFill>
                        <a:effectLst>
                          <a:outerShdw blurRad="38100" dist="38100" dir="2700000" algn="tl">
                            <a:srgbClr val="000000">
                              <a:alpha val="43137"/>
                            </a:srgbClr>
                          </a:outerShdw>
                        </a:effectLst>
                        <a:latin typeface="Calibri  "/>
                        <a:cs typeface="Arial"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365142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335630150"/>
              </p:ext>
            </p:extLst>
          </p:nvPr>
        </p:nvGraphicFramePr>
        <p:xfrm>
          <a:off x="390802" y="1156302"/>
          <a:ext cx="10544675" cy="3909364"/>
        </p:xfrm>
        <a:graphic>
          <a:graphicData uri="http://schemas.openxmlformats.org/drawingml/2006/table">
            <a:tbl>
              <a:tblPr firstRow="1" bandRow="1">
                <a:tableStyleId>{3B4B98B0-60AC-42C2-AFA5-B58CD77FA1E5}</a:tableStyleId>
              </a:tblPr>
              <a:tblGrid>
                <a:gridCol w="10544675">
                  <a:extLst>
                    <a:ext uri="{9D8B030D-6E8A-4147-A177-3AD203B41FA5}">
                      <a16:colId xmlns:a16="http://schemas.microsoft.com/office/drawing/2014/main" val="2326915147"/>
                    </a:ext>
                  </a:extLst>
                </a:gridCol>
              </a:tblGrid>
              <a:tr h="3909364">
                <a:tc>
                  <a:txBody>
                    <a:bodyPr/>
                    <a:lstStyle/>
                    <a:p>
                      <a:pPr algn="l"/>
                      <a:endParaRPr lang="cs-CZ" altLang="cs-CZ" sz="1000" b="1" u="sng" dirty="0">
                        <a:solidFill>
                          <a:srgbClr val="FF6600"/>
                        </a:solidFill>
                        <a:latin typeface="Arial" charset="0"/>
                        <a:cs typeface="Arial" charset="0"/>
                      </a:endParaRPr>
                    </a:p>
                    <a:p>
                      <a:pPr algn="ctr"/>
                      <a:r>
                        <a:rPr lang="pl-PL" sz="1900" b="1" u="sng" cap="small" baseline="0" noProof="0" dirty="0">
                          <a:solidFill>
                            <a:schemeClr val="tx1"/>
                          </a:solidFill>
                          <a:effectLst>
                            <a:outerShdw blurRad="38100" dist="38100" dir="2700000" algn="tl">
                              <a:srgbClr val="000000">
                                <a:alpha val="43137"/>
                              </a:srgbClr>
                            </a:outerShdw>
                          </a:effectLst>
                        </a:rPr>
                        <a:t>Wysokość Dofinansowania EFRR Dla Małych Projektów</a:t>
                      </a:r>
                    </a:p>
                    <a:p>
                      <a:pPr marL="285750" lvl="0" indent="-285750" algn="just">
                        <a:lnSpc>
                          <a:spcPct val="100000"/>
                        </a:lnSpc>
                        <a:spcBef>
                          <a:spcPts val="400"/>
                        </a:spcBef>
                        <a:spcAft>
                          <a:spcPts val="400"/>
                        </a:spcAft>
                        <a:buFont typeface="Wingdings" panose="05000000000000000000" pitchFamily="2" charset="2"/>
                        <a:buChar char="Ø"/>
                      </a:pPr>
                      <a:r>
                        <a:rPr lang="pl-PL" sz="1550" b="1" baseline="0" noProof="0" dirty="0">
                          <a:solidFill>
                            <a:schemeClr val="tx1"/>
                          </a:solidFill>
                          <a:effectLst/>
                        </a:rPr>
                        <a:t>Współfinansowanie max. 80% z EFRR</a:t>
                      </a:r>
                    </a:p>
                    <a:p>
                      <a:pPr marL="285750" lvl="0" indent="-285750" algn="just">
                        <a:lnSpc>
                          <a:spcPct val="100000"/>
                        </a:lnSpc>
                        <a:spcBef>
                          <a:spcPts val="400"/>
                        </a:spcBef>
                        <a:spcAft>
                          <a:spcPts val="400"/>
                        </a:spcAft>
                        <a:buFont typeface="Wingdings" panose="05000000000000000000" pitchFamily="2" charset="2"/>
                        <a:buChar char="Ø"/>
                      </a:pPr>
                      <a:r>
                        <a:rPr lang="pl-PL" sz="1550" b="0" baseline="0" noProof="0" dirty="0">
                          <a:solidFill>
                            <a:schemeClr val="tx1"/>
                          </a:solidFill>
                        </a:rPr>
                        <a:t>Dla czeskich wnioskodawców 20% wkładu własnego</a:t>
                      </a:r>
                    </a:p>
                    <a:p>
                      <a:pPr marL="285750" lvl="0" indent="-285750" algn="just">
                        <a:lnSpc>
                          <a:spcPct val="100000"/>
                        </a:lnSpc>
                        <a:spcBef>
                          <a:spcPts val="400"/>
                        </a:spcBef>
                        <a:spcAft>
                          <a:spcPts val="400"/>
                        </a:spcAft>
                        <a:buFont typeface="Wingdings" panose="05000000000000000000" pitchFamily="2" charset="2"/>
                        <a:buChar char="Ø"/>
                      </a:pPr>
                      <a:r>
                        <a:rPr lang="pl-PL" sz="1550" b="0" baseline="0" noProof="0" dirty="0">
                          <a:solidFill>
                            <a:schemeClr val="tx1"/>
                          </a:solidFill>
                        </a:rPr>
                        <a:t>Dla polskich wnioskodawców 20% wkładu własnego za wyjątkiem </a:t>
                      </a:r>
                      <a:r>
                        <a:rPr lang="pl-PL" sz="1550" b="0" u="sng" baseline="0" noProof="0" dirty="0">
                          <a:solidFill>
                            <a:schemeClr val="tx1"/>
                          </a:solidFill>
                        </a:rPr>
                        <a:t>organizacji pozarządowych oraz związków i stowarzyszeń jednostek samorządu terytorialnego</a:t>
                      </a:r>
                      <a:r>
                        <a:rPr lang="pl-PL" sz="1550" b="0" baseline="0" noProof="0" dirty="0">
                          <a:solidFill>
                            <a:schemeClr val="tx1"/>
                          </a:solidFill>
                        </a:rPr>
                        <a:t> , które mogą skorzystać z  współfinansowanie z budżetu państwa w wysokości 10% </a:t>
                      </a:r>
                    </a:p>
                    <a:p>
                      <a:pPr marL="0" indent="0" algn="ctr">
                        <a:lnSpc>
                          <a:spcPct val="100000"/>
                        </a:lnSpc>
                        <a:spcBef>
                          <a:spcPts val="400"/>
                        </a:spcBef>
                        <a:spcAft>
                          <a:spcPts val="400"/>
                        </a:spcAft>
                        <a:buFont typeface="Wingdings" panose="05000000000000000000" pitchFamily="2" charset="2"/>
                        <a:buNone/>
                      </a:pPr>
                      <a:r>
                        <a:rPr lang="pl-PL" altLang="cs-CZ" sz="1900" b="1" u="sng" cap="small" noProof="0" dirty="0">
                          <a:solidFill>
                            <a:schemeClr val="tx1"/>
                          </a:solidFill>
                          <a:effectLst>
                            <a:outerShdw blurRad="38100" dist="38100" dir="2700000" algn="tl">
                              <a:srgbClr val="000000">
                                <a:alpha val="43137"/>
                              </a:srgbClr>
                            </a:outerShdw>
                          </a:effectLst>
                        </a:rPr>
                        <a:t>Finansowanie Małych Projektów</a:t>
                      </a:r>
                      <a:endParaRPr lang="pl-PL" altLang="cs-CZ" sz="1900" b="1" noProof="0" dirty="0">
                        <a:solidFill>
                          <a:schemeClr val="tx1"/>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pl-PL" altLang="cs-CZ" sz="1550" b="0" noProof="0" dirty="0">
                          <a:solidFill>
                            <a:schemeClr val="tx1"/>
                          </a:solidFill>
                          <a:effectLst/>
                        </a:rPr>
                        <a:t>Nie ma możliwości zaliczkowego lub bieżącego finansowania projektów za wyjątkiem możliwości skorzystania d</a:t>
                      </a:r>
                      <a:r>
                        <a:rPr lang="pl-PL" sz="1550" b="0" u="sng" noProof="0" dirty="0">
                          <a:solidFill>
                            <a:schemeClr val="tx1"/>
                          </a:solidFill>
                          <a:effectLst/>
                        </a:rPr>
                        <a:t>odatkowego wsparcie dla NGOS</a:t>
                      </a:r>
                      <a:r>
                        <a:rPr lang="pl-PL" sz="1550" b="0" noProof="0" dirty="0">
                          <a:solidFill>
                            <a:schemeClr val="tx1"/>
                          </a:solidFill>
                          <a:effectLst/>
                        </a:rPr>
                        <a:t> – po podpisaniu Umowy o dofinansowanie 50% kwoty z EFRR z </a:t>
                      </a:r>
                      <a:r>
                        <a:rPr lang="pl-PL" sz="1600" b="0" noProof="0" dirty="0"/>
                        <a:t>Ministerstwa Funduszy </a:t>
                      </a:r>
                      <a:br>
                        <a:rPr lang="pl-PL" sz="1600" b="0" noProof="0" dirty="0"/>
                      </a:br>
                      <a:r>
                        <a:rPr lang="pl-PL" sz="1600" b="0" noProof="0" dirty="0"/>
                        <a:t>i Polityki Regionalnej w formie nieoprocentowanej pożyczki. </a:t>
                      </a:r>
                      <a:endParaRPr lang="pl-PL" sz="1550" b="0" noProof="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sz="1550" b="0" noProof="0" dirty="0">
                          <a:solidFill>
                            <a:schemeClr val="tx1"/>
                          </a:solidFill>
                          <a:effectLst/>
                        </a:rPr>
                        <a:t>Prefinansowanie małych projektów odbywa się ze środków własnych wnioskodawcy</a:t>
                      </a:r>
                    </a:p>
                    <a:p>
                      <a:pPr marL="285750" lvl="0" indent="-285750" algn="just">
                        <a:lnSpc>
                          <a:spcPct val="100000"/>
                        </a:lnSpc>
                        <a:spcBef>
                          <a:spcPts val="400"/>
                        </a:spcBef>
                        <a:spcAft>
                          <a:spcPts val="400"/>
                        </a:spcAft>
                        <a:buFont typeface="Wingdings" panose="05000000000000000000" pitchFamily="2" charset="2"/>
                        <a:buChar char="Ø"/>
                      </a:pPr>
                      <a:r>
                        <a:rPr lang="pl-PL" altLang="cs-CZ" sz="1550" b="0" noProof="0" dirty="0">
                          <a:solidFill>
                            <a:schemeClr val="tx1"/>
                          </a:solidFill>
                          <a:effectLst/>
                        </a:rPr>
                        <a:t>Finansowanie w EUR – ryzyko kursowe ponosi wnioskodawca</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063366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684130346"/>
              </p:ext>
            </p:extLst>
          </p:nvPr>
        </p:nvGraphicFramePr>
        <p:xfrm>
          <a:off x="2136693" y="1288639"/>
          <a:ext cx="7918611" cy="3387014"/>
        </p:xfrm>
        <a:graphic>
          <a:graphicData uri="http://schemas.openxmlformats.org/drawingml/2006/table">
            <a:tbl>
              <a:tblPr firstRow="1" bandRow="1">
                <a:tableStyleId>{3B4B98B0-60AC-42C2-AFA5-B58CD77FA1E5}</a:tableStyleId>
              </a:tblPr>
              <a:tblGrid>
                <a:gridCol w="7918611">
                  <a:extLst>
                    <a:ext uri="{9D8B030D-6E8A-4147-A177-3AD203B41FA5}">
                      <a16:colId xmlns:a16="http://schemas.microsoft.com/office/drawing/2014/main" val="2326915147"/>
                    </a:ext>
                  </a:extLst>
                </a:gridCol>
              </a:tblGrid>
              <a:tr h="3387014">
                <a:tc>
                  <a:txBody>
                    <a:bodyPr/>
                    <a:lstStyle/>
                    <a:p>
                      <a:pPr algn="l"/>
                      <a:r>
                        <a:rPr lang="cs-CZ" altLang="cs-CZ" sz="1600" b="1" u="none" dirty="0">
                          <a:solidFill>
                            <a:schemeClr val="tx1"/>
                          </a:solidFill>
                          <a:latin typeface="+mn-lt"/>
                          <a:cs typeface="Arial" charset="0"/>
                        </a:rPr>
                        <a:t>OBSZAR DZIAŁANIA ZARZĄDZAJĄCEGO DLA EUROREGIONU GLACENSIS:</a:t>
                      </a:r>
                    </a:p>
                    <a:p>
                      <a:pPr algn="l"/>
                      <a:endParaRPr lang="cs-CZ" altLang="cs-CZ" sz="1600" b="1"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po stronie czeskiej: </a:t>
                      </a:r>
                    </a:p>
                    <a:p>
                      <a:pPr algn="just"/>
                      <a:r>
                        <a:rPr lang="cs-CZ" altLang="cs-CZ" sz="1800" b="0" u="none" dirty="0">
                          <a:solidFill>
                            <a:schemeClr val="tx1"/>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po stronie polskiej:</a:t>
                      </a:r>
                    </a:p>
                    <a:p>
                      <a:pPr algn="just"/>
                      <a:r>
                        <a:rPr lang="cs-CZ" altLang="cs-CZ" sz="1800" b="0" u="none" dirty="0">
                          <a:solidFill>
                            <a:schemeClr val="tx1"/>
                          </a:solidFill>
                          <a:latin typeface="+mn-lt"/>
                          <a:cs typeface="Arial" charset="0"/>
                        </a:rPr>
                        <a:t>powiaty: dzierżoniowski, kłodzki, strzeliński, świdnicki, wałbrzyski, ząbkowicki, miasto Wałbrzych</a:t>
                      </a:r>
                    </a:p>
                    <a:p>
                      <a:pPr algn="l"/>
                      <a:endParaRPr lang="cs-CZ" altLang="cs-CZ" sz="1000" b="1" u="sng" dirty="0">
                        <a:solidFill>
                          <a:srgbClr val="FF6600"/>
                        </a:solidFill>
                        <a:latin typeface="Arial" charset="0"/>
                        <a:cs typeface="Arial"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085896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2914088" y="922493"/>
            <a:ext cx="5925948" cy="4414682"/>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906856045"/>
              </p:ext>
            </p:extLst>
          </p:nvPr>
        </p:nvGraphicFramePr>
        <p:xfrm>
          <a:off x="1029803" y="1072268"/>
          <a:ext cx="10132391" cy="4145788"/>
        </p:xfrm>
        <a:graphic>
          <a:graphicData uri="http://schemas.openxmlformats.org/drawingml/2006/table">
            <a:tbl>
              <a:tblPr firstRow="1" bandRow="1">
                <a:tableStyleId>{3B4B98B0-60AC-42C2-AFA5-B58CD77FA1E5}</a:tableStyleId>
              </a:tblPr>
              <a:tblGrid>
                <a:gridCol w="10132391">
                  <a:extLst>
                    <a:ext uri="{9D8B030D-6E8A-4147-A177-3AD203B41FA5}">
                      <a16:colId xmlns:a16="http://schemas.microsoft.com/office/drawing/2014/main" val="2326915147"/>
                    </a:ext>
                  </a:extLst>
                </a:gridCol>
              </a:tblGrid>
              <a:tr h="4134643">
                <a:tc>
                  <a:txBody>
                    <a:bodyPr/>
                    <a:lstStyle/>
                    <a:p>
                      <a:pPr algn="just">
                        <a:lnSpc>
                          <a:spcPct val="115000"/>
                        </a:lnSpc>
                        <a:spcBef>
                          <a:spcPts val="500"/>
                        </a:spcBef>
                        <a:spcAft>
                          <a:spcPts val="1000"/>
                        </a:spcAft>
                      </a:pPr>
                      <a:r>
                        <a:rPr lang="pl-PL" sz="1800" b="1" kern="1200" dirty="0">
                          <a:solidFill>
                            <a:schemeClr val="tx1"/>
                          </a:solidFill>
                          <a:effectLst>
                            <a:outerShdw blurRad="38100" dist="38100" dir="2700000" algn="tl">
                              <a:srgbClr val="000000">
                                <a:alpha val="43137"/>
                              </a:srgbClr>
                            </a:outerShdw>
                          </a:effectLst>
                          <a:latin typeface="+mn-lt"/>
                          <a:ea typeface="+mn-ea"/>
                          <a:cs typeface="+mn-cs"/>
                        </a:rPr>
                        <a:t>KRYTERIA WSPÓŁPRACY TRANSGRANICZNEJ:</a:t>
                      </a:r>
                    </a:p>
                    <a:p>
                      <a:pPr marL="0" indent="0" algn="just">
                        <a:spcBef>
                          <a:spcPts val="600"/>
                        </a:spcBef>
                        <a:buFont typeface="Wingdings" panose="05000000000000000000" pitchFamily="2" charset="2"/>
                        <a:buNone/>
                      </a:pPr>
                      <a:r>
                        <a:rPr lang="pl-PL" sz="1600" b="0" kern="1200" dirty="0">
                          <a:solidFill>
                            <a:schemeClr val="tx1"/>
                          </a:solidFill>
                          <a:effectLst/>
                          <a:latin typeface="+mn-lt"/>
                          <a:ea typeface="+mn-ea"/>
                          <a:cs typeface="+mn-cs"/>
                        </a:rPr>
                        <a:t>Aby projekt mógł zostać rekomendowany do dofinansowania z programu musi spełnić minimalnie trzy z czterech kryteriów współpracy:</a:t>
                      </a:r>
                    </a:p>
                    <a:p>
                      <a:pPr marL="285750" lvl="0" indent="-285750" algn="just">
                        <a:spcBef>
                          <a:spcPts val="600"/>
                        </a:spcBef>
                        <a:buFont typeface="Wingdings" panose="05000000000000000000" pitchFamily="2" charset="2"/>
                        <a:buChar char="ü"/>
                      </a:pPr>
                      <a:r>
                        <a:rPr lang="pl-PL" sz="1600" b="0" u="sng" kern="1200" dirty="0">
                          <a:solidFill>
                            <a:schemeClr val="tx1"/>
                          </a:solidFill>
                          <a:effectLst/>
                          <a:latin typeface="+mn-lt"/>
                          <a:ea typeface="+mn-ea"/>
                          <a:cs typeface="+mn-cs"/>
                        </a:rPr>
                        <a:t>wspólne przygotowanie małego projektu z partnerem z drugiego państwa - </a:t>
                      </a:r>
                      <a:r>
                        <a:rPr lang="pl-PL" sz="1600" b="0" u="none" kern="1200" dirty="0">
                          <a:solidFill>
                            <a:schemeClr val="tx1"/>
                          </a:solidFill>
                          <a:effectLst/>
                          <a:latin typeface="+mn-lt"/>
                          <a:ea typeface="+mn-ea"/>
                          <a:cs typeface="+mn-cs"/>
                        </a:rPr>
                        <a:t>polega na tym, że partnerzy z obu krajów, uczestniczą w planowaniu projektu,</a:t>
                      </a:r>
                    </a:p>
                    <a:p>
                      <a:pPr marL="285750" lvl="0" indent="-285750" algn="just">
                        <a:spcBef>
                          <a:spcPts val="600"/>
                        </a:spcBef>
                        <a:buFont typeface="Wingdings" panose="05000000000000000000" pitchFamily="2" charset="2"/>
                        <a:buChar char="ü"/>
                      </a:pPr>
                      <a:r>
                        <a:rPr lang="pl-PL" sz="1600" b="0" u="sng" kern="1200" dirty="0">
                          <a:solidFill>
                            <a:schemeClr val="tx1"/>
                          </a:solidFill>
                          <a:effectLst/>
                          <a:latin typeface="+mn-lt"/>
                          <a:ea typeface="+mn-ea"/>
                          <a:cs typeface="+mn-cs"/>
                        </a:rPr>
                        <a:t>wspólna realizacja małego projektu z partnerem z drugiego państwa - </a:t>
                      </a:r>
                      <a:r>
                        <a:rPr lang="pl-PL" sz="1600" b="0" u="none" kern="1200" dirty="0">
                          <a:solidFill>
                            <a:schemeClr val="tx1"/>
                          </a:solidFill>
                          <a:effectLst/>
                          <a:latin typeface="+mn-lt"/>
                          <a:ea typeface="+mn-ea"/>
                          <a:cs typeface="+mn-cs"/>
                        </a:rPr>
                        <a:t>polega na tym, że partnerzy z obu stron granicy uczestniczą w podobnym stopniu w realizacji działań prowadzących do osiągnięcia celów małego projektu</a:t>
                      </a:r>
                    </a:p>
                    <a:p>
                      <a:pPr marL="285750" lvl="0" indent="-285750" algn="just">
                        <a:spcBef>
                          <a:spcPts val="600"/>
                        </a:spcBef>
                        <a:buFont typeface="Wingdings" panose="05000000000000000000" pitchFamily="2" charset="2"/>
                        <a:buChar char="ü"/>
                      </a:pPr>
                      <a:r>
                        <a:rPr lang="pl-PL" sz="1600" b="0" u="sng" kern="1200" dirty="0">
                          <a:solidFill>
                            <a:schemeClr val="tx1"/>
                          </a:solidFill>
                          <a:effectLst/>
                          <a:latin typeface="+mn-lt"/>
                          <a:ea typeface="+mn-ea"/>
                          <a:cs typeface="+mn-cs"/>
                        </a:rPr>
                        <a:t>wspólny personel z partnerem z drugiego państwa - </a:t>
                      </a:r>
                      <a:r>
                        <a:rPr lang="pl-PL" sz="1600" b="0" u="none" kern="1200" dirty="0">
                          <a:solidFill>
                            <a:schemeClr val="tx1"/>
                          </a:solidFill>
                          <a:effectLst/>
                          <a:latin typeface="+mn-lt"/>
                          <a:ea typeface="+mn-ea"/>
                          <a:cs typeface="+mn-cs"/>
                        </a:rPr>
                        <a:t>wspólny personel uczestniczy we wszystkich istotnych działaniach małego projektu</a:t>
                      </a:r>
                    </a:p>
                    <a:p>
                      <a:pPr marL="285750" lvl="0" indent="-285750" algn="just">
                        <a:spcBef>
                          <a:spcPts val="600"/>
                        </a:spcBef>
                        <a:buFont typeface="Wingdings" panose="05000000000000000000" pitchFamily="2" charset="2"/>
                        <a:buChar char="ü"/>
                      </a:pPr>
                      <a:r>
                        <a:rPr lang="pl-PL" sz="1600" b="0" u="sng" kern="1200" dirty="0">
                          <a:solidFill>
                            <a:schemeClr val="tx1"/>
                          </a:solidFill>
                          <a:effectLst/>
                          <a:latin typeface="+mn-lt"/>
                          <a:ea typeface="+mn-ea"/>
                          <a:cs typeface="+mn-cs"/>
                        </a:rPr>
                        <a:t>wspólne finansowanie małego projektu przez obie strony </a:t>
                      </a:r>
                      <a:r>
                        <a:rPr lang="pl-PL" sz="1600" b="0"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dotyczy projektu realizowanego z Partnerem Wiodącym) uważane jest za spełnione przy założeniu, że udział partnera/-ów z drugiego kraju wynosi co najmniej 10 % całkowitych wydatków kwalifikowalnych projektu</a:t>
                      </a:r>
                    </a:p>
                    <a:p>
                      <a:endParaRPr lang="pl-PL" sz="1800" b="1" kern="1200" dirty="0">
                        <a:solidFill>
                          <a:srgbClr val="FF6600"/>
                        </a:solidFill>
                        <a:effectLst/>
                        <a:latin typeface="+mn-lt"/>
                        <a:ea typeface="+mn-ea"/>
                        <a:cs typeface="+mn-cs"/>
                      </a:endParaRP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509917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778012863"/>
              </p:ext>
            </p:extLst>
          </p:nvPr>
        </p:nvGraphicFramePr>
        <p:xfrm>
          <a:off x="2294247" y="1038490"/>
          <a:ext cx="7254217" cy="3694987"/>
        </p:xfrm>
        <a:graphic>
          <a:graphicData uri="http://schemas.openxmlformats.org/drawingml/2006/table">
            <a:tbl>
              <a:tblPr firstRow="1" bandRow="1">
                <a:tableStyleId>{3B4B98B0-60AC-42C2-AFA5-B58CD77FA1E5}</a:tableStyleId>
              </a:tblPr>
              <a:tblGrid>
                <a:gridCol w="7254217">
                  <a:extLst>
                    <a:ext uri="{9D8B030D-6E8A-4147-A177-3AD203B41FA5}">
                      <a16:colId xmlns:a16="http://schemas.microsoft.com/office/drawing/2014/main" val="2326915147"/>
                    </a:ext>
                  </a:extLst>
                </a:gridCol>
              </a:tblGrid>
              <a:tr h="3694987">
                <a:tc>
                  <a:txBody>
                    <a:bodyPr/>
                    <a:lstStyle/>
                    <a:p>
                      <a:pPr algn="l"/>
                      <a:endParaRPr lang="cs-CZ" altLang="cs-CZ" sz="2500" b="1" u="sng" dirty="0">
                        <a:solidFill>
                          <a:srgbClr val="000099"/>
                        </a:solidFill>
                        <a:latin typeface="Arial" charset="0"/>
                        <a:cs typeface="Arial" charset="0"/>
                      </a:endParaRPr>
                    </a:p>
                    <a:p>
                      <a:pPr algn="ct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Typy Małych Projektów</a:t>
                      </a:r>
                    </a:p>
                    <a:p>
                      <a:pPr marL="285750" indent="-285750" algn="just">
                        <a:lnSpc>
                          <a:spcPct val="120000"/>
                        </a:lnSpc>
                        <a:spcBef>
                          <a:spcPts val="0"/>
                        </a:spcBef>
                        <a:buFont typeface="Wingdings" panose="05000000000000000000" pitchFamily="2" charset="2"/>
                        <a:buChar char="q"/>
                      </a:pPr>
                      <a:endParaRPr lang="cs-CZ" altLang="cs-CZ" sz="1700" b="1" dirty="0">
                        <a:solidFill>
                          <a:schemeClr val="tx1"/>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err="1">
                          <a:solidFill>
                            <a:schemeClr val="tx1"/>
                          </a:solidFill>
                          <a:effectLst/>
                        </a:rPr>
                        <a:t>wspólny</a:t>
                      </a:r>
                      <a:r>
                        <a:rPr lang="cs-CZ" altLang="cs-CZ" b="1" dirty="0">
                          <a:solidFill>
                            <a:schemeClr val="tx1"/>
                          </a:solidFill>
                          <a:effectLst/>
                        </a:rPr>
                        <a:t> </a:t>
                      </a:r>
                      <a:r>
                        <a:rPr lang="cs-CZ" altLang="cs-CZ" b="1" dirty="0" err="1">
                          <a:solidFill>
                            <a:schemeClr val="tx1"/>
                          </a:solidFill>
                          <a:effectLst/>
                        </a:rPr>
                        <a:t>mały</a:t>
                      </a:r>
                      <a:r>
                        <a:rPr lang="cs-CZ" altLang="cs-CZ" b="1" dirty="0">
                          <a:solidFill>
                            <a:schemeClr val="tx1"/>
                          </a:solidFill>
                          <a:effectLst/>
                        </a:rPr>
                        <a:t> projekt z partnerem </a:t>
                      </a:r>
                      <a:r>
                        <a:rPr lang="pl-PL" altLang="cs-CZ" b="1" dirty="0">
                          <a:solidFill>
                            <a:schemeClr val="tx1"/>
                          </a:solidFill>
                        </a:rPr>
                        <a:t>wiodącym</a:t>
                      </a:r>
                      <a:r>
                        <a:rPr lang="pl-PL" altLang="cs-CZ" b="0" dirty="0">
                          <a:solidFill>
                            <a:schemeClr val="tx1"/>
                          </a:solidFill>
                        </a:rPr>
                        <a:t>, w którym zarówno partner wiodący, jak i partner projektu mają udział finansowy (od teraz będzie można go realizować również z partnerami z innych euroregionów)</a:t>
                      </a:r>
                    </a:p>
                    <a:p>
                      <a:pPr marL="285750" lvl="0" indent="-285750" algn="just">
                        <a:lnSpc>
                          <a:spcPct val="100000"/>
                        </a:lnSpc>
                        <a:spcBef>
                          <a:spcPts val="400"/>
                        </a:spcBef>
                        <a:spcAft>
                          <a:spcPts val="400"/>
                        </a:spcAft>
                        <a:buFont typeface="Wingdings" panose="05000000000000000000" pitchFamily="2" charset="2"/>
                        <a:buChar char="Ø"/>
                      </a:pPr>
                      <a:endParaRPr lang="pl-PL" altLang="cs-CZ" sz="500"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chemeClr val="tx1"/>
                          </a:solidFill>
                          <a:effectLst/>
                          <a:cs typeface="Times New Roman" panose="02020603050405020304" pitchFamily="18" charset="0"/>
                        </a:rPr>
                        <a:t>samodzielny mały projekt</a:t>
                      </a:r>
                      <a:r>
                        <a:rPr lang="pl-PL" altLang="pl-PL" b="0" dirty="0">
                          <a:solidFill>
                            <a:schemeClr val="tx1"/>
                          </a:solidFill>
                          <a:effectLst/>
                          <a:cs typeface="Times New Roman" panose="02020603050405020304" pitchFamily="18" charset="0"/>
                        </a:rPr>
                        <a:t>, w którym tylko partner składający projekt ma udział finansowy</a:t>
                      </a:r>
                      <a:endParaRPr lang="cs-CZ" altLang="cs-CZ" b="0"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607780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852253947"/>
              </p:ext>
            </p:extLst>
          </p:nvPr>
        </p:nvGraphicFramePr>
        <p:xfrm>
          <a:off x="390802" y="963261"/>
          <a:ext cx="10916238" cy="4470400"/>
        </p:xfrm>
        <a:graphic>
          <a:graphicData uri="http://schemas.openxmlformats.org/drawingml/2006/table">
            <a:tbl>
              <a:tblPr firstRow="1" bandRow="1">
                <a:tableStyleId>{3B4B98B0-60AC-42C2-AFA5-B58CD77FA1E5}</a:tableStyleId>
              </a:tblPr>
              <a:tblGrid>
                <a:gridCol w="10916238">
                  <a:extLst>
                    <a:ext uri="{9D8B030D-6E8A-4147-A177-3AD203B41FA5}">
                      <a16:colId xmlns:a16="http://schemas.microsoft.com/office/drawing/2014/main" val="2326915147"/>
                    </a:ext>
                  </a:extLst>
                </a:gridCol>
              </a:tblGrid>
              <a:tr h="4180874">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chemeClr val="tx1"/>
                          </a:solidFill>
                          <a:effectLst>
                            <a:outerShdw blurRad="38100" dist="38100" dir="2700000" algn="tl">
                              <a:srgbClr val="000000">
                                <a:alpha val="43137"/>
                              </a:srgbClr>
                            </a:outerShdw>
                          </a:effectLst>
                        </a:rPr>
                        <a:t>Wspólny mały projekt z partnerem </a:t>
                      </a:r>
                      <a:r>
                        <a:rPr lang="pl-PL" altLang="cs-CZ" b="1" dirty="0">
                          <a:solidFill>
                            <a:schemeClr val="tx1"/>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Zasada Partnera Wiodącego polega przede wszystkim na składaniu wspólnego wniosku i realizacji wspólnego projektu transgranicznego. Jeden z partnerów projektu bierze odpowiedzialność za mały projekt jako całość wobec Zarządzającego FMP i staje się Partnerem Wiodącym. Partner Wiodący składa wspólny wniosek projektowy do Zarządzającego FMP. </a:t>
                      </a: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W przypadku małego projektu z Partnerem Wiodącym muszą być spełnione cztery kryteria współpracy:</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chemeClr val="tx1"/>
                          </a:solidFill>
                        </a:rPr>
                        <a:t>wspólne przygotowanie</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chemeClr val="tx1"/>
                          </a:solidFill>
                        </a:rPr>
                        <a:t>wspólna realizacja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chemeClr val="tx1"/>
                          </a:solidFill>
                        </a:rPr>
                        <a:t>wspólne finansowanie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chemeClr val="tx1"/>
                          </a:solidFill>
                        </a:rPr>
                        <a:t>wspólny personel</a:t>
                      </a: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W przypadku projektów z partnerem z innego euroregionu obowiązuje zasada, że będzie on podlegał zasadom tego FMP, z którego pochodzi partner wiodący (tj. Euroregionowi, z którego FMP mały projekt zostanie dofinansowany).</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rgbClr val="FF6600"/>
                        </a:solidFill>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015911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746327740"/>
              </p:ext>
            </p:extLst>
          </p:nvPr>
        </p:nvGraphicFramePr>
        <p:xfrm>
          <a:off x="494522" y="1156301"/>
          <a:ext cx="11306675" cy="4557051"/>
        </p:xfrm>
        <a:graphic>
          <a:graphicData uri="http://schemas.openxmlformats.org/drawingml/2006/table">
            <a:tbl>
              <a:tblPr firstRow="1" bandRow="1">
                <a:tableStyleId>{3B4B98B0-60AC-42C2-AFA5-B58CD77FA1E5}</a:tableStyleId>
              </a:tblPr>
              <a:tblGrid>
                <a:gridCol w="11306675">
                  <a:extLst>
                    <a:ext uri="{9D8B030D-6E8A-4147-A177-3AD203B41FA5}">
                      <a16:colId xmlns:a16="http://schemas.microsoft.com/office/drawing/2014/main" val="2326915147"/>
                    </a:ext>
                  </a:extLst>
                </a:gridCol>
              </a:tblGrid>
              <a:tr h="4557051">
                <a:tc>
                  <a:txBody>
                    <a:bodyPr/>
                    <a:lstStyle/>
                    <a:p>
                      <a:pPr marL="0" lvl="0" indent="0" algn="ctr">
                        <a:lnSpc>
                          <a:spcPct val="100000"/>
                        </a:lnSpc>
                        <a:spcBef>
                          <a:spcPts val="400"/>
                        </a:spcBef>
                        <a:spcAft>
                          <a:spcPts val="400"/>
                        </a:spcAft>
                        <a:buFont typeface="Wingdings" panose="05000000000000000000" pitchFamily="2" charset="2"/>
                        <a:buNone/>
                      </a:pPr>
                      <a:r>
                        <a:rPr lang="pl-PL" altLang="cs-CZ" b="1" dirty="0">
                          <a:solidFill>
                            <a:schemeClr val="tx1"/>
                          </a:solidFill>
                          <a:effectLst>
                            <a:outerShdw blurRad="38100" dist="38100" dir="2700000" algn="tl">
                              <a:srgbClr val="000000">
                                <a:alpha val="43137"/>
                              </a:srgbClr>
                            </a:outerShdw>
                          </a:effectLst>
                        </a:rPr>
                        <a:t>Samodzielny mały projekt</a:t>
                      </a:r>
                    </a:p>
                    <a:p>
                      <a:pPr marL="0" lvl="0" indent="0" algn="just">
                        <a:lnSpc>
                          <a:spcPct val="100000"/>
                        </a:lnSpc>
                        <a:spcBef>
                          <a:spcPts val="400"/>
                        </a:spcBef>
                        <a:spcAft>
                          <a:spcPts val="400"/>
                        </a:spcAft>
                        <a:buFont typeface="Wingdings" panose="05000000000000000000" pitchFamily="2" charset="2"/>
                        <a:buNone/>
                      </a:pPr>
                      <a:endParaRPr lang="pl-PL" altLang="cs-CZ" b="1" dirty="0">
                        <a:solidFill>
                          <a:schemeClr val="tx1"/>
                        </a:solidFill>
                        <a:effectLst>
                          <a:outerShdw blurRad="38100" dist="38100" dir="2700000" algn="tl">
                            <a:srgbClr val="000000">
                              <a:alpha val="43137"/>
                            </a:srgbClr>
                          </a:outerShdw>
                        </a:effectLst>
                      </a:endParaRPr>
                    </a:p>
                    <a:p>
                      <a:pPr algn="just"/>
                      <a:r>
                        <a:rPr lang="pl-PL" sz="1800" b="0" kern="1200" dirty="0">
                          <a:solidFill>
                            <a:schemeClr val="tx1"/>
                          </a:solidFill>
                          <a:effectLst/>
                          <a:latin typeface="+mn-lt"/>
                          <a:ea typeface="+mn-ea"/>
                          <a:cs typeface="+mn-cs"/>
                        </a:rPr>
                        <a:t>Mały projekt realizowany samodzielnie bez udziału finansowego partnera zagranicznego. Wnioskodawca składa wniosek do Zarządzającego FMP o dofinansowanie całego małego projektu, którym zarządza. Jego partner uczestniczy w fazie przygotowania i realizacji projektu, angażując w mały projekt własny personel.</a:t>
                      </a:r>
                    </a:p>
                    <a:p>
                      <a:pPr algn="just"/>
                      <a:endParaRPr lang="pl-PL" sz="1800" b="0" kern="1200" dirty="0">
                        <a:solidFill>
                          <a:schemeClr val="tx1"/>
                        </a:solidFill>
                        <a:effectLst/>
                        <a:latin typeface="+mn-lt"/>
                        <a:ea typeface="+mn-ea"/>
                        <a:cs typeface="+mn-cs"/>
                      </a:endParaRPr>
                    </a:p>
                    <a:p>
                      <a:pPr algn="just"/>
                      <a:r>
                        <a:rPr lang="pl-PL" sz="1800" b="0" kern="1200" dirty="0">
                          <a:solidFill>
                            <a:schemeClr val="tx1"/>
                          </a:solidFill>
                          <a:effectLst/>
                          <a:latin typeface="+mn-lt"/>
                          <a:ea typeface="+mn-ea"/>
                          <a:cs typeface="+mn-cs"/>
                        </a:rPr>
                        <a:t>Małe projekty realizowane samodzielnie muszą spełniać co najmniej 3 kryteria współpracy:</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wspólne przygotowanie</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wspólna realizacja </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wspólny personel</a:t>
                      </a:r>
                    </a:p>
                    <a:p>
                      <a:pPr marL="285750" lvl="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pPr marL="0" lvl="0" indent="0" algn="just">
                        <a:buFont typeface="Wingdings" panose="05000000000000000000" pitchFamily="2" charset="2"/>
                        <a:buNone/>
                      </a:pPr>
                      <a:r>
                        <a:rPr lang="pl-PL" sz="1800" b="0" kern="1200" dirty="0">
                          <a:solidFill>
                            <a:schemeClr val="tx1"/>
                          </a:solidFill>
                          <a:effectLst/>
                          <a:latin typeface="+mn-lt"/>
                          <a:ea typeface="+mn-ea"/>
                          <a:cs typeface="+mn-cs"/>
                        </a:rPr>
                        <a:t>Inne obowiązki partnerów małego projektu określone są w Umowie o dofinansowanie małego projektu </a:t>
                      </a:r>
                      <a:br>
                        <a:rPr lang="pl-PL" sz="1800" b="0" kern="1200" dirty="0">
                          <a:solidFill>
                            <a:schemeClr val="tx1"/>
                          </a:solidFill>
                          <a:effectLst/>
                          <a:latin typeface="+mn-lt"/>
                          <a:ea typeface="+mn-ea"/>
                          <a:cs typeface="+mn-cs"/>
                        </a:rPr>
                      </a:br>
                      <a:r>
                        <a:rPr lang="pl-PL" sz="1800" b="0" kern="1200" dirty="0">
                          <a:solidFill>
                            <a:schemeClr val="tx1"/>
                          </a:solidFill>
                          <a:effectLst/>
                          <a:latin typeface="+mn-lt"/>
                          <a:ea typeface="+mn-ea"/>
                          <a:cs typeface="+mn-cs"/>
                        </a:rPr>
                        <a:t>oraz w Porozumieniu Partnerów, które partnerzy podpisują i w którym wzajemnie określają wszelkie prawa i obowiązki wobec siebie.</a:t>
                      </a:r>
                    </a:p>
                    <a:p>
                      <a:pPr marL="0" lvl="0" indent="0" algn="ctr">
                        <a:lnSpc>
                          <a:spcPct val="100000"/>
                        </a:lnSpc>
                        <a:spcBef>
                          <a:spcPts val="400"/>
                        </a:spcBef>
                        <a:spcAft>
                          <a:spcPts val="400"/>
                        </a:spcAft>
                        <a:buFont typeface="Wingdings" panose="05000000000000000000" pitchFamily="2" charset="2"/>
                        <a:buNone/>
                      </a:pPr>
                      <a:endParaRPr lang="pl-PL" altLang="cs-CZ" b="1" dirty="0">
                        <a:solidFill>
                          <a:srgbClr val="FF6600"/>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032914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000147688"/>
              </p:ext>
            </p:extLst>
          </p:nvPr>
        </p:nvGraphicFramePr>
        <p:xfrm>
          <a:off x="2385202" y="1310029"/>
          <a:ext cx="8179225" cy="3852092"/>
        </p:xfrm>
        <a:graphic>
          <a:graphicData uri="http://schemas.openxmlformats.org/drawingml/2006/table">
            <a:tbl>
              <a:tblPr firstRow="1" bandRow="1">
                <a:tableStyleId>{3B4B98B0-60AC-42C2-AFA5-B58CD77FA1E5}</a:tableStyleId>
              </a:tblPr>
              <a:tblGrid>
                <a:gridCol w="8179225">
                  <a:extLst>
                    <a:ext uri="{9D8B030D-6E8A-4147-A177-3AD203B41FA5}">
                      <a16:colId xmlns:a16="http://schemas.microsoft.com/office/drawing/2014/main" val="2326915147"/>
                    </a:ext>
                  </a:extLst>
                </a:gridCol>
              </a:tblGrid>
              <a:tr h="3852092">
                <a:tc>
                  <a:txBody>
                    <a:bodyPr/>
                    <a:lstStyle/>
                    <a:p>
                      <a:pPr marL="0" lvl="0" indent="0" algn="ctr">
                        <a:lnSpc>
                          <a:spcPct val="100000"/>
                        </a:lnSpc>
                        <a:spcBef>
                          <a:spcPts val="400"/>
                        </a:spcBef>
                        <a:spcAft>
                          <a:spcPts val="400"/>
                        </a:spcAft>
                        <a:buFont typeface="Wingdings" panose="05000000000000000000" pitchFamily="2" charset="2"/>
                        <a:buNone/>
                      </a:pPr>
                      <a:r>
                        <a:rPr lang="pl-PL" altLang="cs-CZ" b="1" dirty="0">
                          <a:solidFill>
                            <a:schemeClr val="tx1"/>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pl-PL" altLang="cs-CZ" sz="2000" b="0" dirty="0">
                          <a:solidFill>
                            <a:schemeClr val="tx1"/>
                          </a:solidFill>
                        </a:rPr>
                        <a:t>Mały projekt musi mieć oddziaływanie po obu stronach granicy i przynosić korzyści mieszkańcom obszaru wsparcia. Efekty małego projektu powinny być wykorzystywane przez grupy docelowe z drugiej strony granicy, i to również po zakończeniu fizycznej realizacji małego projektu. Efekty osiągane dzięki realizacji wspólnego projektu są lepsze niż efekty osiągane w wyniku realizacji indywidualnych projektów po obu stronach granicy.</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338762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997554965"/>
              </p:ext>
            </p:extLst>
          </p:nvPr>
        </p:nvGraphicFramePr>
        <p:xfrm>
          <a:off x="1764366" y="1110595"/>
          <a:ext cx="8228720" cy="3743102"/>
        </p:xfrm>
        <a:graphic>
          <a:graphicData uri="http://schemas.openxmlformats.org/drawingml/2006/table">
            <a:tbl>
              <a:tblPr firstRow="1" bandRow="1">
                <a:tableStyleId>{3B4B98B0-60AC-42C2-AFA5-B58CD77FA1E5}</a:tableStyleId>
              </a:tblPr>
              <a:tblGrid>
                <a:gridCol w="8228720">
                  <a:extLst>
                    <a:ext uri="{9D8B030D-6E8A-4147-A177-3AD203B41FA5}">
                      <a16:colId xmlns:a16="http://schemas.microsoft.com/office/drawing/2014/main" val="2326915147"/>
                    </a:ext>
                  </a:extLst>
                </a:gridCol>
              </a:tblGrid>
              <a:tr h="3743102">
                <a:tc>
                  <a:txBody>
                    <a:bodyPr/>
                    <a:lstStyle/>
                    <a:p>
                      <a:pPr algn="ctr"/>
                      <a:r>
                        <a:rPr lang="cs-CZ" altLang="cs-CZ" sz="1800" b="1" u="none" dirty="0">
                          <a:solidFill>
                            <a:schemeClr val="tx1"/>
                          </a:solidFill>
                          <a:effectLst>
                            <a:outerShdw blurRad="38100" dist="38100" dir="2700000" algn="tl">
                              <a:srgbClr val="000000">
                                <a:alpha val="43137"/>
                              </a:srgbClr>
                            </a:outerShdw>
                          </a:effectLst>
                          <a:latin typeface="+mn-lt"/>
                          <a:cs typeface="Arial" charset="0"/>
                        </a:rPr>
                        <a:t>OKRES REALIZACJI MAŁEGO PROJEKTU</a:t>
                      </a:r>
                    </a:p>
                    <a:p>
                      <a:pPr algn="ctr"/>
                      <a:endParaRPr lang="cs-CZ" altLang="cs-CZ" sz="1800" b="1" u="none" dirty="0">
                        <a:solidFill>
                          <a:schemeClr val="tx1"/>
                        </a:solidFill>
                        <a:effectLst>
                          <a:outerShdw blurRad="38100" dist="38100" dir="2700000" algn="tl">
                            <a:srgbClr val="000000">
                              <a:alpha val="43137"/>
                            </a:srgbClr>
                          </a:outerShdw>
                        </a:effectLst>
                        <a:latin typeface="+mn-lt"/>
                        <a:cs typeface="Arial" charset="0"/>
                      </a:endParaRPr>
                    </a:p>
                    <a:p>
                      <a:pPr algn="just"/>
                      <a:r>
                        <a:rPr lang="pl-PL" sz="1800" b="0" kern="1200" dirty="0">
                          <a:solidFill>
                            <a:schemeClr val="tx1"/>
                          </a:solidFill>
                          <a:effectLst/>
                          <a:latin typeface="+mn-lt"/>
                          <a:ea typeface="+mn-ea"/>
                          <a:cs typeface="+mn-cs"/>
                        </a:rPr>
                        <a:t>Poprzez rozpoczęcie rzeczywistej realizacji małego projektu rozumie się datę rozpoczęcia działań prowadzących do realizacji przedmiotu i celów. Poprzez zakończenie małego projektu rozumie się datę zakończenia rzeczywistej realizacji małego projektu (np. zakończenie imprezy kulturalnej, opracowanie studium itp.). Jest to więc data, kiedy beneficjent planuje zakończenie wszelkich działań związanych z realizacją projektu. Okres realizacji małego projektu określony zostaje dla każdego projektu w umowie o dofinansowanie małego projektu. Co do zasady czas trwania projektu nie powinien przekroczyć 12 miesięcy. Maksymalny czas trwania małych projektów może wynosić 18 miesięcy.</a:t>
                      </a:r>
                      <a:endParaRPr lang="cs-CZ" altLang="cs-CZ" b="0"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716737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05AC-D3E3-DAEC-10B4-0528B113C8B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0969995-77B4-C4AE-9D3B-C32CD3BF88E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F39D29A2-4803-26FD-B6F6-84B3EAD0A1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8AA208B-0364-B849-DB65-1CEB11D006F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175FB4B5-C72D-003C-9B01-060094AA795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C76FE9-2A1C-EEF3-B192-25B6AF712FDB}"/>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35DF696C-F228-789E-071D-790C1BDAFF75}"/>
              </a:ext>
            </a:extLst>
          </p:cNvPr>
          <p:cNvGraphicFramePr>
            <a:graphicFrameLocks noGrp="1"/>
          </p:cNvGraphicFramePr>
          <p:nvPr>
            <p:extLst>
              <p:ext uri="{D42A27DB-BD31-4B8C-83A1-F6EECF244321}">
                <p14:modId xmlns:p14="http://schemas.microsoft.com/office/powerpoint/2010/main" val="3288470573"/>
              </p:ext>
            </p:extLst>
          </p:nvPr>
        </p:nvGraphicFramePr>
        <p:xfrm>
          <a:off x="1087278" y="1202532"/>
          <a:ext cx="9760903" cy="4134643"/>
        </p:xfrm>
        <a:graphic>
          <a:graphicData uri="http://schemas.openxmlformats.org/drawingml/2006/table">
            <a:tbl>
              <a:tblPr firstRow="1" bandRow="1">
                <a:tableStyleId>{3B4B98B0-60AC-42C2-AFA5-B58CD77FA1E5}</a:tableStyleId>
              </a:tblPr>
              <a:tblGrid>
                <a:gridCol w="9760903">
                  <a:extLst>
                    <a:ext uri="{9D8B030D-6E8A-4147-A177-3AD203B41FA5}">
                      <a16:colId xmlns:a16="http://schemas.microsoft.com/office/drawing/2014/main" val="2326915147"/>
                    </a:ext>
                  </a:extLst>
                </a:gridCol>
              </a:tblGrid>
              <a:tr h="4134643">
                <a:tc>
                  <a:txBody>
                    <a:bodyPr/>
                    <a:lstStyle/>
                    <a:p>
                      <a:pPr algn="just"/>
                      <a:r>
                        <a:rPr lang="pl-PL" altLang="cs-CZ" sz="1800" b="1" u="sng" dirty="0">
                          <a:solidFill>
                            <a:schemeClr val="tx1"/>
                          </a:solidFill>
                          <a:latin typeface="+mn-lt"/>
                          <a:cs typeface="Arial" charset="0"/>
                        </a:rPr>
                        <a:t>Każdy mały projekt musi przyczynić się do realizacji co najmniej jednego celu FMP w Euroregionie Glacensis: </a:t>
                      </a:r>
                      <a:br>
                        <a:rPr lang="pl-PL" altLang="cs-CZ" sz="1800" b="1" u="sng" dirty="0">
                          <a:solidFill>
                            <a:schemeClr val="tx1"/>
                          </a:solidFill>
                          <a:latin typeface="+mn-lt"/>
                          <a:cs typeface="Arial" charset="0"/>
                        </a:rPr>
                      </a:br>
                      <a:endParaRPr lang="pl-PL" altLang="cs-CZ" sz="1800" b="1" u="sng" dirty="0">
                        <a:solidFill>
                          <a:schemeClr val="tx1"/>
                        </a:solidFill>
                        <a:latin typeface="+mn-lt"/>
                        <a:cs typeface="Arial" charset="0"/>
                      </a:endParaRPr>
                    </a:p>
                    <a:p>
                      <a:pPr marL="342900" indent="-342900" algn="just">
                        <a:buAutoNum type="arabicPeriod"/>
                      </a:pPr>
                      <a:r>
                        <a:rPr lang="pl-PL" altLang="cs-CZ" sz="1800" b="0" u="none" dirty="0">
                          <a:solidFill>
                            <a:schemeClr val="tx1"/>
                          </a:solidFill>
                          <a:latin typeface="+mn-lt"/>
                          <a:cs typeface="Arial" charset="0"/>
                        </a:rPr>
                        <a:t>ulepszenie stanu infrastruktury podnoszącej atrakcyjność obiektów zabytkowych oraz umożliwiającej pełne wykorzystanie ich potencjału,</a:t>
                      </a:r>
                    </a:p>
                    <a:p>
                      <a:pPr marL="0" indent="0" algn="just">
                        <a:buNone/>
                      </a:pPr>
                      <a:endParaRPr lang="pl-PL" altLang="cs-CZ" sz="1800" b="0" u="none" dirty="0">
                        <a:solidFill>
                          <a:schemeClr val="tx1"/>
                        </a:solidFill>
                        <a:latin typeface="+mn-lt"/>
                        <a:cs typeface="Arial" charset="0"/>
                      </a:endParaRPr>
                    </a:p>
                    <a:p>
                      <a:pPr algn="just"/>
                      <a:r>
                        <a:rPr lang="pl-PL" altLang="cs-CZ" sz="1800" b="0" u="none" dirty="0">
                          <a:solidFill>
                            <a:schemeClr val="tx1"/>
                          </a:solidFill>
                          <a:latin typeface="+mn-lt"/>
                          <a:cs typeface="Arial" charset="0"/>
                        </a:rPr>
                        <a:t>2. rozbudowa i modernizacja ciągów pieszych, tras rowerowych, konnych i wykorzystujących cieki wodne, łączących obiekty dziedzictwa materialnego i przyrodniczego,</a:t>
                      </a:r>
                    </a:p>
                    <a:p>
                      <a:pPr algn="just"/>
                      <a:endParaRPr lang="pl-PL" altLang="cs-CZ" sz="1800" b="0" u="none" dirty="0">
                        <a:solidFill>
                          <a:schemeClr val="tx1"/>
                        </a:solidFill>
                        <a:latin typeface="+mn-lt"/>
                        <a:cs typeface="Arial" charset="0"/>
                      </a:endParaRPr>
                    </a:p>
                    <a:p>
                      <a:pPr algn="just"/>
                      <a:r>
                        <a:rPr lang="pl-PL" altLang="cs-CZ" sz="1800" b="0" u="none" dirty="0">
                          <a:solidFill>
                            <a:schemeClr val="tx1"/>
                          </a:solidFill>
                          <a:latin typeface="+mn-lt"/>
                          <a:cs typeface="Arial" charset="0"/>
                        </a:rPr>
                        <a:t>3. poprawa stanu obiektów małej infrastruktury sprzyjającej wypoczynkowi i rekreacji,</a:t>
                      </a:r>
                    </a:p>
                    <a:p>
                      <a:pPr algn="just"/>
                      <a:endParaRPr lang="pl-PL" altLang="cs-CZ" sz="1800" b="0" u="none" dirty="0">
                        <a:solidFill>
                          <a:schemeClr val="tx1"/>
                        </a:solidFill>
                        <a:latin typeface="+mn-lt"/>
                        <a:cs typeface="Arial" charset="0"/>
                      </a:endParaRPr>
                    </a:p>
                    <a:p>
                      <a:pPr algn="just"/>
                      <a:r>
                        <a:rPr lang="pl-PL" altLang="cs-CZ" sz="1800" b="0" u="none" dirty="0">
                          <a:solidFill>
                            <a:schemeClr val="tx1"/>
                          </a:solidFill>
                          <a:latin typeface="+mn-lt"/>
                          <a:cs typeface="Arial" charset="0"/>
                        </a:rPr>
                        <a:t>4. rozbudowa szlaków turystycznych i zaopatrzenie ich w informację w języku polskim, czeskim </a:t>
                      </a:r>
                      <a:br>
                        <a:rPr lang="pl-PL" altLang="cs-CZ" sz="1800" b="0" u="none" dirty="0">
                          <a:solidFill>
                            <a:schemeClr val="tx1"/>
                          </a:solidFill>
                          <a:latin typeface="+mn-lt"/>
                          <a:cs typeface="Arial" charset="0"/>
                        </a:rPr>
                      </a:br>
                      <a:r>
                        <a:rPr lang="pl-PL" altLang="cs-CZ" sz="1800" b="0" u="none" dirty="0">
                          <a:solidFill>
                            <a:schemeClr val="tx1"/>
                          </a:solidFill>
                          <a:latin typeface="+mn-lt"/>
                          <a:cs typeface="Arial" charset="0"/>
                        </a:rPr>
                        <a:t>i angielskim</a:t>
                      </a:r>
                      <a:endParaRPr lang="cs-CZ" altLang="cs-CZ" sz="1000" b="0" u="sng" dirty="0">
                        <a:solidFill>
                          <a:schemeClr val="tx1"/>
                        </a:solidFill>
                        <a:latin typeface="Arial" charset="0"/>
                        <a:cs typeface="Arial"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6F5C3D79-C3EE-FFB0-65C8-B36A8F9D86B8}"/>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Fundusz małych projektów 2021 - 2027</a:t>
            </a:r>
          </a:p>
        </p:txBody>
      </p:sp>
      <p:pic>
        <p:nvPicPr>
          <p:cNvPr id="11" name="Obrázek 10">
            <a:extLst>
              <a:ext uri="{FF2B5EF4-FFF2-40B4-BE49-F238E27FC236}">
                <a16:creationId xmlns:a16="http://schemas.microsoft.com/office/drawing/2014/main" id="{000D188A-6B26-5E94-2B84-4A288E3B87B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903F4757-21DA-5023-DA72-C248D2F582EA}"/>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356229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E10A8AB8-1A6A-AEE9-2C82-CEBE6A808B44}"/>
              </a:ext>
            </a:extLst>
          </p:cNvPr>
          <p:cNvGraphicFramePr>
            <a:graphicFrameLocks noGrp="1"/>
          </p:cNvGraphicFramePr>
          <p:nvPr>
            <p:extLst>
              <p:ext uri="{D42A27DB-BD31-4B8C-83A1-F6EECF244321}">
                <p14:modId xmlns:p14="http://schemas.microsoft.com/office/powerpoint/2010/main" val="2848926859"/>
              </p:ext>
            </p:extLst>
          </p:nvPr>
        </p:nvGraphicFramePr>
        <p:xfrm>
          <a:off x="637880" y="823110"/>
          <a:ext cx="10916238" cy="4632960"/>
        </p:xfrm>
        <a:graphic>
          <a:graphicData uri="http://schemas.openxmlformats.org/drawingml/2006/table">
            <a:tbl>
              <a:tblPr firstRow="1" bandRow="1">
                <a:tableStyleId>{3B4B98B0-60AC-42C2-AFA5-B58CD77FA1E5}</a:tableStyleId>
              </a:tblPr>
              <a:tblGrid>
                <a:gridCol w="10916238">
                  <a:extLst>
                    <a:ext uri="{9D8B030D-6E8A-4147-A177-3AD203B41FA5}">
                      <a16:colId xmlns:a16="http://schemas.microsoft.com/office/drawing/2014/main" val="2326915147"/>
                    </a:ext>
                  </a:extLst>
                </a:gridCol>
              </a:tblGrid>
              <a:tr h="4134643">
                <a:tc>
                  <a:txBody>
                    <a:bodyPr/>
                    <a:lstStyle/>
                    <a:p>
                      <a:pPr algn="just"/>
                      <a:endParaRPr lang="pl-PL" altLang="cs-CZ" sz="1800" b="0" u="none" dirty="0">
                        <a:solidFill>
                          <a:schemeClr val="tx1"/>
                        </a:solidFill>
                        <a:latin typeface="Arial" charset="0"/>
                        <a:cs typeface="Arial" charset="0"/>
                      </a:endParaRPr>
                    </a:p>
                    <a:p>
                      <a:pPr algn="just"/>
                      <a:r>
                        <a:rPr lang="pl-PL" altLang="cs-CZ" sz="1800" b="0" u="none" dirty="0">
                          <a:solidFill>
                            <a:schemeClr val="tx1"/>
                          </a:solidFill>
                          <a:latin typeface="+mn-lt"/>
                          <a:cs typeface="Arial" charset="0"/>
                        </a:rPr>
                        <a:t>5. Zwiększenie turystyki uzdrowiskowej oraz kongresowej i pielgrzymkowej. </a:t>
                      </a:r>
                    </a:p>
                    <a:p>
                      <a:pPr algn="just"/>
                      <a:endParaRPr lang="pl-PL" altLang="cs-CZ" sz="1800" b="0" u="none" dirty="0">
                        <a:solidFill>
                          <a:schemeClr val="tx1"/>
                        </a:solidFill>
                        <a:latin typeface="+mn-lt"/>
                        <a:cs typeface="Arial" charset="0"/>
                      </a:endParaRPr>
                    </a:p>
                    <a:p>
                      <a:pPr algn="just"/>
                      <a:r>
                        <a:rPr lang="pl-PL" altLang="cs-CZ" sz="1800" b="0" u="none" dirty="0">
                          <a:solidFill>
                            <a:schemeClr val="tx1"/>
                          </a:solidFill>
                          <a:latin typeface="+mn-lt"/>
                          <a:cs typeface="Arial" charset="0"/>
                        </a:rPr>
                        <a:t>6. Bardziej nowoczesna, a tym samym nowocześniejsza promocja poprzez wykorzystanie technologii mobilnych</a:t>
                      </a:r>
                      <a:br>
                        <a:rPr lang="pl-PL" altLang="cs-CZ" sz="1800" b="0" u="none" dirty="0">
                          <a:solidFill>
                            <a:schemeClr val="tx1"/>
                          </a:solidFill>
                          <a:latin typeface="+mn-lt"/>
                          <a:cs typeface="Arial" charset="0"/>
                        </a:rPr>
                      </a:br>
                      <a:r>
                        <a:rPr lang="pl-PL" altLang="cs-CZ" sz="1800" b="0" u="none" dirty="0">
                          <a:solidFill>
                            <a:schemeClr val="tx1"/>
                          </a:solidFill>
                          <a:latin typeface="+mn-lt"/>
                          <a:cs typeface="Arial" charset="0"/>
                        </a:rPr>
                        <a:t> i wspólne prezentowanie i promowanie atrakcji przyrodniczych i kulturowych wspólnego pogranicza (np. strony internetowe, portale społecznościowe, aplikacje mobilne, wykorzystanie kodów QR itp., wspólne eventy pracowników z branży turystycznej)</a:t>
                      </a:r>
                    </a:p>
                    <a:p>
                      <a:pPr algn="just"/>
                      <a:r>
                        <a:rPr lang="pl-PL" altLang="cs-CZ" sz="1800" b="0" u="none" dirty="0">
                          <a:solidFill>
                            <a:schemeClr val="tx1"/>
                          </a:solidFill>
                          <a:latin typeface="+mn-lt"/>
                          <a:cs typeface="Arial" charset="0"/>
                        </a:rPr>
                        <a:t> </a:t>
                      </a:r>
                    </a:p>
                    <a:p>
                      <a:pPr algn="just"/>
                      <a:r>
                        <a:rPr lang="pl-PL" altLang="cs-CZ" sz="1800" b="0" u="none" dirty="0">
                          <a:solidFill>
                            <a:schemeClr val="tx1"/>
                          </a:solidFill>
                          <a:latin typeface="+mn-lt"/>
                          <a:cs typeface="Arial" charset="0"/>
                        </a:rPr>
                        <a:t>7. Zwiększona ilość muzeów/wystaw na terenie FMP EG. Synteza muzeów/wystaw z istniejącymi/nowymi produktami i atrakcjami turystycznymi. </a:t>
                      </a:r>
                    </a:p>
                    <a:p>
                      <a:pPr algn="just"/>
                      <a:endParaRPr lang="pl-PL" altLang="cs-CZ" sz="1800" b="0" u="none" dirty="0">
                        <a:solidFill>
                          <a:schemeClr val="tx1"/>
                        </a:solidFill>
                        <a:latin typeface="+mn-lt"/>
                        <a:cs typeface="Arial" charset="0"/>
                      </a:endParaRPr>
                    </a:p>
                    <a:p>
                      <a:pPr algn="just"/>
                      <a:r>
                        <a:rPr lang="pl-PL" altLang="cs-CZ" sz="1800" b="0" u="none" dirty="0">
                          <a:solidFill>
                            <a:schemeClr val="tx1"/>
                          </a:solidFill>
                          <a:latin typeface="+mn-lt"/>
                          <a:cs typeface="Arial" charset="0"/>
                        </a:rPr>
                        <a:t>8. Podniesienie transgranicznego poziomu promocji poprzez nowoczesne formy reklamy i tym samym wyeksponowanie mało rozpoznawalnych dotychczas nowych dziedzin/tematów niematerialnego dziedzictwa kulturowego na pograniczu Euroregionu  </a:t>
                      </a:r>
                    </a:p>
                    <a:p>
                      <a:pPr algn="just"/>
                      <a:endParaRPr lang="pl-PL" altLang="cs-CZ" sz="1800" b="0" u="none" dirty="0">
                        <a:solidFill>
                          <a:schemeClr val="tx1"/>
                        </a:solidFill>
                        <a:latin typeface="+mn-lt"/>
                        <a:cs typeface="Arial" charset="0"/>
                      </a:endParaRPr>
                    </a:p>
                    <a:p>
                      <a:pPr algn="just"/>
                      <a:r>
                        <a:rPr lang="pl-PL" altLang="cs-CZ" sz="1800" b="0" u="none" dirty="0">
                          <a:solidFill>
                            <a:schemeClr val="tx1"/>
                          </a:solidFill>
                          <a:latin typeface="+mn-lt"/>
                          <a:cs typeface="Arial" charset="0"/>
                        </a:rPr>
                        <a:t>9. Wzmocnienie jakości usług w turystyce transgranicznej </a:t>
                      </a:r>
                      <a:r>
                        <a:rPr lang="pl-PL" altLang="cs-CZ" sz="1800" b="0" u="none" dirty="0" err="1">
                          <a:solidFill>
                            <a:schemeClr val="tx1"/>
                          </a:solidFill>
                          <a:latin typeface="+mn-lt"/>
                          <a:cs typeface="Arial" charset="0"/>
                        </a:rPr>
                        <a:t>RCz</a:t>
                      </a:r>
                      <a:r>
                        <a:rPr lang="pl-PL" altLang="cs-CZ" sz="1800" b="0" u="none" dirty="0">
                          <a:solidFill>
                            <a:schemeClr val="tx1"/>
                          </a:solidFill>
                          <a:latin typeface="+mn-lt"/>
                          <a:cs typeface="Arial" charset="0"/>
                        </a:rPr>
                        <a:t>-PL.</a:t>
                      </a:r>
                    </a:p>
                    <a:p>
                      <a:pPr algn="l"/>
                      <a:endParaRPr lang="cs-CZ" altLang="cs-CZ" sz="1000" b="1" u="sng" dirty="0">
                        <a:solidFill>
                          <a:srgbClr val="FF6600"/>
                        </a:solidFill>
                        <a:latin typeface="Arial" charset="0"/>
                        <a:cs typeface="Arial"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Fundusz małych projektów 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4199954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645771320"/>
              </p:ext>
            </p:extLst>
          </p:nvPr>
        </p:nvGraphicFramePr>
        <p:xfrm>
          <a:off x="1522363" y="1038490"/>
          <a:ext cx="8501270" cy="4130191"/>
        </p:xfrm>
        <a:graphic>
          <a:graphicData uri="http://schemas.openxmlformats.org/drawingml/2006/table">
            <a:tbl>
              <a:tblPr firstRow="1" bandRow="1">
                <a:tableStyleId>{3B4B98B0-60AC-42C2-AFA5-B58CD77FA1E5}</a:tableStyleId>
              </a:tblPr>
              <a:tblGrid>
                <a:gridCol w="8501270">
                  <a:extLst>
                    <a:ext uri="{9D8B030D-6E8A-4147-A177-3AD203B41FA5}">
                      <a16:colId xmlns:a16="http://schemas.microsoft.com/office/drawing/2014/main" val="2326915147"/>
                    </a:ext>
                  </a:extLst>
                </a:gridCol>
              </a:tblGrid>
              <a:tr h="4130191">
                <a:tc>
                  <a:txBody>
                    <a:bodyPr/>
                    <a:lstStyle/>
                    <a:p>
                      <a:pPr algn="l"/>
                      <a:endParaRPr lang="cs-CZ" altLang="cs-CZ" sz="2000" b="1" u="sng" dirty="0">
                        <a:solidFill>
                          <a:srgbClr val="FF6600"/>
                        </a:solidFill>
                        <a:latin typeface="Arial" charset="0"/>
                        <a:cs typeface="Arial" charset="0"/>
                      </a:endParaRPr>
                    </a:p>
                    <a:p>
                      <a:pPr algn="ctr"/>
                      <a:r>
                        <a:rPr lang="cs-CZ" sz="1900" b="1" u="sng" cap="small" baseline="0" dirty="0" err="1">
                          <a:solidFill>
                            <a:schemeClr val="tx1"/>
                          </a:solidFill>
                          <a:effectLst>
                            <a:outerShdw blurRad="38100" dist="38100" dir="2700000" algn="tl">
                              <a:srgbClr val="000000">
                                <a:alpha val="43137"/>
                              </a:srgbClr>
                            </a:outerShdw>
                          </a:effectLst>
                        </a:rPr>
                        <a:t>Działania</a:t>
                      </a:r>
                      <a:r>
                        <a:rPr lang="cs-CZ" sz="1900" b="1" u="sng" cap="small" baseline="0" dirty="0">
                          <a:solidFill>
                            <a:schemeClr val="tx1"/>
                          </a:solidFill>
                          <a:effectLst>
                            <a:outerShdw blurRad="38100" dist="38100" dir="2700000" algn="tl">
                              <a:srgbClr val="000000">
                                <a:alpha val="43137"/>
                              </a:srgbClr>
                            </a:outerShdw>
                          </a:effectLst>
                        </a:rPr>
                        <a:t> </a:t>
                      </a:r>
                      <a:r>
                        <a:rPr lang="cs-CZ" sz="1900" b="1" u="sng" cap="small" baseline="0" dirty="0" err="1">
                          <a:solidFill>
                            <a:schemeClr val="tx1"/>
                          </a:solidFill>
                          <a:effectLst>
                            <a:outerShdw blurRad="38100" dist="38100" dir="2700000" algn="tl">
                              <a:srgbClr val="000000">
                                <a:alpha val="43137"/>
                              </a:srgbClr>
                            </a:outerShdw>
                          </a:effectLst>
                        </a:rPr>
                        <a:t>Kwalifikowalne</a:t>
                      </a:r>
                      <a:r>
                        <a:rPr lang="cs-CZ" sz="1900" b="1" u="sng" cap="small" baseline="0" dirty="0">
                          <a:solidFill>
                            <a:schemeClr val="tx1"/>
                          </a:solidFill>
                          <a:effectLst>
                            <a:outerShdw blurRad="38100" dist="38100" dir="2700000" algn="tl">
                              <a:srgbClr val="000000">
                                <a:alpha val="43137"/>
                              </a:srgbClr>
                            </a:outerShdw>
                          </a:effectLst>
                        </a:rPr>
                        <a:t> W </a:t>
                      </a:r>
                      <a:r>
                        <a:rPr lang="cs-CZ" sz="1900" b="1" u="sng" cap="small" baseline="0" dirty="0" err="1">
                          <a:solidFill>
                            <a:schemeClr val="tx1"/>
                          </a:solidFill>
                          <a:effectLst>
                            <a:outerShdw blurRad="38100" dist="38100" dir="2700000" algn="tl">
                              <a:srgbClr val="000000">
                                <a:alpha val="43137"/>
                              </a:srgbClr>
                            </a:outerShdw>
                          </a:effectLst>
                        </a:rPr>
                        <a:t>Ramach</a:t>
                      </a:r>
                      <a:r>
                        <a:rPr lang="cs-CZ" sz="1900" b="1" u="sng" cap="small" baseline="0" dirty="0">
                          <a:solidFill>
                            <a:schemeClr val="tx1"/>
                          </a:solidFill>
                          <a:effectLst>
                            <a:outerShdw blurRad="38100" dist="38100" dir="2700000" algn="tl">
                              <a:srgbClr val="000000">
                                <a:alpha val="43137"/>
                              </a:srgbClr>
                            </a:outerShdw>
                          </a:effectLst>
                        </a:rPr>
                        <a:t> </a:t>
                      </a:r>
                      <a:r>
                        <a:rPr lang="cs-CZ" sz="1900" b="1" u="sng" cap="small" baseline="0" dirty="0" err="1">
                          <a:solidFill>
                            <a:schemeClr val="tx1"/>
                          </a:solidFill>
                          <a:effectLst>
                            <a:outerShdw blurRad="38100" dist="38100" dir="2700000" algn="tl">
                              <a:srgbClr val="000000">
                                <a:alpha val="43137"/>
                              </a:srgbClr>
                            </a:outerShdw>
                          </a:effectLst>
                        </a:rPr>
                        <a:t>Priorytetu</a:t>
                      </a:r>
                      <a:r>
                        <a:rPr lang="cs-CZ" sz="1900" b="1" u="sng" cap="small" baseline="0" dirty="0">
                          <a:solidFill>
                            <a:schemeClr val="tx1"/>
                          </a:solidFill>
                          <a:effectLst>
                            <a:outerShdw blurRad="38100" dist="38100" dir="2700000" algn="tl">
                              <a:srgbClr val="000000">
                                <a:alpha val="43137"/>
                              </a:srgbClr>
                            </a:outerShdw>
                          </a:effectLst>
                        </a:rPr>
                        <a:t> 2</a:t>
                      </a:r>
                    </a:p>
                    <a:p>
                      <a:pPr marL="0" indent="0" algn="just">
                        <a:buFont typeface="Wingdings" panose="05000000000000000000" pitchFamily="2" charset="2"/>
                        <a:buNone/>
                      </a:pPr>
                      <a:endParaRPr lang="pl-PL" sz="2000" dirty="0">
                        <a:solidFill>
                          <a:schemeClr val="tx1"/>
                        </a:solidFill>
                      </a:endParaRPr>
                    </a:p>
                    <a:p>
                      <a:pPr marL="285750" indent="-285750" algn="just">
                        <a:buFont typeface="Arial" panose="020B0604020202020204" pitchFamily="34" charset="0"/>
                        <a:buChar char="•"/>
                      </a:pPr>
                      <a:r>
                        <a:rPr lang="pl-PL" sz="1600" b="0" dirty="0">
                          <a:solidFill>
                            <a:schemeClr val="tx1"/>
                          </a:solidFill>
                          <a:effectLst/>
                          <a:ea typeface="Times New Roman" panose="02020603050405020304" pitchFamily="18" charset="0"/>
                          <a:cs typeface="Times New Roman" panose="02020603050405020304" pitchFamily="18" charset="0"/>
                        </a:rPr>
                        <a:t>Celem tych działań jest wsparcie projektów i inwestycji, które uzupełniają ofertę turystyczną </a:t>
                      </a:r>
                      <a:br>
                        <a:rPr lang="pl-PL" sz="1600" b="0" dirty="0">
                          <a:solidFill>
                            <a:schemeClr val="tx1"/>
                          </a:solidFill>
                          <a:effectLst/>
                          <a:ea typeface="Times New Roman" panose="02020603050405020304" pitchFamily="18" charset="0"/>
                          <a:cs typeface="Times New Roman" panose="02020603050405020304" pitchFamily="18" charset="0"/>
                        </a:rPr>
                      </a:br>
                      <a:r>
                        <a:rPr lang="pl-PL" sz="1600" b="0" dirty="0">
                          <a:solidFill>
                            <a:schemeClr val="tx1"/>
                          </a:solidFill>
                          <a:effectLst/>
                          <a:ea typeface="Times New Roman" panose="02020603050405020304" pitchFamily="18" charset="0"/>
                          <a:cs typeface="Times New Roman" panose="02020603050405020304" pitchFamily="18" charset="0"/>
                        </a:rPr>
                        <a:t>w danej lokalizacji transgranicznej tak, aby tworzyła ona jednolity i kompleksowy produkt turystyczny.</a:t>
                      </a:r>
                    </a:p>
                    <a:p>
                      <a:pPr marL="285750" indent="-285750" algn="just">
                        <a:buFont typeface="Arial" panose="020B0604020202020204" pitchFamily="34" charset="0"/>
                        <a:buChar char="•"/>
                      </a:pPr>
                      <a:endParaRPr lang="pl-PL" sz="1600" b="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pl-PL" sz="1600" b="0" kern="0" dirty="0">
                          <a:solidFill>
                            <a:schemeClr val="tx1"/>
                          </a:solidFill>
                          <a:effectLst/>
                          <a:ea typeface="Times New Roman" panose="02020603050405020304" pitchFamily="18" charset="0"/>
                        </a:rPr>
                        <a:t>Uwzględniając zdefiniowany cel, program będzie wspierał ekoinnowacyjne rozwiązania, które przyczyniają się do minimalizacji wpływu na klimat. Może to być np. wsparcie rozwiązań energooszczędnych czy wykorzystanie odnawialnych źródeł energii w ramach budowanej infrastruktury turystycznej. </a:t>
                      </a:r>
                      <a:endParaRPr lang="pl-PL" sz="1600" b="0" dirty="0">
                        <a:solidFill>
                          <a:schemeClr val="tx1"/>
                        </a:solidFill>
                        <a:effectLst/>
                        <a:ea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spTree>
    <p:extLst>
      <p:ext uri="{BB962C8B-B14F-4D97-AF65-F5344CB8AC3E}">
        <p14:creationId xmlns:p14="http://schemas.microsoft.com/office/powerpoint/2010/main" val="677997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675456249"/>
              </p:ext>
            </p:extLst>
          </p:nvPr>
        </p:nvGraphicFramePr>
        <p:xfrm>
          <a:off x="1398088" y="1134854"/>
          <a:ext cx="9630275" cy="4105956"/>
        </p:xfrm>
        <a:graphic>
          <a:graphicData uri="http://schemas.openxmlformats.org/drawingml/2006/table">
            <a:tbl>
              <a:tblPr firstRow="1" bandRow="1">
                <a:tableStyleId>{3B4B98B0-60AC-42C2-AFA5-B58CD77FA1E5}</a:tableStyleId>
              </a:tblPr>
              <a:tblGrid>
                <a:gridCol w="9630275">
                  <a:extLst>
                    <a:ext uri="{9D8B030D-6E8A-4147-A177-3AD203B41FA5}">
                      <a16:colId xmlns:a16="http://schemas.microsoft.com/office/drawing/2014/main" val="2326915147"/>
                    </a:ext>
                  </a:extLst>
                </a:gridCol>
              </a:tblGrid>
              <a:tr h="4105956">
                <a:tc>
                  <a:txBody>
                    <a:bodyPr/>
                    <a:lstStyle/>
                    <a:p>
                      <a:pPr algn="l"/>
                      <a:endParaRPr lang="cs-CZ" altLang="cs-CZ" sz="1000" b="1" u="sng" dirty="0">
                        <a:solidFill>
                          <a:schemeClr val="tx1"/>
                        </a:solidFill>
                        <a:latin typeface="Arial" charset="0"/>
                        <a:cs typeface="Arial" charset="0"/>
                      </a:endParaRPr>
                    </a:p>
                    <a:p>
                      <a:pPr algn="ctr"/>
                      <a:r>
                        <a:rPr lang="cs-CZ" sz="1900" b="1" u="sng" cap="small" baseline="0" dirty="0" err="1">
                          <a:solidFill>
                            <a:schemeClr val="tx1"/>
                          </a:solidFill>
                          <a:effectLst>
                            <a:outerShdw blurRad="38100" dist="38100" dir="2700000" algn="tl">
                              <a:srgbClr val="000000">
                                <a:alpha val="43137"/>
                              </a:srgbClr>
                            </a:outerShdw>
                          </a:effectLst>
                        </a:rPr>
                        <a:t>Działania</a:t>
                      </a:r>
                      <a:r>
                        <a:rPr lang="cs-CZ" sz="1900" b="1" u="sng" cap="small" baseline="0" dirty="0">
                          <a:solidFill>
                            <a:schemeClr val="tx1"/>
                          </a:solidFill>
                          <a:effectLst>
                            <a:outerShdw blurRad="38100" dist="38100" dir="2700000" algn="tl">
                              <a:srgbClr val="000000">
                                <a:alpha val="43137"/>
                              </a:srgbClr>
                            </a:outerShdw>
                          </a:effectLst>
                        </a:rPr>
                        <a:t> </a:t>
                      </a:r>
                      <a:r>
                        <a:rPr lang="cs-CZ" sz="1900" b="1" u="sng" cap="small" baseline="0" dirty="0" err="1">
                          <a:solidFill>
                            <a:schemeClr val="tx1"/>
                          </a:solidFill>
                          <a:effectLst>
                            <a:outerShdw blurRad="38100" dist="38100" dir="2700000" algn="tl">
                              <a:srgbClr val="000000">
                                <a:alpha val="43137"/>
                              </a:srgbClr>
                            </a:outerShdw>
                          </a:effectLst>
                        </a:rPr>
                        <a:t>Kwalifikowalne</a:t>
                      </a:r>
                      <a:r>
                        <a:rPr lang="cs-CZ" sz="1900" b="1" u="sng" cap="small" baseline="0" dirty="0">
                          <a:solidFill>
                            <a:schemeClr val="tx1"/>
                          </a:solidFill>
                          <a:effectLst>
                            <a:outerShdw blurRad="38100" dist="38100" dir="2700000" algn="tl">
                              <a:srgbClr val="000000">
                                <a:alpha val="43137"/>
                              </a:srgbClr>
                            </a:outerShdw>
                          </a:effectLst>
                        </a:rPr>
                        <a:t> W </a:t>
                      </a:r>
                      <a:r>
                        <a:rPr lang="cs-CZ" sz="1900" b="1" u="sng" cap="small" baseline="0" dirty="0" err="1">
                          <a:solidFill>
                            <a:schemeClr val="tx1"/>
                          </a:solidFill>
                          <a:effectLst>
                            <a:outerShdw blurRad="38100" dist="38100" dir="2700000" algn="tl">
                              <a:srgbClr val="000000">
                                <a:alpha val="43137"/>
                              </a:srgbClr>
                            </a:outerShdw>
                          </a:effectLst>
                        </a:rPr>
                        <a:t>Ramach</a:t>
                      </a:r>
                      <a:r>
                        <a:rPr lang="cs-CZ" sz="1900" b="1" u="sng" cap="small" baseline="0" dirty="0">
                          <a:solidFill>
                            <a:schemeClr val="tx1"/>
                          </a:solidFill>
                          <a:effectLst>
                            <a:outerShdw blurRad="38100" dist="38100" dir="2700000" algn="tl">
                              <a:srgbClr val="000000">
                                <a:alpha val="43137"/>
                              </a:srgbClr>
                            </a:outerShdw>
                          </a:effectLst>
                        </a:rPr>
                        <a:t> </a:t>
                      </a:r>
                      <a:r>
                        <a:rPr lang="cs-CZ" sz="1900" b="1" u="sng" cap="small" baseline="0" dirty="0" err="1">
                          <a:solidFill>
                            <a:schemeClr val="tx1"/>
                          </a:solidFill>
                          <a:effectLst>
                            <a:outerShdw blurRad="38100" dist="38100" dir="2700000" algn="tl">
                              <a:srgbClr val="000000">
                                <a:alpha val="43137"/>
                              </a:srgbClr>
                            </a:outerShdw>
                          </a:effectLst>
                        </a:rPr>
                        <a:t>Priorytetu</a:t>
                      </a:r>
                      <a:r>
                        <a:rPr lang="cs-CZ" sz="1900" b="1" u="sng" cap="small" baseline="0" dirty="0">
                          <a:solidFill>
                            <a:schemeClr val="tx1"/>
                          </a:solidFill>
                          <a:effectLst>
                            <a:outerShdw blurRad="38100" dist="38100" dir="2700000" algn="tl">
                              <a:srgbClr val="000000">
                                <a:alpha val="43137"/>
                              </a:srgbClr>
                            </a:outerShdw>
                          </a:effectLst>
                        </a:rPr>
                        <a:t> 2</a:t>
                      </a:r>
                    </a:p>
                    <a:p>
                      <a:pPr algn="ctr"/>
                      <a:endParaRPr lang="cs-CZ" sz="1500" b="1" u="sng" cap="small" baseline="0" dirty="0">
                        <a:solidFill>
                          <a:schemeClr val="tx1"/>
                        </a:solidFill>
                        <a:effectLst>
                          <a:outerShdw blurRad="38100" dist="38100" dir="2700000" algn="tl">
                            <a:srgbClr val="000000">
                              <a:alpha val="43137"/>
                            </a:srgbClr>
                          </a:outerShdw>
                        </a:effectLst>
                      </a:endParaRPr>
                    </a:p>
                    <a:p>
                      <a:pPr marL="342900" indent="-342900" algn="just">
                        <a:lnSpc>
                          <a:spcPct val="100000"/>
                        </a:lnSpc>
                        <a:spcBef>
                          <a:spcPts val="400"/>
                        </a:spcBef>
                        <a:spcAft>
                          <a:spcPts val="400"/>
                        </a:spcAft>
                        <a:buFont typeface="+mj-lt"/>
                        <a:buAutoNum type="arabicPeriod"/>
                      </a:pPr>
                      <a:r>
                        <a:rPr lang="pl-PL" sz="1600" b="1" dirty="0">
                          <a:solidFill>
                            <a:schemeClr val="tx1"/>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Wsparcie przy tworzeniu nowych lub rozwój istniejących elementów turystyki</a:t>
                      </a:r>
                    </a:p>
                    <a:p>
                      <a:pPr algn="just">
                        <a:lnSpc>
                          <a:spcPct val="100000"/>
                        </a:lnSpc>
                        <a:spcBef>
                          <a:spcPts val="400"/>
                        </a:spcBef>
                        <a:spcAft>
                          <a:spcPts val="400"/>
                        </a:spcAft>
                      </a:pPr>
                      <a:r>
                        <a:rPr lang="pl-PL" sz="1600" b="0" dirty="0">
                          <a:solidFill>
                            <a:schemeClr val="tx1"/>
                          </a:solidFill>
                          <a:effectLst/>
                          <a:ea typeface="Calibri" panose="020F0502020204030204" pitchFamily="34" charset="0"/>
                          <a:cs typeface="Times New Roman" panose="02020603050405020304" pitchFamily="18" charset="0"/>
                        </a:rPr>
                        <a:t>Wspierane są elementy turystyki, których celem jest rozwój lub łączenie istniejącej oferty produktów turystycznych w danym regionie. </a:t>
                      </a:r>
                    </a:p>
                    <a:p>
                      <a:pPr algn="just">
                        <a:lnSpc>
                          <a:spcPct val="100000"/>
                        </a:lnSpc>
                        <a:spcBef>
                          <a:spcPts val="400"/>
                        </a:spcBef>
                        <a:spcAft>
                          <a:spcPts val="400"/>
                        </a:spcAft>
                      </a:pPr>
                      <a:endParaRPr lang="pl-PL" sz="1600" b="0" dirty="0">
                        <a:solidFill>
                          <a:schemeClr val="tx1"/>
                        </a:solidFill>
                        <a:effectLst/>
                        <a:ea typeface="Calibri" panose="020F0502020204030204" pitchFamily="34" charset="0"/>
                        <a:cs typeface="Times New Roman" panose="02020603050405020304" pitchFamily="18" charset="0"/>
                      </a:endParaRPr>
                    </a:p>
                    <a:p>
                      <a:pPr algn="just">
                        <a:lnSpc>
                          <a:spcPct val="100000"/>
                        </a:lnSpc>
                        <a:spcBef>
                          <a:spcPts val="0"/>
                        </a:spcBef>
                        <a:spcAft>
                          <a:spcPts val="0"/>
                        </a:spcAft>
                      </a:pPr>
                      <a:r>
                        <a:rPr lang="pl-PL" sz="1600" b="1" u="none" dirty="0">
                          <a:solidFill>
                            <a:schemeClr val="tx1"/>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50" b="0" dirty="0">
                          <a:solidFill>
                            <a:schemeClr val="tx1"/>
                          </a:solidFill>
                          <a:effectLst/>
                          <a:ea typeface="Calibri" panose="020F0502020204030204" pitchFamily="34" charset="0"/>
                          <a:cs typeface="Times New Roman" panose="02020603050405020304" pitchFamily="18" charset="0"/>
                        </a:rPr>
                        <a:t>naprawa, rewitalizacja i/lub udostępnienie zabytków materialnych</a:t>
                      </a:r>
                    </a:p>
                    <a:p>
                      <a:pPr marL="285750" indent="-285750" algn="just">
                        <a:lnSpc>
                          <a:spcPct val="100000"/>
                        </a:lnSpc>
                        <a:spcBef>
                          <a:spcPts val="0"/>
                        </a:spcBef>
                        <a:spcAft>
                          <a:spcPts val="0"/>
                        </a:spcAft>
                        <a:buFont typeface="Wingdings" panose="05000000000000000000" pitchFamily="2" charset="2"/>
                        <a:buChar char="Ø"/>
                      </a:pPr>
                      <a:r>
                        <a:rPr lang="pl-PL" sz="1550" b="0" dirty="0">
                          <a:solidFill>
                            <a:schemeClr val="tx1"/>
                          </a:solidFill>
                          <a:effectLst/>
                          <a:ea typeface="Calibri" panose="020F0502020204030204" pitchFamily="34" charset="0"/>
                          <a:cs typeface="Times New Roman" panose="02020603050405020304" pitchFamily="18" charset="0"/>
                        </a:rPr>
                        <a:t>wsparcie rozwoju muzeów i wystaw</a:t>
                      </a:r>
                    </a:p>
                    <a:p>
                      <a:pPr marL="285750" indent="-285750" algn="just">
                        <a:lnSpc>
                          <a:spcPct val="100000"/>
                        </a:lnSpc>
                        <a:spcBef>
                          <a:spcPts val="0"/>
                        </a:spcBef>
                        <a:spcAft>
                          <a:spcPts val="0"/>
                        </a:spcAft>
                        <a:buFont typeface="Wingdings" panose="05000000000000000000" pitchFamily="2" charset="2"/>
                        <a:buChar char="Ø"/>
                      </a:pPr>
                      <a:r>
                        <a:rPr lang="pl-PL" sz="1550" b="0" dirty="0">
                          <a:solidFill>
                            <a:schemeClr val="tx1"/>
                          </a:solidFill>
                          <a:effectLst/>
                          <a:ea typeface="Calibri" panose="020F0502020204030204" pitchFamily="34" charset="0"/>
                          <a:cs typeface="Times New Roman" panose="02020603050405020304" pitchFamily="18" charset="0"/>
                        </a:rPr>
                        <a:t>rozwój sieci ścieżek rowerowych/tras rowerowych/ singletracków</a:t>
                      </a:r>
                    </a:p>
                    <a:p>
                      <a:pPr marL="285750" indent="-285750" algn="just">
                        <a:buFont typeface="Wingdings" panose="05000000000000000000" pitchFamily="2" charset="2"/>
                        <a:buChar char="Ø"/>
                      </a:pPr>
                      <a:r>
                        <a:rPr lang="pl-PL" sz="1550" b="0" dirty="0">
                          <a:solidFill>
                            <a:schemeClr val="tx1"/>
                          </a:solidFill>
                        </a:rPr>
                        <a:t>rozwój sieci szlaków wodnych, pieszych i jeździeckich itp.</a:t>
                      </a:r>
                    </a:p>
                    <a:p>
                      <a:pPr marL="285750" indent="-285750" algn="just">
                        <a:buFont typeface="Wingdings" panose="05000000000000000000" pitchFamily="2" charset="2"/>
                        <a:buChar char="Ø"/>
                      </a:pPr>
                      <a:r>
                        <a:rPr lang="pl-PL" sz="1550" b="0" dirty="0">
                          <a:solidFill>
                            <a:schemeClr val="tx1"/>
                          </a:solidFill>
                        </a:rPr>
                        <a:t>publiczna infrastruktura turystyczna</a:t>
                      </a:r>
                    </a:p>
                    <a:p>
                      <a:pPr marL="285750" indent="-285750" algn="just">
                        <a:buFont typeface="Wingdings" panose="05000000000000000000" pitchFamily="2" charset="2"/>
                        <a:buChar char="Ø"/>
                      </a:pPr>
                      <a:r>
                        <a:rPr lang="pl-PL" sz="1550" b="0" dirty="0">
                          <a:solidFill>
                            <a:schemeClr val="tx1"/>
                          </a:solidFill>
                        </a:rPr>
                        <a:t>niematerialne dziedzictwo kulturowe</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897456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611752975"/>
              </p:ext>
            </p:extLst>
          </p:nvPr>
        </p:nvGraphicFramePr>
        <p:xfrm>
          <a:off x="1029524" y="1129005"/>
          <a:ext cx="9868631" cy="3973850"/>
        </p:xfrm>
        <a:graphic>
          <a:graphicData uri="http://schemas.openxmlformats.org/drawingml/2006/table">
            <a:tbl>
              <a:tblPr firstRow="1" bandRow="1">
                <a:tableStyleId>{3B4B98B0-60AC-42C2-AFA5-B58CD77FA1E5}</a:tableStyleId>
              </a:tblPr>
              <a:tblGrid>
                <a:gridCol w="9868631">
                  <a:extLst>
                    <a:ext uri="{9D8B030D-6E8A-4147-A177-3AD203B41FA5}">
                      <a16:colId xmlns:a16="http://schemas.microsoft.com/office/drawing/2014/main" val="2326915147"/>
                    </a:ext>
                  </a:extLst>
                </a:gridCol>
              </a:tblGrid>
              <a:tr h="3973850">
                <a:tc>
                  <a:txBody>
                    <a:bodyPr/>
                    <a:lstStyle/>
                    <a:p>
                      <a:pPr algn="l"/>
                      <a:endParaRPr lang="cs-CZ" altLang="cs-CZ" sz="1000" b="1" u="sng" dirty="0">
                        <a:solidFill>
                          <a:srgbClr val="FF6600"/>
                        </a:solidFill>
                        <a:latin typeface="Arial" charset="0"/>
                        <a:cs typeface="Arial" charset="0"/>
                      </a:endParaRPr>
                    </a:p>
                    <a:p>
                      <a:pPr algn="ctr"/>
                      <a:r>
                        <a:rPr lang="cs-CZ" sz="1900" b="1" u="sng" cap="small" baseline="0" dirty="0" err="1">
                          <a:solidFill>
                            <a:schemeClr val="tx1"/>
                          </a:solidFill>
                          <a:effectLst>
                            <a:outerShdw blurRad="38100" dist="38100" dir="2700000" algn="tl">
                              <a:srgbClr val="000000">
                                <a:alpha val="43137"/>
                              </a:srgbClr>
                            </a:outerShdw>
                          </a:effectLst>
                        </a:rPr>
                        <a:t>Działania</a:t>
                      </a:r>
                      <a:r>
                        <a:rPr lang="cs-CZ" sz="1900" b="1" u="sng" cap="small" baseline="0" dirty="0">
                          <a:solidFill>
                            <a:schemeClr val="tx1"/>
                          </a:solidFill>
                          <a:effectLst>
                            <a:outerShdw blurRad="38100" dist="38100" dir="2700000" algn="tl">
                              <a:srgbClr val="000000">
                                <a:alpha val="43137"/>
                              </a:srgbClr>
                            </a:outerShdw>
                          </a:effectLst>
                        </a:rPr>
                        <a:t> </a:t>
                      </a:r>
                      <a:r>
                        <a:rPr lang="cs-CZ" sz="1900" b="1" u="sng" cap="small" baseline="0" dirty="0" err="1">
                          <a:solidFill>
                            <a:schemeClr val="tx1"/>
                          </a:solidFill>
                          <a:effectLst>
                            <a:outerShdw blurRad="38100" dist="38100" dir="2700000" algn="tl">
                              <a:srgbClr val="000000">
                                <a:alpha val="43137"/>
                              </a:srgbClr>
                            </a:outerShdw>
                          </a:effectLst>
                        </a:rPr>
                        <a:t>Kwalifikowalne</a:t>
                      </a:r>
                      <a:r>
                        <a:rPr lang="cs-CZ" sz="1900" b="1" u="sng" cap="small" baseline="0" dirty="0">
                          <a:solidFill>
                            <a:schemeClr val="tx1"/>
                          </a:solidFill>
                          <a:effectLst>
                            <a:outerShdw blurRad="38100" dist="38100" dir="2700000" algn="tl">
                              <a:srgbClr val="000000">
                                <a:alpha val="43137"/>
                              </a:srgbClr>
                            </a:outerShdw>
                          </a:effectLst>
                        </a:rPr>
                        <a:t> W </a:t>
                      </a:r>
                      <a:r>
                        <a:rPr lang="cs-CZ" sz="1900" b="1" u="sng" cap="small" baseline="0" dirty="0" err="1">
                          <a:solidFill>
                            <a:schemeClr val="tx1"/>
                          </a:solidFill>
                          <a:effectLst>
                            <a:outerShdw blurRad="38100" dist="38100" dir="2700000" algn="tl">
                              <a:srgbClr val="000000">
                                <a:alpha val="43137"/>
                              </a:srgbClr>
                            </a:outerShdw>
                          </a:effectLst>
                        </a:rPr>
                        <a:t>Ramach</a:t>
                      </a:r>
                      <a:r>
                        <a:rPr lang="cs-CZ" sz="1900" b="1" u="sng" cap="small" baseline="0" dirty="0">
                          <a:solidFill>
                            <a:schemeClr val="tx1"/>
                          </a:solidFill>
                          <a:effectLst>
                            <a:outerShdw blurRad="38100" dist="38100" dir="2700000" algn="tl">
                              <a:srgbClr val="000000">
                                <a:alpha val="43137"/>
                              </a:srgbClr>
                            </a:outerShdw>
                          </a:effectLst>
                        </a:rPr>
                        <a:t> </a:t>
                      </a:r>
                      <a:r>
                        <a:rPr lang="cs-CZ" sz="1900" b="1" u="sng" cap="small" baseline="0" dirty="0" err="1">
                          <a:solidFill>
                            <a:schemeClr val="tx1"/>
                          </a:solidFill>
                          <a:effectLst>
                            <a:outerShdw blurRad="38100" dist="38100" dir="2700000" algn="tl">
                              <a:srgbClr val="000000">
                                <a:alpha val="43137"/>
                              </a:srgbClr>
                            </a:outerShdw>
                          </a:effectLst>
                        </a:rPr>
                        <a:t>Priorytetu</a:t>
                      </a:r>
                      <a:r>
                        <a:rPr lang="cs-CZ" sz="1900" b="1" u="sng" cap="small" baseline="0" dirty="0">
                          <a:solidFill>
                            <a:schemeClr val="tx1"/>
                          </a:solidFill>
                          <a:effectLst>
                            <a:outerShdw blurRad="38100" dist="38100" dir="2700000" algn="tl">
                              <a:srgbClr val="000000">
                                <a:alpha val="43137"/>
                              </a:srgbClr>
                            </a:outerShdw>
                          </a:effectLst>
                        </a:rPr>
                        <a:t> 2</a:t>
                      </a:r>
                    </a:p>
                    <a:p>
                      <a:pPr algn="ctr"/>
                      <a:endParaRPr lang="cs-CZ" sz="1000" b="1" u="sng" cap="small" baseline="0" dirty="0">
                        <a:solidFill>
                          <a:schemeClr val="tx1"/>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600" b="1"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2. Łączenie i tworzenie produktów turystycznych oraz ich promocja</a:t>
                      </a:r>
                    </a:p>
                    <a:p>
                      <a:pPr algn="just">
                        <a:lnSpc>
                          <a:spcPct val="100000"/>
                        </a:lnSpc>
                        <a:spcBef>
                          <a:spcPts val="200"/>
                        </a:spcBef>
                        <a:spcAft>
                          <a:spcPts val="200"/>
                        </a:spcAft>
                      </a:pPr>
                      <a:r>
                        <a:rPr lang="pl-PL" sz="1600" b="0" dirty="0">
                          <a:solidFill>
                            <a:schemeClr val="tx1"/>
                          </a:solidFill>
                          <a:effectLst/>
                          <a:ea typeface="Calibri" panose="020F0502020204030204" pitchFamily="34" charset="0"/>
                          <a:cs typeface="Times New Roman" panose="02020603050405020304" pitchFamily="18" charset="0"/>
                        </a:rPr>
                        <a:t>Wspierane są takie działania, które pomogą wzmocnić wiedzę odwiedzających o pograniczu czesko-polskim </a:t>
                      </a:r>
                      <a:br>
                        <a:rPr lang="pl-PL" sz="1600" b="0" dirty="0">
                          <a:solidFill>
                            <a:schemeClr val="tx1"/>
                          </a:solidFill>
                          <a:effectLst/>
                          <a:ea typeface="Calibri" panose="020F0502020204030204" pitchFamily="34" charset="0"/>
                          <a:cs typeface="Times New Roman" panose="02020603050405020304" pitchFamily="18" charset="0"/>
                        </a:rPr>
                      </a:br>
                      <a:r>
                        <a:rPr lang="pl-PL" sz="1600" b="0" dirty="0">
                          <a:solidFill>
                            <a:schemeClr val="tx1"/>
                          </a:solidFill>
                          <a:effectLst/>
                          <a:ea typeface="Calibri" panose="020F0502020204030204" pitchFamily="34" charset="0"/>
                          <a:cs typeface="Times New Roman" panose="02020603050405020304" pitchFamily="18" charset="0"/>
                        </a:rPr>
                        <a:t>i kształtować postrzeganie go jako wspólny region turystyczny.</a:t>
                      </a:r>
                    </a:p>
                    <a:p>
                      <a:pPr algn="just">
                        <a:lnSpc>
                          <a:spcPct val="100000"/>
                        </a:lnSpc>
                        <a:spcBef>
                          <a:spcPts val="200"/>
                        </a:spcBef>
                        <a:spcAft>
                          <a:spcPts val="200"/>
                        </a:spcAft>
                      </a:pPr>
                      <a:endParaRPr lang="pl-PL" sz="1600" b="0" dirty="0">
                        <a:solidFill>
                          <a:schemeClr val="tx1"/>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600" b="1" dirty="0">
                          <a:solidFill>
                            <a:schemeClr val="tx1"/>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chemeClr val="tx1"/>
                          </a:solidFill>
                          <a:effectLst/>
                          <a:ea typeface="Calibri" panose="020F0502020204030204" pitchFamily="34" charset="0"/>
                          <a:cs typeface="Times New Roman" panose="02020603050405020304" pitchFamily="18" charset="0"/>
                        </a:rPr>
                        <a:t>tworzenie i realizacja wspólnych rozwiązań koncepcyjnych w zakresie rozwoju, promocji (z naciskiem na jej nowoczesne i zrównoważone formy) i wykorzystania dziedzictwa kulturowego i przyrodniczego</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chemeClr val="tx1"/>
                          </a:solidFill>
                          <a:effectLst/>
                          <a:ea typeface="Calibri" panose="020F0502020204030204" pitchFamily="34" charset="0"/>
                          <a:cs typeface="Times New Roman" panose="02020603050405020304" pitchFamily="18" charset="0"/>
                        </a:rPr>
                        <a:t>łączenie i rozwijanie już istniejących produktów turystycznych (np. stworzenie wspólnej marki) lub  działania związane z tworzeniem nowych transgranicznych produktów</a:t>
                      </a:r>
                      <a:endParaRPr lang="pl-PL" sz="1550" b="0" dirty="0">
                        <a:solidFill>
                          <a:schemeClr val="tx1"/>
                        </a:solidFill>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3663643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57264626"/>
              </p:ext>
            </p:extLst>
          </p:nvPr>
        </p:nvGraphicFramePr>
        <p:xfrm>
          <a:off x="1522363" y="1096461"/>
          <a:ext cx="9537389" cy="3999539"/>
        </p:xfrm>
        <a:graphic>
          <a:graphicData uri="http://schemas.openxmlformats.org/drawingml/2006/table">
            <a:tbl>
              <a:tblPr firstRow="1" bandRow="1">
                <a:tableStyleId>{3B4B98B0-60AC-42C2-AFA5-B58CD77FA1E5}</a:tableStyleId>
              </a:tblPr>
              <a:tblGrid>
                <a:gridCol w="9537389">
                  <a:extLst>
                    <a:ext uri="{9D8B030D-6E8A-4147-A177-3AD203B41FA5}">
                      <a16:colId xmlns:a16="http://schemas.microsoft.com/office/drawing/2014/main" val="2326915147"/>
                    </a:ext>
                  </a:extLst>
                </a:gridCol>
              </a:tblGrid>
              <a:tr h="3999539">
                <a:tc>
                  <a:txBody>
                    <a:bodyPr/>
                    <a:lstStyle/>
                    <a:p>
                      <a:pPr algn="ctr"/>
                      <a:r>
                        <a:rPr lang="cs-CZ" sz="1900" b="1" u="sng" cap="small" baseline="0" dirty="0">
                          <a:solidFill>
                            <a:schemeClr val="tx1"/>
                          </a:solidFill>
                          <a:effectLst>
                            <a:outerShdw blurRad="38100" dist="38100" dir="2700000" algn="tl">
                              <a:srgbClr val="000000">
                                <a:alpha val="43137"/>
                              </a:srgbClr>
                            </a:outerShdw>
                          </a:effectLst>
                        </a:rPr>
                        <a:t>Działania Kwalifikowalne W Ramach Priorytetu 2</a:t>
                      </a:r>
                    </a:p>
                    <a:p>
                      <a:pPr algn="ctr"/>
                      <a:endParaRPr lang="cs-CZ" sz="1900" b="1" u="sng" cap="small" baseline="0" dirty="0">
                        <a:solidFill>
                          <a:schemeClr val="tx1"/>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600" b="1"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a:t>
                      </a:r>
                      <a:r>
                        <a:rPr lang="pl-PL" sz="1500" b="1"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Wsparcie działań towarzyszących związanych z rozwojem turystyki </a:t>
                      </a:r>
                    </a:p>
                    <a:p>
                      <a:pPr algn="just">
                        <a:lnSpc>
                          <a:spcPct val="100000"/>
                        </a:lnSpc>
                        <a:spcBef>
                          <a:spcPts val="200"/>
                        </a:spcBef>
                        <a:spcAft>
                          <a:spcPts val="200"/>
                        </a:spcAft>
                      </a:pPr>
                      <a:r>
                        <a:rPr lang="pl-PL" sz="1500" b="0" dirty="0">
                          <a:solidFill>
                            <a:schemeClr val="tx1"/>
                          </a:solidFill>
                          <a:effectLst/>
                          <a:ea typeface="Calibri" panose="020F0502020204030204" pitchFamily="34" charset="0"/>
                          <a:cs typeface="Times New Roman" panose="02020603050405020304" pitchFamily="18" charset="0"/>
                        </a:rPr>
                        <a:t>Wspierane są działania związane ze złagodzeniem negatywnych skutków turystyki nie tylko dla obszarów chronionych </a:t>
                      </a:r>
                      <a:br>
                        <a:rPr lang="pl-PL" sz="1500" b="0" dirty="0">
                          <a:solidFill>
                            <a:schemeClr val="tx1"/>
                          </a:solidFill>
                          <a:effectLst/>
                          <a:ea typeface="Calibri" panose="020F0502020204030204" pitchFamily="34" charset="0"/>
                          <a:cs typeface="Times New Roman" panose="02020603050405020304" pitchFamily="18" charset="0"/>
                        </a:rPr>
                      </a:br>
                      <a:r>
                        <a:rPr lang="pl-PL" sz="1500" b="0" dirty="0">
                          <a:solidFill>
                            <a:schemeClr val="tx1"/>
                          </a:solidFill>
                          <a:effectLst/>
                          <a:ea typeface="Calibri" panose="020F0502020204030204" pitchFamily="34" charset="0"/>
                          <a:cs typeface="Times New Roman" panose="02020603050405020304" pitchFamily="18" charset="0"/>
                        </a:rPr>
                        <a:t>i terenów znajdujących się w bezpośrednim sąsiedztwie obszarów chronionych, ale także dla mieszkańców pogranicza żyjących w eksponowanych turystycznie lokalizacjach.</a:t>
                      </a:r>
                    </a:p>
                    <a:p>
                      <a:pPr algn="just">
                        <a:lnSpc>
                          <a:spcPct val="100000"/>
                        </a:lnSpc>
                        <a:spcBef>
                          <a:spcPts val="200"/>
                        </a:spcBef>
                        <a:spcAft>
                          <a:spcPts val="200"/>
                        </a:spcAft>
                      </a:pPr>
                      <a:r>
                        <a:rPr lang="pl-PL" sz="1500" b="0" dirty="0">
                          <a:solidFill>
                            <a:schemeClr val="tx1"/>
                          </a:solidFill>
                          <a:effectLst/>
                          <a:ea typeface="Calibri" panose="020F0502020204030204" pitchFamily="34" charset="0"/>
                          <a:cs typeface="Times New Roman" panose="02020603050405020304" pitchFamily="18" charset="0"/>
                        </a:rPr>
                        <a:t>Dalej są wspierane działania przyczyniające się do podniesienia jakości świadczonych usług i zwiększenia atrakcyjności turystycznej czesko-polskiego obszaru jako ważnego regionu turystycznego.</a:t>
                      </a:r>
                    </a:p>
                    <a:p>
                      <a:pPr algn="just">
                        <a:lnSpc>
                          <a:spcPct val="100000"/>
                        </a:lnSpc>
                        <a:spcBef>
                          <a:spcPts val="200"/>
                        </a:spcBef>
                        <a:spcAft>
                          <a:spcPts val="200"/>
                        </a:spcAft>
                      </a:pPr>
                      <a:endParaRPr lang="pl-PL" sz="1500" b="0" dirty="0">
                        <a:solidFill>
                          <a:schemeClr val="tx1"/>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500" b="1" dirty="0">
                          <a:solidFill>
                            <a:schemeClr val="tx1"/>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chemeClr val="tx1"/>
                          </a:solidFill>
                          <a:effectLst/>
                          <a:ea typeface="Calibri" panose="020F0502020204030204" pitchFamily="34" charset="0"/>
                          <a:cs typeface="Times New Roman" panose="02020603050405020304" pitchFamily="18" charset="0"/>
                        </a:rPr>
                        <a:t>monitorowanie liczby odwiedzin</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chemeClr val="tx1"/>
                          </a:solidFill>
                          <a:effectLst/>
                          <a:ea typeface="Calibri" panose="020F0502020204030204" pitchFamily="34" charset="0"/>
                          <a:cs typeface="Times New Roman" panose="02020603050405020304" pitchFamily="18" charset="0"/>
                        </a:rPr>
                        <a:t>szkolenia językowe i specjalistyczne szkolenia zawodowe pracowników w całym szeroko rozumianym sektorze turystycznym</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chemeClr val="tx1"/>
                          </a:solidFill>
                          <a:effectLst/>
                          <a:ea typeface="Times New Roman" panose="02020603050405020304" pitchFamily="18" charset="0"/>
                          <a:cs typeface="Times New Roman" panose="02020603050405020304" pitchFamily="18" charset="0"/>
                        </a:rPr>
                        <a:t>wymienne staże pracowników w całym szeroko rozumianym sektorze turystycznym</a:t>
                      </a:r>
                      <a:endParaRPr lang="pl-PL" sz="1500" b="0" dirty="0">
                        <a:solidFill>
                          <a:schemeClr val="tx1"/>
                        </a:solidFill>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238094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926947213"/>
              </p:ext>
            </p:extLst>
          </p:nvPr>
        </p:nvGraphicFramePr>
        <p:xfrm>
          <a:off x="2008767" y="1131068"/>
          <a:ext cx="8422495" cy="3737352"/>
        </p:xfrm>
        <a:graphic>
          <a:graphicData uri="http://schemas.openxmlformats.org/drawingml/2006/table">
            <a:tbl>
              <a:tblPr firstRow="1" bandRow="1">
                <a:tableStyleId>{3B4B98B0-60AC-42C2-AFA5-B58CD77FA1E5}</a:tableStyleId>
              </a:tblPr>
              <a:tblGrid>
                <a:gridCol w="8422495">
                  <a:extLst>
                    <a:ext uri="{9D8B030D-6E8A-4147-A177-3AD203B41FA5}">
                      <a16:colId xmlns:a16="http://schemas.microsoft.com/office/drawing/2014/main" val="2326915147"/>
                    </a:ext>
                  </a:extLst>
                </a:gridCol>
              </a:tblGrid>
              <a:tr h="3737352">
                <a:tc>
                  <a:txBody>
                    <a:bodyPr/>
                    <a:lstStyle/>
                    <a:p>
                      <a:pPr algn="ctr"/>
                      <a:r>
                        <a:rPr lang="pl-PL" sz="1800" b="1" u="sng" kern="1200" dirty="0">
                          <a:solidFill>
                            <a:schemeClr val="tx1"/>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600" b="0" dirty="0">
                          <a:solidFill>
                            <a:schemeClr val="tx1"/>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600" b="0" dirty="0">
                          <a:solidFill>
                            <a:schemeClr val="tx1"/>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600" b="0" dirty="0">
                          <a:solidFill>
                            <a:schemeClr val="tx1"/>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Zarządzającego prowadzą działalność. </a:t>
                      </a:r>
                    </a:p>
                    <a:p>
                      <a:pPr marL="285750" indent="-285750" algn="just">
                        <a:buFont typeface="Wingdings" panose="05000000000000000000" pitchFamily="2" charset="2"/>
                        <a:buChar char="Ø"/>
                      </a:pPr>
                      <a:endParaRPr lang="pl-PL" sz="1600" b="0" dirty="0">
                        <a:solidFill>
                          <a:srgbClr val="FF6600"/>
                        </a:solidFill>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203575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965469835"/>
              </p:ext>
            </p:extLst>
          </p:nvPr>
        </p:nvGraphicFramePr>
        <p:xfrm>
          <a:off x="572324" y="902738"/>
          <a:ext cx="10605749" cy="5972058"/>
        </p:xfrm>
        <a:graphic>
          <a:graphicData uri="http://schemas.openxmlformats.org/drawingml/2006/table">
            <a:tbl>
              <a:tblPr firstRow="1" bandRow="1">
                <a:tableStyleId>{3B4B98B0-60AC-42C2-AFA5-B58CD77FA1E5}</a:tableStyleId>
              </a:tblPr>
              <a:tblGrid>
                <a:gridCol w="10605749">
                  <a:extLst>
                    <a:ext uri="{9D8B030D-6E8A-4147-A177-3AD203B41FA5}">
                      <a16:colId xmlns:a16="http://schemas.microsoft.com/office/drawing/2014/main" val="2326915147"/>
                    </a:ext>
                  </a:extLst>
                </a:gridCol>
              </a:tblGrid>
              <a:tr h="5972058">
                <a:tc>
                  <a:txBody>
                    <a:bodyPr/>
                    <a:lstStyle/>
                    <a:p>
                      <a:pPr marL="0" indent="0" algn="ctr">
                        <a:buFont typeface="Wingdings" panose="05000000000000000000" pitchFamily="2" charset="2"/>
                        <a:buNone/>
                      </a:pPr>
                      <a:r>
                        <a:rPr lang="pl-PL" sz="1800" b="1" u="sng"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WSKAŹNIKI PRODUKTU MAŁYCH PROJEKTÓW W PRIORYTECIE 2</a:t>
                      </a:r>
                    </a:p>
                    <a:p>
                      <a:pPr marL="0" indent="0" algn="ctr">
                        <a:buFont typeface="Wingdings" panose="05000000000000000000" pitchFamily="2" charset="2"/>
                        <a:buNone/>
                      </a:pPr>
                      <a:endParaRPr lang="pl-PL" sz="1800" b="1" u="sng"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chemeClr val="tx1"/>
                          </a:solidFill>
                          <a:effectLst/>
                          <a:latin typeface="+mn-lt"/>
                          <a:ea typeface="Times New Roman" panose="02020603050405020304" pitchFamily="18" charset="0"/>
                          <a:cs typeface="Times New Roman" panose="02020603050405020304" pitchFamily="18" charset="0"/>
                        </a:rPr>
                        <a:t>każdy projekt musi wybrać co najmniej jeden wskaźnik produktu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chemeClr val="tx1"/>
                          </a:solidFill>
                          <a:effectLst/>
                          <a:latin typeface="+mn-lt"/>
                          <a:ea typeface="Times New Roman" panose="02020603050405020304" pitchFamily="18" charset="0"/>
                          <a:cs typeface="Times New Roman" panose="02020603050405020304" pitchFamily="18" charset="0"/>
                        </a:rPr>
                        <a:t>każdy projekt może wybrać tylko wskaźniki przypisane do danego naboru; należy jednak spośród nich wybrać wszystkie wskaźniki, które są adekwatne dla danego projektu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chemeClr val="tx1"/>
                          </a:solidFill>
                          <a:effectLst/>
                          <a:latin typeface="+mn-lt"/>
                          <a:ea typeface="Times New Roman" panose="02020603050405020304" pitchFamily="18" charset="0"/>
                          <a:cs typeface="Times New Roman" panose="02020603050405020304" pitchFamily="18" charset="0"/>
                        </a:rPr>
                        <a:t>wszystkie wybrane wskaźniki muszą mieć określoną wartość docelową, którą projekt zamierza osiągnąć</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chemeClr val="tx1"/>
                          </a:solidFill>
                          <a:effectLst/>
                          <a:latin typeface="+mn-lt"/>
                          <a:ea typeface="Times New Roman" panose="02020603050405020304" pitchFamily="18" charset="0"/>
                          <a:cs typeface="Times New Roman" panose="02020603050405020304" pitchFamily="18" charset="0"/>
                        </a:rPr>
                        <a:t>realność określonej wartości docelowej jest przedmiotem oceny punktowej przeprowadzanej przez ekspertów</a:t>
                      </a:r>
                    </a:p>
                    <a:p>
                      <a:pPr marL="342900" lvl="0" indent="-342900" algn="just">
                        <a:lnSpc>
                          <a:spcPct val="115000"/>
                        </a:lnSpc>
                        <a:spcBef>
                          <a:spcPts val="500"/>
                        </a:spcBef>
                        <a:spcAft>
                          <a:spcPts val="0"/>
                        </a:spcAft>
                        <a:buFont typeface="Wingdings" panose="05000000000000000000" pitchFamily="2" charset="2"/>
                        <a:buChar char=""/>
                      </a:pPr>
                      <a:r>
                        <a:rPr lang="pl-PL" sz="1600" b="0" dirty="0">
                          <a:solidFill>
                            <a:schemeClr val="tx1"/>
                          </a:solidFill>
                          <a:effectLst/>
                          <a:latin typeface="+mn-lt"/>
                          <a:ea typeface="Times New Roman" panose="02020603050405020304" pitchFamily="18" charset="0"/>
                          <a:cs typeface="Times New Roman" panose="02020603050405020304" pitchFamily="18" charset="0"/>
                        </a:rPr>
                        <a:t>z punktu widzenia realizacji wskaźnika decydująca jest całkowita wartość osiągnięta na poziomie całego projektu, udział poszczególnych partnerów w jego realizacji podawany jest we wniosku dla lepszego wyobrażenia o transgranicznym oddziaływaniu projektu</a:t>
                      </a:r>
                    </a:p>
                    <a:p>
                      <a:pPr marL="342900" lvl="0" indent="-342900" algn="just">
                        <a:lnSpc>
                          <a:spcPct val="115000"/>
                        </a:lnSpc>
                        <a:spcBef>
                          <a:spcPts val="500"/>
                        </a:spcBef>
                        <a:spcAft>
                          <a:spcPts val="0"/>
                        </a:spcAft>
                        <a:buFont typeface="Wingdings" panose="05000000000000000000" pitchFamily="2" charset="2"/>
                        <a:buChar char=""/>
                      </a:pPr>
                      <a:r>
                        <a:rPr lang="pl-PL" sz="1600" b="0" dirty="0">
                          <a:solidFill>
                            <a:schemeClr val="tx1"/>
                          </a:solidFill>
                          <a:effectLst/>
                          <a:latin typeface="+mn-lt"/>
                          <a:ea typeface="Times New Roman" panose="02020603050405020304" pitchFamily="18" charset="0"/>
                          <a:cs typeface="Times New Roman" panose="02020603050405020304" pitchFamily="18" charset="0"/>
                        </a:rPr>
                        <a:t>dla wszystkich wybranych wskaźników należy wybrać datę wartości docelowej – nie może być ona późniejsza niż data zakończenia projektu.</a:t>
                      </a:r>
                    </a:p>
                    <a:p>
                      <a:pPr marL="342900" lvl="0" indent="-342900" algn="just">
                        <a:lnSpc>
                          <a:spcPct val="115000"/>
                        </a:lnSpc>
                        <a:spcBef>
                          <a:spcPts val="0"/>
                        </a:spcBef>
                        <a:spcAft>
                          <a:spcPts val="600"/>
                        </a:spcAft>
                        <a:buFont typeface="Wingdings" panose="05000000000000000000" pitchFamily="2" charset="2"/>
                        <a:buChar char=""/>
                      </a:pPr>
                      <a:endParaRPr lang="pl-PL" sz="1600" b="0" dirty="0">
                        <a:solidFill>
                          <a:schemeClr val="tx1"/>
                        </a:solidFill>
                        <a:effectLst/>
                        <a:latin typeface="+mn-lt"/>
                        <a:ea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pl-PL" sz="1800" b="1" u="sng"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572324" y="0"/>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0826513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4142663515"/>
              </p:ext>
            </p:extLst>
          </p:nvPr>
        </p:nvGraphicFramePr>
        <p:xfrm>
          <a:off x="1522363" y="1186201"/>
          <a:ext cx="9319870" cy="4099748"/>
        </p:xfrm>
        <a:graphic>
          <a:graphicData uri="http://schemas.openxmlformats.org/drawingml/2006/table">
            <a:tbl>
              <a:tblPr firstRow="1" bandRow="1">
                <a:tableStyleId>{3B4B98B0-60AC-42C2-AFA5-B58CD77FA1E5}</a:tableStyleId>
              </a:tblPr>
              <a:tblGrid>
                <a:gridCol w="9319870">
                  <a:extLst>
                    <a:ext uri="{9D8B030D-6E8A-4147-A177-3AD203B41FA5}">
                      <a16:colId xmlns:a16="http://schemas.microsoft.com/office/drawing/2014/main" val="2326915147"/>
                    </a:ext>
                  </a:extLst>
                </a:gridCol>
              </a:tblGrid>
              <a:tr h="4099748">
                <a:tc>
                  <a:txBody>
                    <a:bodyPr/>
                    <a:lstStyle/>
                    <a:p>
                      <a:pPr marL="36000" lvl="0" indent="0" algn="just">
                        <a:lnSpc>
                          <a:spcPct val="100000"/>
                        </a:lnSpc>
                        <a:spcBef>
                          <a:spcPts val="0"/>
                        </a:spcBef>
                        <a:spcAft>
                          <a:spcPts val="600"/>
                        </a:spcAft>
                        <a:buFont typeface="Wingdings" panose="05000000000000000000" pitchFamily="2" charset="2"/>
                        <a:buNone/>
                      </a:pPr>
                      <a:r>
                        <a:rPr lang="pl-PL" sz="1600" b="1"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Dla Priorytetu 2 we wniosku projektowym wnioskodawca jest zobowiązany do wybrania co najmniej jednego z następujących wskaźników:</a:t>
                      </a:r>
                    </a:p>
                    <a:p>
                      <a:pPr marL="36000" lvl="0" indent="0" algn="just">
                        <a:lnSpc>
                          <a:spcPct val="100000"/>
                        </a:lnSpc>
                        <a:spcBef>
                          <a:spcPts val="0"/>
                        </a:spcBef>
                        <a:spcAft>
                          <a:spcPts val="600"/>
                        </a:spcAft>
                        <a:buFont typeface="Wingdings" panose="05000000000000000000" pitchFamily="2" charset="2"/>
                        <a:buNone/>
                      </a:pPr>
                      <a:endParaRPr lang="pl-PL" sz="1600" b="1"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chemeClr val="tx1"/>
                          </a:solidFill>
                          <a:effectLst/>
                          <a:latin typeface="+mn-lt"/>
                          <a:ea typeface="Times New Roman" panose="02020603050405020304" pitchFamily="18" charset="0"/>
                          <a:cs typeface="Times New Roman" panose="02020603050405020304" pitchFamily="18" charset="0"/>
                        </a:rPr>
                        <a:t>Liczba obiektów kulturalnych i turystycznych objętych wsparciem ,</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chemeClr val="tx1"/>
                          </a:solidFill>
                          <a:effectLst/>
                          <a:latin typeface="+mn-lt"/>
                          <a:ea typeface="Times New Roman" panose="02020603050405020304" pitchFamily="18" charset="0"/>
                          <a:cs typeface="Times New Roman" panose="02020603050405020304" pitchFamily="18" charset="0"/>
                        </a:rPr>
                        <a:t>Wspierana infrastruktura rowerowa,</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chemeClr val="tx1"/>
                          </a:solidFill>
                          <a:effectLst/>
                          <a:latin typeface="+mn-lt"/>
                          <a:ea typeface="Times New Roman" panose="02020603050405020304" pitchFamily="18" charset="0"/>
                          <a:cs typeface="Times New Roman" panose="02020603050405020304" pitchFamily="18" charset="0"/>
                        </a:rPr>
                        <a:t>Długość wybudowanych tras rowerowych, szlaków wodnych, szlaków konnych i turystycznych,</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chemeClr val="tx1"/>
                          </a:solidFill>
                          <a:effectLst/>
                          <a:latin typeface="+mn-lt"/>
                          <a:ea typeface="Times New Roman" panose="02020603050405020304" pitchFamily="18" charset="0"/>
                          <a:cs typeface="Times New Roman" panose="02020603050405020304" pitchFamily="18" charset="0"/>
                        </a:rPr>
                        <a:t>Organizacje współpracujące ponad granicami ,</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chemeClr val="tx1"/>
                          </a:solidFill>
                          <a:effectLst/>
                          <a:latin typeface="+mn-lt"/>
                          <a:ea typeface="Times New Roman" panose="02020603050405020304" pitchFamily="18" charset="0"/>
                          <a:cs typeface="Times New Roman" panose="02020603050405020304" pitchFamily="18" charset="0"/>
                        </a:rPr>
                        <a:t>Uczestnictwo we wspólnych programach szkoleniowych.</a:t>
                      </a:r>
                      <a:endParaRPr lang="pl-PL" sz="1600" b="1" u="sng"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4445785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86344988"/>
              </p:ext>
            </p:extLst>
          </p:nvPr>
        </p:nvGraphicFramePr>
        <p:xfrm>
          <a:off x="1573810" y="1265240"/>
          <a:ext cx="9094190" cy="4168421"/>
        </p:xfrm>
        <a:graphic>
          <a:graphicData uri="http://schemas.openxmlformats.org/drawingml/2006/table">
            <a:tbl>
              <a:tblPr firstRow="1" bandRow="1">
                <a:tableStyleId>{3B4B98B0-60AC-42C2-AFA5-B58CD77FA1E5}</a:tableStyleId>
              </a:tblPr>
              <a:tblGrid>
                <a:gridCol w="9094190">
                  <a:extLst>
                    <a:ext uri="{9D8B030D-6E8A-4147-A177-3AD203B41FA5}">
                      <a16:colId xmlns:a16="http://schemas.microsoft.com/office/drawing/2014/main" val="2326915147"/>
                    </a:ext>
                  </a:extLst>
                </a:gridCol>
              </a:tblGrid>
              <a:tr h="4168421">
                <a:tc>
                  <a:txBody>
                    <a:bodyPr/>
                    <a:lstStyle/>
                    <a:p>
                      <a:pPr algn="ctr">
                        <a:lnSpc>
                          <a:spcPct val="100000"/>
                        </a:lnSpc>
                      </a:pPr>
                      <a:r>
                        <a:rPr lang="pl-PL" sz="1800" b="1" u="sng" kern="1200" cap="all" dirty="0">
                          <a:solidFill>
                            <a:schemeClr val="tx1"/>
                          </a:solidFill>
                          <a:effectLst>
                            <a:outerShdw blurRad="38100" dist="38100" dir="2700000" algn="tl">
                              <a:srgbClr val="000000">
                                <a:alpha val="43137"/>
                              </a:srgbClr>
                            </a:outerShdw>
                          </a:effectLst>
                          <a:latin typeface="+mn-lt"/>
                          <a:ea typeface="+mn-ea"/>
                          <a:cs typeface="+mn-cs"/>
                        </a:rPr>
                        <a:t>Wskaźnik rezultatu Małych projektów w Priorytecie 2</a:t>
                      </a:r>
                    </a:p>
                    <a:p>
                      <a:pPr algn="ctr">
                        <a:lnSpc>
                          <a:spcPct val="100000"/>
                        </a:lnSpc>
                      </a:pPr>
                      <a:endParaRPr lang="pl-PL" sz="1800" b="1" u="sng" kern="1200" cap="all" dirty="0">
                        <a:solidFill>
                          <a:schemeClr val="tx1"/>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pl-PL" sz="1600" b="0" u="none" dirty="0">
                          <a:solidFill>
                            <a:schemeClr val="tx1"/>
                          </a:solidFill>
                          <a:effectLst/>
                          <a:ea typeface="Calibri" panose="020F0502020204030204" pitchFamily="34" charset="0"/>
                          <a:cs typeface="Times New Roman" panose="02020603050405020304" pitchFamily="18" charset="0"/>
                        </a:rPr>
                        <a:t>dla każdego projektu należy wybrać przynajmniej jeden wskaźnik rezultatu;</a:t>
                      </a:r>
                    </a:p>
                    <a:p>
                      <a:pPr marL="285750" indent="-285750" algn="just">
                        <a:lnSpc>
                          <a:spcPct val="100000"/>
                        </a:lnSpc>
                        <a:buFont typeface="Wingdings" panose="05000000000000000000" pitchFamily="2" charset="2"/>
                        <a:buChar char="Ø"/>
                      </a:pPr>
                      <a:r>
                        <a:rPr lang="pl-PL" sz="1600" b="0" u="none" dirty="0">
                          <a:solidFill>
                            <a:schemeClr val="tx1"/>
                          </a:solidFill>
                          <a:effectLst/>
                          <a:ea typeface="Calibri" panose="020F0502020204030204" pitchFamily="34" charset="0"/>
                          <a:cs typeface="Times New Roman" panose="02020603050405020304" pitchFamily="18" charset="0"/>
                        </a:rPr>
                        <a:t>dla każdego projektu należy wybrać tylko wskaźniki przypisane do danego naboru; należy jednak spośród nich wybrać wszystkie wskaźniki, które są adekwatne dla danego projektu, </a:t>
                      </a:r>
                    </a:p>
                    <a:p>
                      <a:pPr marL="285750" indent="-285750" algn="just">
                        <a:lnSpc>
                          <a:spcPct val="100000"/>
                        </a:lnSpc>
                        <a:buFont typeface="Wingdings" panose="05000000000000000000" pitchFamily="2" charset="2"/>
                        <a:buChar char="Ø"/>
                      </a:pPr>
                      <a:r>
                        <a:rPr lang="pl-PL" sz="1600" b="0" u="none" dirty="0">
                          <a:solidFill>
                            <a:schemeClr val="tx1"/>
                          </a:solidFill>
                          <a:effectLst/>
                          <a:ea typeface="Calibri" panose="020F0502020204030204" pitchFamily="34" charset="0"/>
                          <a:cs typeface="Times New Roman" panose="02020603050405020304" pitchFamily="18" charset="0"/>
                        </a:rPr>
                        <a:t>wszystkie wybrane wskaźniki muszą mieć określoną wartość docelową, którą projekt zamierza osiągnąć,</a:t>
                      </a:r>
                    </a:p>
                    <a:p>
                      <a:pPr marL="285750" indent="-285750" algn="just">
                        <a:lnSpc>
                          <a:spcPct val="100000"/>
                        </a:lnSpc>
                        <a:buFont typeface="Wingdings" panose="05000000000000000000" pitchFamily="2" charset="2"/>
                        <a:buChar char="Ø"/>
                      </a:pPr>
                      <a:r>
                        <a:rPr lang="pl-PL" sz="1600" b="0" u="none" dirty="0">
                          <a:solidFill>
                            <a:schemeClr val="tx1"/>
                          </a:solidFill>
                          <a:effectLst/>
                          <a:ea typeface="Calibri" panose="020F0502020204030204" pitchFamily="34" charset="0"/>
                          <a:cs typeface="Times New Roman" panose="02020603050405020304" pitchFamily="18" charset="0"/>
                        </a:rPr>
                        <a:t>dla wszystkich wybranych wskaźników należy wybrać datę wartości początkowej i docelowej, </a:t>
                      </a:r>
                    </a:p>
                    <a:p>
                      <a:pPr marL="285750" indent="-285750" algn="just">
                        <a:lnSpc>
                          <a:spcPct val="100000"/>
                        </a:lnSpc>
                        <a:buFont typeface="Wingdings" panose="05000000000000000000" pitchFamily="2" charset="2"/>
                        <a:buChar char="Ø"/>
                      </a:pPr>
                      <a:r>
                        <a:rPr lang="pl-PL" sz="1600" b="0" u="none" dirty="0">
                          <a:solidFill>
                            <a:schemeClr val="tx1"/>
                          </a:solidFill>
                          <a:effectLst/>
                          <a:ea typeface="Calibri" panose="020F0502020204030204" pitchFamily="34" charset="0"/>
                          <a:cs typeface="Times New Roman" panose="02020603050405020304" pitchFamily="18" charset="0"/>
                        </a:rPr>
                        <a:t>wszystkie wybrane wskaźniki muszą być monitorowane w trakcie realizacji projektu, a osiągnięte wartości muszą być raportowane, </a:t>
                      </a:r>
                    </a:p>
                    <a:p>
                      <a:pPr marL="285750" indent="-285750" algn="just">
                        <a:lnSpc>
                          <a:spcPct val="100000"/>
                        </a:lnSpc>
                        <a:buFont typeface="Wingdings" panose="05000000000000000000" pitchFamily="2" charset="2"/>
                        <a:buChar char="Ø"/>
                      </a:pPr>
                      <a:r>
                        <a:rPr lang="pl-PL" sz="1600" b="0" u="none" dirty="0">
                          <a:solidFill>
                            <a:schemeClr val="tx1"/>
                          </a:solidFill>
                          <a:effectLst/>
                          <a:ea typeface="Calibri" panose="020F0502020204030204" pitchFamily="34" charset="0"/>
                          <a:cs typeface="Times New Roman" panose="02020603050405020304" pitchFamily="18" charset="0"/>
                        </a:rPr>
                        <a:t>w przypadku niektórych wskaźników rezultatu, osiągnięta wartość raportowana jest dopiero rok po zakończeniu projektu. </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9128706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02218337"/>
              </p:ext>
            </p:extLst>
          </p:nvPr>
        </p:nvGraphicFramePr>
        <p:xfrm>
          <a:off x="2251827" y="1211118"/>
          <a:ext cx="8198459" cy="4049915"/>
        </p:xfrm>
        <a:graphic>
          <a:graphicData uri="http://schemas.openxmlformats.org/drawingml/2006/table">
            <a:tbl>
              <a:tblPr firstRow="1" bandRow="1">
                <a:tableStyleId>{3B4B98B0-60AC-42C2-AFA5-B58CD77FA1E5}</a:tableStyleId>
              </a:tblPr>
              <a:tblGrid>
                <a:gridCol w="8198459">
                  <a:extLst>
                    <a:ext uri="{9D8B030D-6E8A-4147-A177-3AD203B41FA5}">
                      <a16:colId xmlns:a16="http://schemas.microsoft.com/office/drawing/2014/main" val="2326915147"/>
                    </a:ext>
                  </a:extLst>
                </a:gridCol>
              </a:tblGrid>
              <a:tr h="4049915">
                <a:tc>
                  <a:txBody>
                    <a:bodyPr/>
                    <a:lstStyle/>
                    <a:p>
                      <a:pPr algn="just">
                        <a:lnSpc>
                          <a:spcPct val="115000"/>
                        </a:lnSpc>
                        <a:spcBef>
                          <a:spcPts val="500"/>
                        </a:spcBef>
                        <a:spcAft>
                          <a:spcPts val="1000"/>
                        </a:spcAft>
                      </a:pPr>
                      <a:r>
                        <a:rPr lang="pl-PL" sz="1600" b="1" dirty="0">
                          <a:solidFill>
                            <a:schemeClr val="tx1"/>
                          </a:solidFill>
                          <a:effectLst/>
                          <a:latin typeface="+mn-lt"/>
                          <a:ea typeface="Times New Roman" panose="02020603050405020304" pitchFamily="18" charset="0"/>
                          <a:cs typeface="Times New Roman" panose="02020603050405020304" pitchFamily="18" charset="0"/>
                        </a:rPr>
                        <a:t>Wskaźniki rezultatu w ramach Priorytetu 2:</a:t>
                      </a:r>
                    </a:p>
                    <a:p>
                      <a:pPr marL="285750" lvl="0" indent="-285750" algn="just">
                        <a:lnSpc>
                          <a:spcPct val="115000"/>
                        </a:lnSpc>
                        <a:spcBef>
                          <a:spcPts val="500"/>
                        </a:spcBef>
                        <a:spcAft>
                          <a:spcPts val="1000"/>
                        </a:spcAft>
                        <a:buFont typeface="Wingdings" panose="05000000000000000000" pitchFamily="2" charset="2"/>
                        <a:buChar char="v"/>
                      </a:pPr>
                      <a:r>
                        <a:rPr lang="pl-PL" sz="1600" b="0" dirty="0">
                          <a:solidFill>
                            <a:schemeClr val="tx1"/>
                          </a:solidFill>
                          <a:effectLst/>
                          <a:latin typeface="+mn-lt"/>
                          <a:ea typeface="Times New Roman" panose="02020603050405020304" pitchFamily="18" charset="0"/>
                          <a:cs typeface="Times New Roman" panose="02020603050405020304" pitchFamily="18" charset="0"/>
                        </a:rPr>
                        <a:t>Liczba osób o zwiększonej świadomości wspieranych produktów turystycznych,</a:t>
                      </a:r>
                    </a:p>
                    <a:p>
                      <a:pPr marL="285750" lvl="0" indent="-285750" algn="just">
                        <a:lnSpc>
                          <a:spcPct val="115000"/>
                        </a:lnSpc>
                        <a:spcBef>
                          <a:spcPts val="500"/>
                        </a:spcBef>
                        <a:spcAft>
                          <a:spcPts val="1000"/>
                        </a:spcAft>
                        <a:buFont typeface="Wingdings" panose="05000000000000000000" pitchFamily="2" charset="2"/>
                        <a:buChar char="v"/>
                      </a:pPr>
                      <a:r>
                        <a:rPr lang="pl-PL" sz="1600" b="0" dirty="0">
                          <a:solidFill>
                            <a:schemeClr val="tx1"/>
                          </a:solidFill>
                          <a:effectLst/>
                          <a:latin typeface="+mn-lt"/>
                          <a:ea typeface="Times New Roman" panose="02020603050405020304" pitchFamily="18" charset="0"/>
                          <a:cs typeface="Times New Roman" panose="02020603050405020304" pitchFamily="18" charset="0"/>
                        </a:rPr>
                        <a:t>Liczba osób odwiedzających obiekty kulturalne i turystyczne objęte wsparciem,</a:t>
                      </a:r>
                    </a:p>
                    <a:p>
                      <a:pPr marL="285750" lvl="0" indent="-285750" algn="just">
                        <a:lnSpc>
                          <a:spcPct val="115000"/>
                        </a:lnSpc>
                        <a:spcBef>
                          <a:spcPts val="500"/>
                        </a:spcBef>
                        <a:spcAft>
                          <a:spcPts val="1000"/>
                        </a:spcAft>
                        <a:buFont typeface="Wingdings" panose="05000000000000000000" pitchFamily="2" charset="2"/>
                        <a:buChar char="v"/>
                      </a:pPr>
                      <a:r>
                        <a:rPr lang="pl-PL" sz="1600" b="0" dirty="0">
                          <a:solidFill>
                            <a:schemeClr val="tx1"/>
                          </a:solidFill>
                          <a:effectLst/>
                          <a:latin typeface="+mn-lt"/>
                          <a:ea typeface="Times New Roman" panose="02020603050405020304" pitchFamily="18" charset="0"/>
                          <a:cs typeface="Times New Roman" panose="02020603050405020304" pitchFamily="18" charset="0"/>
                        </a:rPr>
                        <a:t>Organizacje współpracujące ponad granicami po zakończeniu projektu,</a:t>
                      </a:r>
                    </a:p>
                    <a:p>
                      <a:pPr marL="285750" indent="-285750" algn="just">
                        <a:buFont typeface="Wingdings" panose="05000000000000000000" pitchFamily="2" charset="2"/>
                        <a:buChar char="v"/>
                      </a:pPr>
                      <a:r>
                        <a:rPr lang="pl-PL" sz="1600" b="0" kern="0" dirty="0">
                          <a:solidFill>
                            <a:schemeClr val="tx1"/>
                          </a:solidFill>
                          <a:effectLst/>
                          <a:latin typeface="+mn-lt"/>
                          <a:ea typeface="Times New Roman" panose="02020603050405020304" pitchFamily="18" charset="0"/>
                        </a:rPr>
                        <a:t>Liczba osób kończących wspólne programy szkoleniowe. </a:t>
                      </a:r>
                      <a:endParaRPr lang="pl-PL" sz="1600" b="0" u="none" dirty="0">
                        <a:solidFill>
                          <a:schemeClr val="tx1"/>
                        </a:solidFill>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4243508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804922019"/>
              </p:ext>
            </p:extLst>
          </p:nvPr>
        </p:nvGraphicFramePr>
        <p:xfrm>
          <a:off x="958153" y="936616"/>
          <a:ext cx="9709847" cy="4876800"/>
        </p:xfrm>
        <a:graphic>
          <a:graphicData uri="http://schemas.openxmlformats.org/drawingml/2006/table">
            <a:tbl>
              <a:tblPr firstRow="1" bandRow="1">
                <a:tableStyleId>{3B4B98B0-60AC-42C2-AFA5-B58CD77FA1E5}</a:tableStyleId>
              </a:tblPr>
              <a:tblGrid>
                <a:gridCol w="9709847">
                  <a:extLst>
                    <a:ext uri="{9D8B030D-6E8A-4147-A177-3AD203B41FA5}">
                      <a16:colId xmlns:a16="http://schemas.microsoft.com/office/drawing/2014/main" val="2326915147"/>
                    </a:ext>
                  </a:extLst>
                </a:gridCol>
              </a:tblGrid>
              <a:tr h="4134643">
                <a:tc>
                  <a:txBody>
                    <a:bodyPr/>
                    <a:lstStyle/>
                    <a:p>
                      <a:pPr algn="l"/>
                      <a:endParaRPr lang="cs-CZ" altLang="cs-CZ" sz="1800" b="1" u="sng" dirty="0">
                        <a:solidFill>
                          <a:srgbClr val="000099"/>
                        </a:solidFill>
                        <a:latin typeface="Arial" charset="0"/>
                        <a:cs typeface="Arial" charset="0"/>
                      </a:endParaRPr>
                    </a:p>
                    <a:p>
                      <a:pPr algn="ctr"/>
                      <a:r>
                        <a:rPr lang="cs-CZ" altLang="cs-CZ" sz="1900" b="1" u="sng" cap="small" dirty="0">
                          <a:solidFill>
                            <a:schemeClr val="tx1"/>
                          </a:solidFill>
                          <a:effectLst>
                            <a:outerShdw blurRad="38100" dist="38100" dir="2700000" algn="tl">
                              <a:srgbClr val="000000">
                                <a:alpha val="43137"/>
                              </a:srgbClr>
                            </a:outerShdw>
                          </a:effectLst>
                        </a:rPr>
                        <a:t>Wprowadzenie Uproszczonego Sposobu Rozliczania wydatków</a:t>
                      </a:r>
                      <a:br>
                        <a:rPr lang="cs-CZ" altLang="cs-CZ" sz="1900" b="1" u="sng" cap="small" dirty="0">
                          <a:solidFill>
                            <a:schemeClr val="tx1"/>
                          </a:solidFill>
                          <a:effectLst>
                            <a:outerShdw blurRad="38100" dist="38100" dir="2700000" algn="tl">
                              <a:srgbClr val="000000">
                                <a:alpha val="43137"/>
                              </a:srgbClr>
                            </a:outerShdw>
                          </a:effectLst>
                        </a:rPr>
                      </a:br>
                      <a:endParaRPr lang="cs-CZ" altLang="cs-CZ" sz="1900" b="0" u="sng" cap="small" dirty="0">
                        <a:solidFill>
                          <a:schemeClr val="tx1"/>
                        </a:solidFill>
                        <a:effectLst>
                          <a:outerShdw blurRad="38100" dist="38100" dir="2700000" algn="tl">
                            <a:srgbClr val="000000">
                              <a:alpha val="43137"/>
                            </a:srgbClr>
                          </a:outerShdw>
                        </a:effectLst>
                      </a:endParaRPr>
                    </a:p>
                    <a:p>
                      <a:pPr algn="just"/>
                      <a:r>
                        <a:rPr lang="pl-PL" sz="1800" b="0" kern="1200" dirty="0">
                          <a:solidFill>
                            <a:schemeClr val="tx1"/>
                          </a:solidFill>
                          <a:effectLst/>
                          <a:latin typeface="+mn-lt"/>
                          <a:ea typeface="+mn-ea"/>
                          <a:cs typeface="+mn-cs"/>
                        </a:rPr>
                        <a:t>Zgodnie z art. 25 ust. 6 rozporządzenia (UE) 2021/1059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małe projekty w ramach FMP muszą stosować uproszczone metody rozliczania.</a:t>
                      </a:r>
                    </a:p>
                    <a:p>
                      <a:pPr algn="just"/>
                      <a:endParaRPr lang="pl-PL" altLang="cs-CZ" sz="1800" b="0" u="sng" kern="1200" dirty="0">
                        <a:solidFill>
                          <a:schemeClr val="tx1"/>
                        </a:solidFill>
                        <a:effectLst/>
                        <a:latin typeface="+mn-lt"/>
                        <a:ea typeface="+mn-ea"/>
                        <a:cs typeface="+mn-cs"/>
                      </a:endParaRPr>
                    </a:p>
                    <a:p>
                      <a:pPr algn="just"/>
                      <a:r>
                        <a:rPr lang="pl-PL" altLang="cs-CZ" sz="1900" b="0" u="none" dirty="0">
                          <a:solidFill>
                            <a:schemeClr val="tx1"/>
                          </a:solidFill>
                          <a:effectLst>
                            <a:outerShdw blurRad="38100" dist="38100" dir="2700000" algn="tl">
                              <a:srgbClr val="000000">
                                <a:alpha val="43137"/>
                              </a:srgbClr>
                            </a:outerShdw>
                          </a:effectLst>
                        </a:rPr>
                        <a:t>Metoda projektu budżetu to metoda obliczania kwoty ryczałtowej i jest stosowana w przypadku następujących typów projektów: małe projekty nastawione na małą infrastrukturę w turystyce oraz pozostałe małe projekty. </a:t>
                      </a:r>
                    </a:p>
                    <a:p>
                      <a:pPr algn="just"/>
                      <a:endParaRPr lang="pl-PL" altLang="cs-CZ" sz="1900" b="0" u="none" dirty="0">
                        <a:solidFill>
                          <a:schemeClr val="tx1"/>
                        </a:solidFill>
                        <a:effectLst>
                          <a:outerShdw blurRad="38100" dist="38100" dir="2700000" algn="tl">
                            <a:srgbClr val="000000">
                              <a:alpha val="43137"/>
                            </a:srgbClr>
                          </a:outerShdw>
                        </a:effectLst>
                      </a:endParaRPr>
                    </a:p>
                    <a:p>
                      <a:pPr marL="285750" lvl="0" indent="-285750">
                        <a:buFont typeface="Wingdings" panose="05000000000000000000" pitchFamily="2" charset="2"/>
                        <a:buChar char="Ø"/>
                      </a:pPr>
                      <a:r>
                        <a:rPr lang="cs-CZ" sz="1800" b="1" kern="1200" dirty="0">
                          <a:solidFill>
                            <a:schemeClr val="tx1"/>
                          </a:solidFill>
                          <a:effectLst/>
                          <a:latin typeface="+mn-lt"/>
                          <a:ea typeface="+mn-ea"/>
                          <a:cs typeface="+mn-cs"/>
                        </a:rPr>
                        <a:t>W przypadku metody projektu budżetu (draft budget) budżet obejmuje proponowane koszty poszczególnych kategorii wydatków.</a:t>
                      </a:r>
                      <a:endParaRPr lang="pl-PL" sz="1800" b="1" kern="1200" dirty="0">
                        <a:solidFill>
                          <a:schemeClr val="tx1"/>
                        </a:solidFill>
                        <a:effectLst/>
                        <a:latin typeface="+mn-lt"/>
                        <a:ea typeface="+mn-ea"/>
                        <a:cs typeface="+mn-cs"/>
                      </a:endParaRPr>
                    </a:p>
                    <a:p>
                      <a:pPr marL="285750" indent="-285750">
                        <a:buFont typeface="Wingdings" panose="05000000000000000000" pitchFamily="2" charset="2"/>
                        <a:buChar char="Ø"/>
                      </a:pPr>
                      <a:endParaRPr lang="pl-PL" sz="1800" b="1" kern="1200" dirty="0">
                        <a:solidFill>
                          <a:schemeClr val="tx1"/>
                        </a:solidFill>
                        <a:effectLst/>
                        <a:latin typeface="+mn-lt"/>
                        <a:ea typeface="+mn-ea"/>
                        <a:cs typeface="+mn-cs"/>
                      </a:endParaRPr>
                    </a:p>
                    <a:p>
                      <a:pPr marL="285750" lvl="0" indent="-285750">
                        <a:buFont typeface="Wingdings" panose="05000000000000000000" pitchFamily="2" charset="2"/>
                        <a:buChar char="Ø"/>
                      </a:pPr>
                      <a:r>
                        <a:rPr lang="cs-CZ" sz="1800" b="1" kern="1200" dirty="0">
                          <a:solidFill>
                            <a:schemeClr val="tx1"/>
                          </a:solidFill>
                          <a:effectLst/>
                          <a:latin typeface="+mn-lt"/>
                          <a:ea typeface="+mn-ea"/>
                          <a:cs typeface="+mn-cs"/>
                        </a:rPr>
                        <a:t>Składając wniosek o dofinansowanie małego projektu w ramach FMP, wnioskodawca składa szczegółowy projekt budżetu, w podziale na zaangażowanych partnerów.</a:t>
                      </a:r>
                      <a:endParaRPr lang="pl-PL" sz="1800" b="1" kern="1200" dirty="0">
                        <a:solidFill>
                          <a:schemeClr val="tx1"/>
                        </a:solidFill>
                        <a:effectLst/>
                        <a:latin typeface="+mn-lt"/>
                        <a:ea typeface="+mn-ea"/>
                        <a:cs typeface="+mn-cs"/>
                      </a:endParaRPr>
                    </a:p>
                    <a:p>
                      <a:pPr algn="just"/>
                      <a:endParaRPr lang="pl-PL" altLang="cs-CZ" sz="1900" b="0" u="none" dirty="0">
                        <a:solidFill>
                          <a:schemeClr val="tx1"/>
                        </a:solidFill>
                        <a:effectLst>
                          <a:outerShdw blurRad="38100" dist="38100" dir="2700000" algn="tl">
                            <a:srgbClr val="000000">
                              <a:alpha val="43137"/>
                            </a:srgbClr>
                          </a:outerShdw>
                        </a:effectLst>
                      </a:endParaRPr>
                    </a:p>
                    <a:p>
                      <a:pPr algn="just"/>
                      <a:endParaRPr lang="cs-CZ" altLang="cs-CZ" sz="1900" b="0"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523098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9F1D8-1963-8F8A-CEA3-88536F0B5E6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017D4E3-AAF5-3D83-E7C3-F693915B1485}"/>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8FFCA0-408A-DCFD-B77C-1A213C68E65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F0FC99C-6B02-0F10-B6A0-7611FA7EE76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C35DBE8-07C5-7573-FA1E-CE5D3B56D75D}"/>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3DED830-1320-05F1-4D2C-C27CEFEA7644}"/>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72EFC30C-20D1-0CCF-E51B-ACCB861B9E1D}"/>
              </a:ext>
            </a:extLst>
          </p:cNvPr>
          <p:cNvGraphicFramePr>
            <a:graphicFrameLocks noGrp="1"/>
          </p:cNvGraphicFramePr>
          <p:nvPr>
            <p:extLst>
              <p:ext uri="{D42A27DB-BD31-4B8C-83A1-F6EECF244321}">
                <p14:modId xmlns:p14="http://schemas.microsoft.com/office/powerpoint/2010/main" val="1127553532"/>
              </p:ext>
            </p:extLst>
          </p:nvPr>
        </p:nvGraphicFramePr>
        <p:xfrm>
          <a:off x="1257298" y="1016811"/>
          <a:ext cx="9523987" cy="5538017"/>
        </p:xfrm>
        <a:graphic>
          <a:graphicData uri="http://schemas.openxmlformats.org/drawingml/2006/table">
            <a:tbl>
              <a:tblPr firstRow="1" bandRow="1">
                <a:tableStyleId>{3B4B98B0-60AC-42C2-AFA5-B58CD77FA1E5}</a:tableStyleId>
              </a:tblPr>
              <a:tblGrid>
                <a:gridCol w="9523987">
                  <a:extLst>
                    <a:ext uri="{9D8B030D-6E8A-4147-A177-3AD203B41FA5}">
                      <a16:colId xmlns:a16="http://schemas.microsoft.com/office/drawing/2014/main" val="2326915147"/>
                    </a:ext>
                  </a:extLst>
                </a:gridCol>
              </a:tblGrid>
              <a:tr h="5538017">
                <a:tc>
                  <a:txBody>
                    <a:bodyPr/>
                    <a:lstStyle/>
                    <a:p>
                      <a:pPr marL="342900" lvl="0" indent="-342900" algn="just">
                        <a:spcBef>
                          <a:spcPts val="500"/>
                        </a:spcBef>
                        <a:spcAft>
                          <a:spcPts val="600"/>
                        </a:spcAft>
                        <a:buFont typeface="Wingdings" panose="05000000000000000000" pitchFamily="2" charset="2"/>
                        <a:buChar char=""/>
                      </a:pPr>
                      <a:r>
                        <a:rPr lang="cs-CZ" sz="1700" b="0" dirty="0">
                          <a:effectLst/>
                          <a:latin typeface="+mn-lt"/>
                          <a:ea typeface="Times New Roman" panose="02020603050405020304" pitchFamily="18" charset="0"/>
                        </a:rPr>
                        <a:t>Projekt budżetu jest sprawdzany w ramach kontroli kwalifikowalności.</a:t>
                      </a:r>
                    </a:p>
                    <a:p>
                      <a:pPr marL="342900" lvl="0" indent="-342900" algn="just">
                        <a:spcBef>
                          <a:spcPts val="500"/>
                        </a:spcBef>
                        <a:spcAft>
                          <a:spcPts val="600"/>
                        </a:spcAft>
                        <a:buFont typeface="Wingdings" panose="05000000000000000000" pitchFamily="2" charset="2"/>
                        <a:buChar char=""/>
                      </a:pPr>
                      <a:r>
                        <a:rPr lang="cs-CZ" sz="1700" b="0" dirty="0">
                          <a:effectLst/>
                          <a:latin typeface="+mn-lt"/>
                          <a:ea typeface="Times New Roman" panose="02020603050405020304" pitchFamily="18" charset="0"/>
                        </a:rPr>
                        <a:t>Koszty uwzględnione w budżecie muszą być zgodne z </a:t>
                      </a:r>
                      <a:r>
                        <a:rPr lang="cs-CZ" sz="1700" b="0" u="sng" dirty="0">
                          <a:effectLst/>
                          <a:latin typeface="+mn-lt"/>
                          <a:ea typeface="Times New Roman" panose="02020603050405020304" pitchFamily="18" charset="0"/>
                        </a:rPr>
                        <a:t>zasadą gospodarności, celowości </a:t>
                      </a:r>
                      <a:br>
                        <a:rPr lang="cs-CZ" sz="1700" b="0" u="sng" dirty="0">
                          <a:effectLst/>
                          <a:latin typeface="+mn-lt"/>
                          <a:ea typeface="Times New Roman" panose="02020603050405020304" pitchFamily="18" charset="0"/>
                        </a:rPr>
                      </a:br>
                      <a:r>
                        <a:rPr lang="cs-CZ" sz="1700" b="0" u="sng" dirty="0">
                          <a:effectLst/>
                          <a:latin typeface="+mn-lt"/>
                          <a:ea typeface="Times New Roman" panose="02020603050405020304" pitchFamily="18" charset="0"/>
                        </a:rPr>
                        <a:t>i efektywności ekonomicznej</a:t>
                      </a:r>
                      <a:r>
                        <a:rPr lang="cs-CZ" sz="1700" b="0" dirty="0">
                          <a:effectLst/>
                          <a:latin typeface="+mn-lt"/>
                          <a:ea typeface="Times New Roman" panose="02020603050405020304" pitchFamily="18" charset="0"/>
                        </a:rPr>
                        <a:t>. Każda pozycja budżetu musi być wyraźnie powiązana z produktem projektu, być wyjaśniona i zaplanowana celowo. Wnioskowana liczba poszczególnych usług </a:t>
                      </a:r>
                      <a:br>
                        <a:rPr lang="cs-CZ" sz="1700" b="0" dirty="0">
                          <a:effectLst/>
                          <a:latin typeface="+mn-lt"/>
                          <a:ea typeface="Times New Roman" panose="02020603050405020304" pitchFamily="18" charset="0"/>
                        </a:rPr>
                      </a:br>
                      <a:r>
                        <a:rPr lang="cs-CZ" sz="1700" b="0" dirty="0">
                          <a:effectLst/>
                          <a:latin typeface="+mn-lt"/>
                          <a:ea typeface="Times New Roman" panose="02020603050405020304" pitchFamily="18" charset="0"/>
                        </a:rPr>
                        <a:t>i wyposażenia musi odpowiadać zakresowi projektu.</a:t>
                      </a:r>
                      <a:endParaRPr lang="pl-PL" sz="1700" b="0" dirty="0">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700" b="0" dirty="0">
                          <a:effectLst/>
                          <a:latin typeface="+mn-lt"/>
                          <a:ea typeface="Times New Roman" panose="02020603050405020304" pitchFamily="18" charset="0"/>
                        </a:rPr>
                        <a:t>Budżet zostanie sprawdzony pod kątem wysokości poszczególnych wydatków (cen jednostkowych), struktury wydatków oraz ilości wymaganych poszczególnych usług i sprzętu. </a:t>
                      </a:r>
                      <a:endParaRPr lang="pl-PL" sz="1700" b="0" dirty="0">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700" b="0" dirty="0">
                          <a:effectLst/>
                          <a:latin typeface="+mn-lt"/>
                          <a:ea typeface="Times New Roman" panose="02020603050405020304" pitchFamily="18" charset="0"/>
                        </a:rPr>
                        <a:t>W każdych okolicznościach beneficjent powinien przestrzegać zasad efektywności ponoszonych wydatków i z tego powodu w konkretnych przypadkach należy rozważyć, czy naprawdę konieczny jest zakup danego wyposażenia lub urządzenia i czy bardziej efektywny nie byłby przykładowo wynajem.</a:t>
                      </a:r>
                    </a:p>
                    <a:p>
                      <a:pPr marL="342900" lvl="0" indent="-342900" algn="just">
                        <a:spcBef>
                          <a:spcPts val="500"/>
                        </a:spcBef>
                        <a:spcAft>
                          <a:spcPts val="600"/>
                        </a:spcAft>
                        <a:buFont typeface="Wingdings" panose="05000000000000000000" pitchFamily="2" charset="2"/>
                        <a:buChar char=""/>
                      </a:pPr>
                      <a:r>
                        <a:rPr lang="pl-PL" sz="1700" b="0" dirty="0">
                          <a:effectLst/>
                          <a:latin typeface="+mn-lt"/>
                          <a:ea typeface="Times New Roman" panose="02020603050405020304" pitchFamily="18" charset="0"/>
                        </a:rPr>
                        <a:t>W przypadku pozytywnego wyniku kontroli przeprowadzonej przez Zarządzającego FMP, wniosek wraz budżetem jest składany na </a:t>
                      </a:r>
                      <a:r>
                        <a:rPr lang="pl-PL" sz="1700" b="0" dirty="0" err="1">
                          <a:effectLst/>
                          <a:latin typeface="+mn-lt"/>
                          <a:ea typeface="Times New Roman" panose="02020603050405020304" pitchFamily="18" charset="0"/>
                        </a:rPr>
                        <a:t>Euroregionalny</a:t>
                      </a:r>
                      <a:r>
                        <a:rPr lang="pl-PL" sz="1700" b="0" dirty="0">
                          <a:effectLst/>
                          <a:latin typeface="+mn-lt"/>
                          <a:ea typeface="Times New Roman" panose="02020603050405020304" pitchFamily="18" charset="0"/>
                        </a:rPr>
                        <a:t> Komitet Sterujący. Jeśli projekt zostanie zatwierdzony przez </a:t>
                      </a:r>
                      <a:r>
                        <a:rPr lang="pl-PL" sz="1700" b="0" dirty="0" err="1">
                          <a:effectLst/>
                          <a:latin typeface="+mn-lt"/>
                          <a:ea typeface="Times New Roman" panose="02020603050405020304" pitchFamily="18" charset="0"/>
                        </a:rPr>
                        <a:t>Euroregionalny</a:t>
                      </a:r>
                      <a:r>
                        <a:rPr lang="pl-PL" sz="1700" b="0" dirty="0">
                          <a:effectLst/>
                          <a:latin typeface="+mn-lt"/>
                          <a:ea typeface="Times New Roman" panose="02020603050405020304" pitchFamily="18" charset="0"/>
                        </a:rPr>
                        <a:t> Komitet Sterujący, budżet staje się kwotą ryczałtową (lump sum). </a:t>
                      </a:r>
                    </a:p>
                    <a:p>
                      <a:pPr marL="0" lvl="0" indent="0" algn="ctr">
                        <a:lnSpc>
                          <a:spcPct val="100000"/>
                        </a:lnSpc>
                        <a:spcBef>
                          <a:spcPts val="200"/>
                        </a:spcBef>
                        <a:spcAft>
                          <a:spcPts val="200"/>
                        </a:spcAft>
                        <a:buFont typeface="Wingdings" panose="05000000000000000000" pitchFamily="2" charset="2"/>
                        <a:buNone/>
                      </a:pPr>
                      <a:endParaRPr lang="cs-CZ" sz="1000" b="1" u="sng" cap="small" baseline="0" dirty="0">
                        <a:solidFill>
                          <a:srgbClr val="FF6600"/>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DA1FA726-3557-163D-99C5-7F66669B22E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F2C0995F-0D88-6891-38FD-9267118C4260}"/>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829E9B07-BEC8-2A30-AE01-A5221B9BA67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756457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276036198"/>
              </p:ext>
            </p:extLst>
          </p:nvPr>
        </p:nvGraphicFramePr>
        <p:xfrm>
          <a:off x="1840698" y="1038490"/>
          <a:ext cx="8510601" cy="4206240"/>
        </p:xfrm>
        <a:graphic>
          <a:graphicData uri="http://schemas.openxmlformats.org/drawingml/2006/table">
            <a:tbl>
              <a:tblPr firstRow="1" bandRow="1">
                <a:tableStyleId>{3B4B98B0-60AC-42C2-AFA5-B58CD77FA1E5}</a:tableStyleId>
              </a:tblPr>
              <a:tblGrid>
                <a:gridCol w="8510601">
                  <a:extLst>
                    <a:ext uri="{9D8B030D-6E8A-4147-A177-3AD203B41FA5}">
                      <a16:colId xmlns:a16="http://schemas.microsoft.com/office/drawing/2014/main" val="2326915147"/>
                    </a:ext>
                  </a:extLst>
                </a:gridCol>
              </a:tblGrid>
              <a:tr h="4134643">
                <a:tc>
                  <a:txBody>
                    <a:bodyPr/>
                    <a:lstStyle/>
                    <a:p>
                      <a:pPr algn="ctr"/>
                      <a:r>
                        <a:rPr lang="cs-CZ" sz="1800" b="1" u="sng" kern="1200" dirty="0">
                          <a:solidFill>
                            <a:schemeClr val="tx1"/>
                          </a:solidFill>
                          <a:effectLst/>
                          <a:latin typeface="+mn-lt"/>
                          <a:ea typeface="+mn-ea"/>
                          <a:cs typeface="+mn-cs"/>
                        </a:rPr>
                        <a:t>Małe projekty nastawione na małą infrastrukturę w turystyce</a:t>
                      </a:r>
                    </a:p>
                    <a:p>
                      <a:pPr algn="ctr"/>
                      <a:endParaRPr lang="cs-CZ"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chemeClr val="tx1"/>
                          </a:solidFill>
                          <a:effectLst/>
                          <a:latin typeface="+mn-lt"/>
                          <a:ea typeface="+mn-ea"/>
                          <a:cs typeface="+mn-cs"/>
                        </a:rPr>
                        <a:t>W przypadku małych projektów nastawionych na małą infrastrukturę w turystyce wnioskodawca składa kosztorys robót budowlanych w szczegółowym podziale </a:t>
                      </a:r>
                      <a:br>
                        <a:rPr lang="pl-PL" sz="1800" b="0" u="none" kern="1200" dirty="0">
                          <a:solidFill>
                            <a:schemeClr val="tx1"/>
                          </a:solidFill>
                          <a:effectLst/>
                          <a:latin typeface="+mn-lt"/>
                          <a:ea typeface="+mn-ea"/>
                          <a:cs typeface="+mn-cs"/>
                        </a:rPr>
                      </a:br>
                      <a:r>
                        <a:rPr lang="pl-PL" sz="1800" b="0" u="none" kern="1200" dirty="0">
                          <a:solidFill>
                            <a:schemeClr val="tx1"/>
                          </a:solidFill>
                          <a:effectLst/>
                          <a:latin typeface="+mn-lt"/>
                          <a:ea typeface="+mn-ea"/>
                          <a:cs typeface="+mn-cs"/>
                        </a:rPr>
                        <a:t>i z wyceną dokonaną na podstawie baz cenowych.</a:t>
                      </a:r>
                    </a:p>
                    <a:p>
                      <a:pPr marL="285750" indent="-285750" algn="just">
                        <a:buFont typeface="Wingdings" panose="05000000000000000000" pitchFamily="2" charset="2"/>
                        <a:buChar char="Ø"/>
                      </a:pPr>
                      <a:endParaRPr lang="pl-PL" sz="1800" b="0" u="none"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chemeClr val="tx1"/>
                          </a:solidFill>
                          <a:effectLst/>
                          <a:latin typeface="+mn-lt"/>
                          <a:ea typeface="+mn-ea"/>
                          <a:cs typeface="+mn-cs"/>
                        </a:rPr>
                        <a:t>Wnioskodawca przedstawia kosztorys robót budowlanych opracowany na podstawie wyceny przedmiaru robót w formacie pdf oraz w formie elektronicznego zestawienia </a:t>
                      </a:r>
                      <a:br>
                        <a:rPr lang="pl-PL" sz="1800" b="0" u="none" kern="1200" dirty="0">
                          <a:solidFill>
                            <a:schemeClr val="tx1"/>
                          </a:solidFill>
                          <a:effectLst/>
                          <a:latin typeface="+mn-lt"/>
                          <a:ea typeface="+mn-ea"/>
                          <a:cs typeface="+mn-cs"/>
                        </a:rPr>
                      </a:br>
                      <a:r>
                        <a:rPr lang="pl-PL" sz="1800" b="0" u="none" kern="1200" dirty="0">
                          <a:solidFill>
                            <a:schemeClr val="tx1"/>
                          </a:solidFill>
                          <a:effectLst/>
                          <a:latin typeface="+mn-lt"/>
                          <a:ea typeface="+mn-ea"/>
                          <a:cs typeface="+mn-cs"/>
                        </a:rPr>
                        <a:t>z oprogramowania do budżetowania. </a:t>
                      </a:r>
                    </a:p>
                    <a:p>
                      <a:pPr marL="285750" indent="-285750" algn="just">
                        <a:buFont typeface="Wingdings" panose="05000000000000000000" pitchFamily="2" charset="2"/>
                        <a:buChar char="Ø"/>
                      </a:pPr>
                      <a:endParaRPr lang="pl-PL" sz="1800" b="0" u="none"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chemeClr val="tx1"/>
                          </a:solidFill>
                          <a:effectLst/>
                          <a:latin typeface="+mn-lt"/>
                          <a:ea typeface="+mn-ea"/>
                          <a:cs typeface="+mn-cs"/>
                        </a:rPr>
                        <a:t>Budżet robót budowlanych będzie należało podzielić na obiekty budowlane </a:t>
                      </a:r>
                      <a:br>
                        <a:rPr lang="pl-PL" sz="1800" b="0" u="none" kern="1200" dirty="0">
                          <a:solidFill>
                            <a:schemeClr val="tx1"/>
                          </a:solidFill>
                          <a:effectLst/>
                          <a:latin typeface="+mn-lt"/>
                          <a:ea typeface="+mn-ea"/>
                          <a:cs typeface="+mn-cs"/>
                        </a:rPr>
                      </a:br>
                      <a:r>
                        <a:rPr lang="pl-PL" sz="1800" b="0" u="none" kern="1200" dirty="0">
                          <a:solidFill>
                            <a:schemeClr val="tx1"/>
                          </a:solidFill>
                          <a:effectLst/>
                          <a:latin typeface="+mn-lt"/>
                          <a:ea typeface="+mn-ea"/>
                          <a:cs typeface="+mn-cs"/>
                        </a:rPr>
                        <a:t>lub częściowe jednostki budowlane lub funkcjonalne, lub inne podobne części. Sprawdzenie projektu </a:t>
                      </a:r>
                      <a:r>
                        <a:rPr lang="pl-PL" sz="1800" b="0" kern="1200" dirty="0">
                          <a:solidFill>
                            <a:schemeClr val="tx1"/>
                          </a:solidFill>
                          <a:effectLst/>
                          <a:latin typeface="+mn-lt"/>
                          <a:ea typeface="+mn-ea"/>
                          <a:cs typeface="+mn-cs"/>
                        </a:rPr>
                        <a:t>budżetu w ramach kontroli kwalifikowalności zostanie przeprowadzone przez profesjonalnych ekspertów posiadających doświadczenie </a:t>
                      </a:r>
                      <a:br>
                        <a:rPr lang="pl-PL" sz="1800" b="0" kern="1200" dirty="0">
                          <a:solidFill>
                            <a:schemeClr val="tx1"/>
                          </a:solidFill>
                          <a:effectLst/>
                          <a:latin typeface="+mn-lt"/>
                          <a:ea typeface="+mn-ea"/>
                          <a:cs typeface="+mn-cs"/>
                        </a:rPr>
                      </a:br>
                      <a:r>
                        <a:rPr lang="pl-PL" sz="1800" b="0" kern="1200" dirty="0">
                          <a:solidFill>
                            <a:schemeClr val="tx1"/>
                          </a:solidFill>
                          <a:effectLst/>
                          <a:latin typeface="+mn-lt"/>
                          <a:ea typeface="+mn-ea"/>
                          <a:cs typeface="+mn-cs"/>
                        </a:rPr>
                        <a:t>i wystarczającą wiedzę merytoryczną w dziedzinie wydatków budowlanych.</a:t>
                      </a:r>
                      <a:endParaRPr lang="pl-PL" sz="1800" b="0" u="none"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2340354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079664520"/>
              </p:ext>
            </p:extLst>
          </p:nvPr>
        </p:nvGraphicFramePr>
        <p:xfrm>
          <a:off x="2449700" y="1022747"/>
          <a:ext cx="7451442" cy="4021923"/>
        </p:xfrm>
        <a:graphic>
          <a:graphicData uri="http://schemas.openxmlformats.org/drawingml/2006/table">
            <a:tbl>
              <a:tblPr firstRow="1" bandRow="1">
                <a:tableStyleId>{3B4B98B0-60AC-42C2-AFA5-B58CD77FA1E5}</a:tableStyleId>
              </a:tblPr>
              <a:tblGrid>
                <a:gridCol w="7451442">
                  <a:extLst>
                    <a:ext uri="{9D8B030D-6E8A-4147-A177-3AD203B41FA5}">
                      <a16:colId xmlns:a16="http://schemas.microsoft.com/office/drawing/2014/main" val="2326915147"/>
                    </a:ext>
                  </a:extLst>
                </a:gridCol>
              </a:tblGrid>
              <a:tr h="4021923">
                <a:tc>
                  <a:txBody>
                    <a:bodyPr/>
                    <a:lstStyle/>
                    <a:p>
                      <a:pPr marL="285750" indent="-285750" algn="just">
                        <a:buFont typeface="Wingdings" panose="05000000000000000000" pitchFamily="2" charset="2"/>
                        <a:buChar char="Ø"/>
                      </a:pPr>
                      <a:r>
                        <a:rPr lang="pl-PL" sz="2000" b="0" kern="1200" dirty="0">
                          <a:solidFill>
                            <a:schemeClr val="tx1"/>
                          </a:solidFill>
                          <a:effectLst/>
                          <a:latin typeface="+mn-lt"/>
                          <a:ea typeface="+mn-ea"/>
                          <a:cs typeface="+mn-cs"/>
                        </a:rPr>
                        <a:t>Jeżeli koszt uwzględniony w projekcie budżetu przekracza wartość </a:t>
                      </a:r>
                      <a:br>
                        <a:rPr lang="pl-PL" sz="2000" b="0" kern="1200" dirty="0">
                          <a:solidFill>
                            <a:schemeClr val="tx1"/>
                          </a:solidFill>
                          <a:effectLst/>
                          <a:latin typeface="+mn-lt"/>
                          <a:ea typeface="+mn-ea"/>
                          <a:cs typeface="+mn-cs"/>
                        </a:rPr>
                      </a:br>
                      <a:r>
                        <a:rPr lang="pl-PL" sz="2000" b="0" kern="1200" dirty="0">
                          <a:solidFill>
                            <a:schemeClr val="tx1"/>
                          </a:solidFill>
                          <a:effectLst/>
                          <a:latin typeface="+mn-lt"/>
                          <a:ea typeface="+mn-ea"/>
                          <a:cs typeface="+mn-cs"/>
                        </a:rPr>
                        <a:t>1 000 EUR, wnioskodawca każdorazowo przeprowadzi rozpoznanie rynku i przedstawi co najmniej 3 porównywalne oferty załączając je do wniosku projektowego.</a:t>
                      </a:r>
                    </a:p>
                    <a:p>
                      <a:pPr marL="285750" indent="-285750" algn="just">
                        <a:buFont typeface="Wingdings" panose="05000000000000000000" pitchFamily="2" charset="2"/>
                        <a:buChar char="Ø"/>
                      </a:pPr>
                      <a:endParaRPr lang="pl-PL" sz="2000" b="0"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2000" b="0" dirty="0">
                          <a:solidFill>
                            <a:schemeClr val="tx1"/>
                          </a:solidFill>
                          <a:effectLst/>
                        </a:rPr>
                        <a:t>Pozostałe kategorie kosztów zostaną określone jako kwoty ryczałtowe z wycenionych kategorii kosztów - 20% kosztów personelu (min. 1 zatrudniony pracownik), z czego 15% kosztów administracyjnych i 15% kosztów podróży (min. jedna delegacja). Wnioskodawca może podjąć decyzję o nie ubieganiu się </a:t>
                      </a:r>
                      <a:br>
                        <a:rPr lang="pl-PL" sz="2000" b="0" dirty="0">
                          <a:solidFill>
                            <a:schemeClr val="tx1"/>
                          </a:solidFill>
                          <a:effectLst/>
                        </a:rPr>
                      </a:br>
                      <a:r>
                        <a:rPr lang="pl-PL" sz="2000" b="0" dirty="0">
                          <a:solidFill>
                            <a:schemeClr val="tx1"/>
                          </a:solidFill>
                          <a:effectLst/>
                        </a:rPr>
                        <a:t>o ryczałt na koszty personelu.</a:t>
                      </a:r>
                      <a:endParaRPr lang="cs-CZ" sz="2000" b="0" dirty="0">
                        <a:solidFill>
                          <a:schemeClr val="tx1"/>
                        </a:solidFill>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1232808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E9B07DAD-2536-9D77-19EC-9D1534ADC3D8}"/>
              </a:ext>
            </a:extLst>
          </p:cNvPr>
          <p:cNvGraphicFramePr>
            <a:graphicFrameLocks noGrp="1"/>
          </p:cNvGraphicFramePr>
          <p:nvPr>
            <p:extLst>
              <p:ext uri="{D42A27DB-BD31-4B8C-83A1-F6EECF244321}">
                <p14:modId xmlns:p14="http://schemas.microsoft.com/office/powerpoint/2010/main" val="3984200048"/>
              </p:ext>
            </p:extLst>
          </p:nvPr>
        </p:nvGraphicFramePr>
        <p:xfrm>
          <a:off x="858004" y="873876"/>
          <a:ext cx="9918440" cy="4724400"/>
        </p:xfrm>
        <a:graphic>
          <a:graphicData uri="http://schemas.openxmlformats.org/drawingml/2006/table">
            <a:tbl>
              <a:tblPr firstRow="1" bandRow="1">
                <a:tableStyleId>{3B4B98B0-60AC-42C2-AFA5-B58CD77FA1E5}</a:tableStyleId>
              </a:tblPr>
              <a:tblGrid>
                <a:gridCol w="9918440">
                  <a:extLst>
                    <a:ext uri="{9D8B030D-6E8A-4147-A177-3AD203B41FA5}">
                      <a16:colId xmlns:a16="http://schemas.microsoft.com/office/drawing/2014/main" val="2326915147"/>
                    </a:ext>
                  </a:extLst>
                </a:gridCol>
              </a:tblGrid>
              <a:tr h="4134643">
                <a:tc>
                  <a:txBody>
                    <a:bodyPr/>
                    <a:lstStyle/>
                    <a:p>
                      <a:pPr algn="ctr"/>
                      <a:r>
                        <a:rPr lang="pl-PL" sz="1800" b="1" u="sng" kern="1200" dirty="0">
                          <a:solidFill>
                            <a:schemeClr val="tx1"/>
                          </a:solidFill>
                          <a:effectLst/>
                          <a:latin typeface="+mn-lt"/>
                          <a:ea typeface="+mn-ea"/>
                          <a:cs typeface="+mn-cs"/>
                        </a:rPr>
                        <a:t>Pozostałe małe projekty </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dirty="0">
                          <a:solidFill>
                            <a:schemeClr val="tx1"/>
                          </a:solidFill>
                          <a:effectLst/>
                        </a:rPr>
                        <a:t>Małe projekty o charakterze nie inwestycyjnym mogą być wdrażane w ramach FMP, pod warunkiem, że takie projekty mieszczą się w zakresie i celach FMP. Może to być na przykład marketing turystyczny. Również u tych małych projektów stosowana jest metoda projektu budżetu.</a:t>
                      </a:r>
                    </a:p>
                    <a:p>
                      <a:pPr marL="285750" indent="-285750" algn="just">
                        <a:buFont typeface="Wingdings" panose="05000000000000000000" pitchFamily="2" charset="2"/>
                        <a:buChar char="Ø"/>
                      </a:pPr>
                      <a:endParaRPr lang="pl-PL" sz="1800" b="0" u="none" dirty="0">
                        <a:solidFill>
                          <a:schemeClr val="tx1"/>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a:solidFill>
                            <a:schemeClr val="tx1"/>
                          </a:solidFill>
                          <a:effectLst/>
                        </a:rPr>
                        <a:t>Wnioskodawca przygotowuje szczegółowy budżet dla dwóch pozycji budżetowych </a:t>
                      </a:r>
                      <a:br>
                        <a:rPr lang="pl-PL" sz="1800" b="0" u="none" dirty="0">
                          <a:solidFill>
                            <a:schemeClr val="tx1"/>
                          </a:solidFill>
                          <a:effectLst/>
                        </a:rPr>
                      </a:br>
                      <a:r>
                        <a:rPr lang="pl-PL" sz="1800" b="0" u="none" dirty="0">
                          <a:solidFill>
                            <a:schemeClr val="tx1"/>
                          </a:solidFill>
                          <a:effectLst/>
                        </a:rPr>
                        <a:t>dla dwóch kategorii kosztów: usług zewnętrznych i wyposażenia. </a:t>
                      </a:r>
                      <a:r>
                        <a:rPr lang="pl-PL" sz="1800" b="0" kern="1200" dirty="0">
                          <a:solidFill>
                            <a:schemeClr val="tx1"/>
                          </a:solidFill>
                          <a:effectLst/>
                          <a:latin typeface="+mn-lt"/>
                          <a:ea typeface="+mn-ea"/>
                          <a:cs typeface="+mn-cs"/>
                        </a:rPr>
                        <a:t>Jeżeli koszt uwzględniony </a:t>
                      </a:r>
                      <a:br>
                        <a:rPr lang="pl-PL" sz="1800" b="0" kern="1200" dirty="0">
                          <a:solidFill>
                            <a:schemeClr val="tx1"/>
                          </a:solidFill>
                          <a:effectLst/>
                          <a:latin typeface="+mn-lt"/>
                          <a:ea typeface="+mn-ea"/>
                          <a:cs typeface="+mn-cs"/>
                        </a:rPr>
                      </a:br>
                      <a:r>
                        <a:rPr lang="pl-PL" sz="1800" b="0" kern="1200" dirty="0">
                          <a:solidFill>
                            <a:schemeClr val="tx1"/>
                          </a:solidFill>
                          <a:effectLst/>
                          <a:latin typeface="+mn-lt"/>
                          <a:ea typeface="+mn-ea"/>
                          <a:cs typeface="+mn-cs"/>
                        </a:rPr>
                        <a:t>w projekcie budżetu przekracza wartość 1 000 EUR, wnioskodawca każdorazowo przeprowadzi rozpoznanie rynku i przedstawi co najmniej 3 porównywalne oferty załączając je do wniosku projektowego.</a:t>
                      </a:r>
                    </a:p>
                    <a:p>
                      <a:pPr marL="0" indent="0" algn="just">
                        <a:buFont typeface="Wingdings" panose="05000000000000000000" pitchFamily="2" charset="2"/>
                        <a:buNone/>
                      </a:pPr>
                      <a:endParaRPr lang="pl-PL" sz="1800" b="0" u="none" dirty="0">
                        <a:solidFill>
                          <a:schemeClr val="tx1"/>
                        </a:solidFill>
                        <a:effectLst/>
                      </a:endParaRPr>
                    </a:p>
                    <a:p>
                      <a:pPr marL="285750" indent="-285750" algn="just">
                        <a:buFont typeface="Wingdings" panose="05000000000000000000" pitchFamily="2" charset="2"/>
                        <a:buChar char="Ø"/>
                      </a:pPr>
                      <a:r>
                        <a:rPr lang="pl-PL" sz="1800" b="0" u="none" dirty="0">
                          <a:solidFill>
                            <a:schemeClr val="tx1"/>
                          </a:solidFill>
                          <a:effectLst/>
                        </a:rPr>
                        <a:t>Pozostałe kategorie kosztów ustalone będą w formie ryczałtów z tych dwóch sprawdzonych kategorii - 20% kosztów personelu (min. 1 zatrudniony pracownik), a następnie z kosztów personelu: 15% koszty administracyjne i 15% koszty podróży (min. 1 delegacja). Wnioskodawca może podjąć decyzję o nie ubieganiu się o ryczałt na koszty personelu.</a:t>
                      </a:r>
                    </a:p>
                    <a:p>
                      <a:pPr algn="ctr"/>
                      <a:endParaRPr lang="cs-CZ" sz="1600" b="0" u="sng"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7960875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0EB3539-A25A-FCE6-628C-A170724CC91C}"/>
              </a:ext>
            </a:extLst>
          </p:cNvPr>
          <p:cNvGraphicFramePr>
            <a:graphicFrameLocks noGrp="1"/>
          </p:cNvGraphicFramePr>
          <p:nvPr>
            <p:extLst>
              <p:ext uri="{D42A27DB-BD31-4B8C-83A1-F6EECF244321}">
                <p14:modId xmlns:p14="http://schemas.microsoft.com/office/powerpoint/2010/main" val="722451912"/>
              </p:ext>
            </p:extLst>
          </p:nvPr>
        </p:nvGraphicFramePr>
        <p:xfrm>
          <a:off x="1310003" y="1072268"/>
          <a:ext cx="8454617" cy="4175760"/>
        </p:xfrm>
        <a:graphic>
          <a:graphicData uri="http://schemas.openxmlformats.org/drawingml/2006/table">
            <a:tbl>
              <a:tblPr firstRow="1" bandRow="1">
                <a:tableStyleId>{3B4B98B0-60AC-42C2-AFA5-B58CD77FA1E5}</a:tableStyleId>
              </a:tblPr>
              <a:tblGrid>
                <a:gridCol w="8454617">
                  <a:extLst>
                    <a:ext uri="{9D8B030D-6E8A-4147-A177-3AD203B41FA5}">
                      <a16:colId xmlns:a16="http://schemas.microsoft.com/office/drawing/2014/main" val="2326915147"/>
                    </a:ext>
                  </a:extLst>
                </a:gridCol>
              </a:tblGrid>
              <a:tr h="4134643">
                <a:tc>
                  <a:txBody>
                    <a:bodyPr/>
                    <a:lstStyle/>
                    <a:p>
                      <a:pPr algn="ctr"/>
                      <a:r>
                        <a:rPr lang="pl-PL" sz="1800" b="1" kern="1200" dirty="0">
                          <a:solidFill>
                            <a:schemeClr val="tx1"/>
                          </a:solidFill>
                          <a:effectLst/>
                          <a:latin typeface="+mn-lt"/>
                          <a:ea typeface="+mn-ea"/>
                          <a:cs typeface="+mn-cs"/>
                        </a:rPr>
                        <a:t>KONTROLA/WERYFIKACJA MAŁYCH PROJEKTÓW W PRZYPADKU ZASTOSOWANIA METODY PROJEKTU BUDŻETU W PRIORYTECIE 2, obejmuje: </a:t>
                      </a:r>
                    </a:p>
                    <a:p>
                      <a:pPr algn="ctr"/>
                      <a:endParaRPr lang="pl-PL" sz="1800" b="1"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pl-PL" sz="1800" b="0" u="sng" kern="1200" dirty="0">
                          <a:solidFill>
                            <a:schemeClr val="tx1"/>
                          </a:solidFill>
                          <a:effectLst/>
                          <a:latin typeface="+mn-lt"/>
                          <a:ea typeface="+mn-ea"/>
                          <a:cs typeface="+mn-cs"/>
                        </a:rPr>
                        <a:t>Dokumentację fotograficzną</a:t>
                      </a:r>
                      <a:r>
                        <a:rPr lang="pl-PL" sz="1800" b="0" kern="1200" dirty="0">
                          <a:solidFill>
                            <a:schemeClr val="tx1"/>
                          </a:solidFill>
                          <a:effectLst/>
                          <a:latin typeface="+mn-lt"/>
                          <a:ea typeface="+mn-ea"/>
                          <a:cs typeface="+mn-cs"/>
                        </a:rPr>
                        <a:t>, która stanowi potwierdzenie zrealizowanych działań zarówno inwestycyjnych, jak i nie inwestycyjnych, </a:t>
                      </a:r>
                    </a:p>
                    <a:p>
                      <a:pPr marL="285750" lvl="0" indent="-285750" algn="just">
                        <a:buFont typeface="Wingdings" panose="05000000000000000000" pitchFamily="2" charset="2"/>
                        <a:buChar char="Ø"/>
                      </a:pPr>
                      <a:r>
                        <a:rPr lang="pl-PL" sz="1800" b="0" u="sng" kern="1200" dirty="0">
                          <a:solidFill>
                            <a:schemeClr val="tx1"/>
                          </a:solidFill>
                          <a:effectLst/>
                          <a:latin typeface="+mn-lt"/>
                          <a:ea typeface="+mn-ea"/>
                          <a:cs typeface="+mn-cs"/>
                        </a:rPr>
                        <a:t>Stan realizacji wskaźników</a:t>
                      </a:r>
                      <a:r>
                        <a:rPr lang="pl-PL" sz="1800" b="0" kern="1200" dirty="0">
                          <a:solidFill>
                            <a:schemeClr val="tx1"/>
                          </a:solidFill>
                          <a:effectLst/>
                          <a:latin typeface="+mn-lt"/>
                          <a:ea typeface="+mn-ea"/>
                          <a:cs typeface="+mn-cs"/>
                        </a:rPr>
                        <a:t> zaplanowanych na etapie składania małego projektu,</a:t>
                      </a:r>
                    </a:p>
                    <a:p>
                      <a:pPr marL="285750" lvl="0" indent="-285750" algn="just">
                        <a:buFont typeface="Wingdings" panose="05000000000000000000" pitchFamily="2" charset="2"/>
                        <a:buChar char="Ø"/>
                      </a:pPr>
                      <a:r>
                        <a:rPr lang="pl-PL" sz="1800" b="0" u="sng" kern="1200" dirty="0">
                          <a:solidFill>
                            <a:schemeClr val="tx1"/>
                          </a:solidFill>
                          <a:effectLst/>
                          <a:latin typeface="+mn-lt"/>
                          <a:ea typeface="+mn-ea"/>
                          <a:cs typeface="+mn-cs"/>
                        </a:rPr>
                        <a:t>Protokół zdawczo-odbiorczy</a:t>
                      </a:r>
                      <a:r>
                        <a:rPr lang="pl-PL" sz="1800" b="0" kern="1200" dirty="0">
                          <a:solidFill>
                            <a:schemeClr val="tx1"/>
                          </a:solidFill>
                          <a:effectLst/>
                          <a:latin typeface="+mn-lt"/>
                          <a:ea typeface="+mn-ea"/>
                          <a:cs typeface="+mn-cs"/>
                        </a:rPr>
                        <a:t> lub inne dokumenty poświadczające wykonanie działań projektowych zgodnie ze złożonym wnioskiem o dofinansowanie. </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Potwierdzenie zastosowania w trakcie realizacji działań </a:t>
                      </a:r>
                      <a:r>
                        <a:rPr lang="pl-PL" sz="1800" b="0" u="sng" kern="1200" dirty="0">
                          <a:solidFill>
                            <a:schemeClr val="tx1"/>
                          </a:solidFill>
                          <a:effectLst/>
                          <a:latin typeface="+mn-lt"/>
                          <a:ea typeface="+mn-ea"/>
                          <a:cs typeface="+mn-cs"/>
                        </a:rPr>
                        <a:t>obowiązkowej promocji małego projektu</a:t>
                      </a:r>
                      <a:r>
                        <a:rPr lang="pl-PL" sz="1800" b="0" kern="1200" dirty="0">
                          <a:solidFill>
                            <a:schemeClr val="tx1"/>
                          </a:solidFill>
                          <a:effectLst/>
                          <a:latin typeface="+mn-lt"/>
                          <a:ea typeface="+mn-ea"/>
                          <a:cs typeface="+mn-cs"/>
                        </a:rPr>
                        <a:t>.</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Inne wymagane dokumenty niezbędne do ustalenia poniesionych wydatków. </a:t>
                      </a:r>
                    </a:p>
                    <a:p>
                      <a:pPr marL="285750" indent="-285750" algn="just">
                        <a:buFont typeface="Wingdings" panose="05000000000000000000" pitchFamily="2" charset="2"/>
                        <a:buChar char="Ø"/>
                      </a:pPr>
                      <a:r>
                        <a:rPr lang="pl-PL" sz="1800" b="0" kern="1200" dirty="0">
                          <a:solidFill>
                            <a:schemeClr val="tx1"/>
                          </a:solidFill>
                          <a:effectLst/>
                          <a:latin typeface="+mn-lt"/>
                          <a:ea typeface="+mn-ea"/>
                          <a:cs typeface="+mn-cs"/>
                        </a:rPr>
                        <a:t>Zarządzający FMP na tej podstawie skontroluje/zweryfikuje poprawność zaplanowanych działań inwestycyjnych i nie inwestycyjnych w ramach priorytetu Turystyka. </a:t>
                      </a:r>
                    </a:p>
                    <a:p>
                      <a:pPr algn="ct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7875150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751413553"/>
              </p:ext>
            </p:extLst>
          </p:nvPr>
        </p:nvGraphicFramePr>
        <p:xfrm>
          <a:off x="1272073" y="1072268"/>
          <a:ext cx="9647852" cy="4134643"/>
        </p:xfrm>
        <a:graphic>
          <a:graphicData uri="http://schemas.openxmlformats.org/drawingml/2006/table">
            <a:tbl>
              <a:tblPr firstRow="1" bandRow="1">
                <a:tableStyleId>{3B4B98B0-60AC-42C2-AFA5-B58CD77FA1E5}</a:tableStyleId>
              </a:tblPr>
              <a:tblGrid>
                <a:gridCol w="9647852">
                  <a:extLst>
                    <a:ext uri="{9D8B030D-6E8A-4147-A177-3AD203B41FA5}">
                      <a16:colId xmlns:a16="http://schemas.microsoft.com/office/drawing/2014/main" val="2326915147"/>
                    </a:ext>
                  </a:extLst>
                </a:gridCol>
              </a:tblGrid>
              <a:tr h="4134643">
                <a:tc>
                  <a:txBody>
                    <a:bodyPr/>
                    <a:lstStyle/>
                    <a:p>
                      <a:pPr algn="ctr"/>
                      <a:r>
                        <a:rPr lang="cs-CZ" altLang="cs-CZ" sz="1600" b="1" u="none" dirty="0">
                          <a:solidFill>
                            <a:schemeClr val="tx1"/>
                          </a:solidFill>
                          <a:latin typeface="Arial" charset="0"/>
                          <a:cs typeface="Arial" charset="0"/>
                        </a:rPr>
                        <a:t>PROMOCJA W MAŁYCH PROJEKTACH:</a:t>
                      </a:r>
                    </a:p>
                    <a:p>
                      <a:pPr algn="just"/>
                      <a:endParaRPr lang="cs-CZ" altLang="cs-CZ" sz="1600" b="1" u="none" dirty="0">
                        <a:solidFill>
                          <a:schemeClr val="tx1"/>
                        </a:solidFill>
                        <a:latin typeface="Arial" charset="0"/>
                        <a:cs typeface="Arial" charset="0"/>
                      </a:endParaRPr>
                    </a:p>
                    <a:p>
                      <a:pPr algn="just"/>
                      <a:r>
                        <a:rPr lang="pl-PL" sz="1800" b="1" u="sng" kern="1200" dirty="0">
                          <a:solidFill>
                            <a:schemeClr val="tx1"/>
                          </a:solidFill>
                          <a:effectLst/>
                          <a:latin typeface="+mn-lt"/>
                          <a:ea typeface="+mn-ea"/>
                          <a:cs typeface="+mn-cs"/>
                        </a:rPr>
                        <a:t>Obowiązkowa</a:t>
                      </a:r>
                      <a:r>
                        <a:rPr lang="pl-PL" sz="1800" b="0" kern="1200" dirty="0">
                          <a:solidFill>
                            <a:schemeClr val="tx1"/>
                          </a:solidFill>
                          <a:effectLst/>
                          <a:latin typeface="+mn-lt"/>
                          <a:ea typeface="+mn-ea"/>
                          <a:cs typeface="+mn-cs"/>
                        </a:rPr>
                        <a:t> - jest określona w wyżej wymienionych rozporządzeniach UE. Narzędziami obowiązkowej promocji są:</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plakat w formacie minimum A3 lub podobnej wielkości elektroniczny wyświetlacz/ekran;</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strona internetowa lub strona w mediach społecznościowych;</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zamieszczenie w widoczny sposób informacji o wsparciu z programu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w dokumentach materiałach informacyjnych dotyczących wdrażania programu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przeznaczonych dla opinii publicznej lub uczestników działań projektu;</a:t>
                      </a:r>
                    </a:p>
                    <a:p>
                      <a:pPr marL="285750" lvl="0" indent="-285750" algn="just">
                        <a:buFont typeface="Wingdings" panose="05000000000000000000" pitchFamily="2" charset="2"/>
                        <a:buChar char="Ø"/>
                      </a:pPr>
                      <a:r>
                        <a:rPr lang="pl-PL" sz="1800" b="0" kern="1200" dirty="0">
                          <a:solidFill>
                            <a:schemeClr val="tx1"/>
                          </a:solidFill>
                          <a:effectLst/>
                          <a:latin typeface="+mn-lt"/>
                          <a:ea typeface="+mn-ea"/>
                          <a:cs typeface="+mn-cs"/>
                        </a:rPr>
                        <a:t>stała tablica pamiątkowa - odnosi się do projektów z małą infrastrukturą (np. budowa szlaku, umieszczenie mebli itp.);</a:t>
                      </a:r>
                    </a:p>
                    <a:p>
                      <a:pPr algn="just"/>
                      <a:endParaRPr lang="pl-PL" sz="1800" b="0" kern="1200" dirty="0">
                        <a:solidFill>
                          <a:schemeClr val="tx1"/>
                        </a:solidFill>
                        <a:effectLst/>
                        <a:latin typeface="+mn-lt"/>
                        <a:ea typeface="+mn-ea"/>
                        <a:cs typeface="+mn-cs"/>
                      </a:endParaRPr>
                    </a:p>
                    <a:p>
                      <a:pPr algn="just"/>
                      <a:r>
                        <a:rPr lang="pl-PL" sz="1800" b="1" u="sng" kern="1200" dirty="0">
                          <a:solidFill>
                            <a:schemeClr val="tx1"/>
                          </a:solidFill>
                          <a:effectLst/>
                          <a:latin typeface="+mn-lt"/>
                          <a:ea typeface="+mn-ea"/>
                          <a:cs typeface="+mn-cs"/>
                        </a:rPr>
                        <a:t>Nieobowiązkowa</a:t>
                      </a:r>
                      <a:r>
                        <a:rPr lang="pl-PL" sz="1800" b="0" kern="1200" dirty="0">
                          <a:solidFill>
                            <a:schemeClr val="tx1"/>
                          </a:solidFill>
                          <a:effectLst/>
                          <a:latin typeface="+mn-lt"/>
                          <a:ea typeface="+mn-ea"/>
                          <a:cs typeface="+mn-cs"/>
                        </a:rPr>
                        <a:t> - partnerzy mogą zdecydować się na promocję wykraczającą poza zakres obowiązkowej promocji zgodnie z potrzebami projektu</a:t>
                      </a:r>
                    </a:p>
                    <a:p>
                      <a:pPr algn="ctr"/>
                      <a:endParaRPr lang="cs-CZ" altLang="cs-CZ" sz="1600" b="1" u="none" dirty="0">
                        <a:solidFill>
                          <a:schemeClr val="tx1"/>
                        </a:solidFill>
                        <a:latin typeface="Arial" charset="0"/>
                        <a:cs typeface="Arial"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8992402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95B4-1F02-6D19-447B-8D7B500332B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15C7AD0-8CBD-22E6-2B1F-6B694694E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E8980BAE-86B8-6DD8-AB74-4D39D71A636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EF0FCC3-63EA-B18F-1963-DEA5321A260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9F2EA32-9DD6-40AD-C6AF-29AABCF9DB3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6D774EFD-020A-EF9E-89A9-3C81FFBBDFEA}"/>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F93A7567-AA5D-0CCD-D404-A2AD0427CE13}"/>
              </a:ext>
            </a:extLst>
          </p:cNvPr>
          <p:cNvGraphicFramePr>
            <a:graphicFrameLocks noGrp="1"/>
          </p:cNvGraphicFramePr>
          <p:nvPr>
            <p:extLst>
              <p:ext uri="{D42A27DB-BD31-4B8C-83A1-F6EECF244321}">
                <p14:modId xmlns:p14="http://schemas.microsoft.com/office/powerpoint/2010/main" val="3880301765"/>
              </p:ext>
            </p:extLst>
          </p:nvPr>
        </p:nvGraphicFramePr>
        <p:xfrm>
          <a:off x="1272073" y="1072268"/>
          <a:ext cx="9647852" cy="4236720"/>
        </p:xfrm>
        <a:graphic>
          <a:graphicData uri="http://schemas.openxmlformats.org/drawingml/2006/table">
            <a:tbl>
              <a:tblPr firstRow="1" bandRow="1">
                <a:tableStyleId>{3B4B98B0-60AC-42C2-AFA5-B58CD77FA1E5}</a:tableStyleId>
              </a:tblPr>
              <a:tblGrid>
                <a:gridCol w="9647852">
                  <a:extLst>
                    <a:ext uri="{9D8B030D-6E8A-4147-A177-3AD203B41FA5}">
                      <a16:colId xmlns:a16="http://schemas.microsoft.com/office/drawing/2014/main" val="2326915147"/>
                    </a:ext>
                  </a:extLst>
                </a:gridCol>
              </a:tblGrid>
              <a:tr h="4134643">
                <a:tc>
                  <a:txBody>
                    <a:bodyPr/>
                    <a:lstStyle/>
                    <a:p>
                      <a:pPr algn="ctr"/>
                      <a:r>
                        <a:rPr lang="pl-PL" sz="1800" b="1" u="none" kern="1200" dirty="0">
                          <a:solidFill>
                            <a:schemeClr val="tx1"/>
                          </a:solidFill>
                          <a:effectLst/>
                          <a:latin typeface="+mn-lt"/>
                          <a:ea typeface="+mn-ea"/>
                          <a:cs typeface="+mn-cs"/>
                        </a:rPr>
                        <a:t>Wizyty monitorujące</a:t>
                      </a:r>
                    </a:p>
                    <a:p>
                      <a:pPr algn="ctr"/>
                      <a:endParaRPr lang="pl-PL" sz="1800" b="1" u="none" kern="1200" dirty="0">
                        <a:solidFill>
                          <a:schemeClr val="tx1"/>
                        </a:solidFill>
                        <a:effectLst/>
                        <a:latin typeface="+mn-lt"/>
                        <a:ea typeface="+mn-ea"/>
                        <a:cs typeface="+mn-cs"/>
                      </a:endParaRPr>
                    </a:p>
                    <a:p>
                      <a:pPr algn="just"/>
                      <a:r>
                        <a:rPr lang="pl-PL" sz="2000" b="0" kern="1200" dirty="0">
                          <a:solidFill>
                            <a:schemeClr val="tx1"/>
                          </a:solidFill>
                          <a:effectLst/>
                          <a:latin typeface="+mn-lt"/>
                          <a:ea typeface="+mn-ea"/>
                          <a:cs typeface="+mn-cs"/>
                        </a:rPr>
                        <a:t>Zarządzający w ramach priorytetu 2 przeprowadzą wizyty monitorujące na próbie co najmniej 30% projektów wybranych do dofinansowania. </a:t>
                      </a:r>
                    </a:p>
                    <a:p>
                      <a:pPr algn="just"/>
                      <a:endParaRPr lang="pl-PL" sz="2000" b="0" kern="1200" dirty="0">
                        <a:solidFill>
                          <a:schemeClr val="tx1"/>
                        </a:solidFill>
                        <a:effectLst/>
                        <a:latin typeface="+mn-lt"/>
                        <a:ea typeface="+mn-ea"/>
                        <a:cs typeface="+mn-cs"/>
                      </a:endParaRPr>
                    </a:p>
                    <a:p>
                      <a:pPr algn="just"/>
                      <a:r>
                        <a:rPr lang="pl-PL" sz="2000" b="0" kern="1200" dirty="0">
                          <a:solidFill>
                            <a:schemeClr val="tx1"/>
                          </a:solidFill>
                          <a:effectLst/>
                          <a:latin typeface="+mn-lt"/>
                          <a:ea typeface="+mn-ea"/>
                          <a:cs typeface="+mn-cs"/>
                        </a:rPr>
                        <a:t>Każdy beneficjent małego projektu (wnioskodawca/beneficjent małego projektu) jest zobowiązany do informowania Zarządzającego z wyprzedzeniem o każdym działaniu organizowanym w ramach realizacji małego projektu, tj. do zaproszenia Zarządzającego na wydarzenie, tak aby Zarządzający miał możliwość uczestniczenia w wydarzeniu w formie wizyty monitorującej. </a:t>
                      </a:r>
                    </a:p>
                    <a:p>
                      <a:pPr algn="just"/>
                      <a:endParaRPr lang="pl-PL" sz="2000" b="0" kern="1200" dirty="0">
                        <a:solidFill>
                          <a:schemeClr val="tx1"/>
                        </a:solidFill>
                        <a:effectLst/>
                        <a:latin typeface="+mn-lt"/>
                        <a:ea typeface="+mn-ea"/>
                        <a:cs typeface="+mn-cs"/>
                      </a:endParaRPr>
                    </a:p>
                    <a:p>
                      <a:pPr algn="just"/>
                      <a:r>
                        <a:rPr lang="pl-PL" sz="2000" b="0" kern="1200" dirty="0">
                          <a:solidFill>
                            <a:schemeClr val="tx1"/>
                          </a:solidFill>
                          <a:effectLst/>
                          <a:latin typeface="+mn-lt"/>
                          <a:ea typeface="+mn-ea"/>
                          <a:cs typeface="+mn-cs"/>
                        </a:rPr>
                        <a:t>Aby wypełnić ten obowiązek, wnioskodawca/beneficjent małego projektu musi wysłać zaproszenie co najmniej </a:t>
                      </a:r>
                      <a:r>
                        <a:rPr lang="pl-PL" sz="2000" b="0" u="sng" kern="1200" dirty="0">
                          <a:solidFill>
                            <a:schemeClr val="tx1"/>
                          </a:solidFill>
                          <a:effectLst/>
                          <a:latin typeface="+mn-lt"/>
                          <a:ea typeface="+mn-ea"/>
                          <a:cs typeface="+mn-cs"/>
                        </a:rPr>
                        <a:t>10 dni roboczych przed wydarzeniem</a:t>
                      </a:r>
                      <a:r>
                        <a:rPr lang="pl-PL" sz="2000" b="0" kern="1200" dirty="0">
                          <a:solidFill>
                            <a:schemeClr val="tx1"/>
                          </a:solidFill>
                          <a:effectLst/>
                          <a:latin typeface="+mn-lt"/>
                          <a:ea typeface="+mn-ea"/>
                          <a:cs typeface="+mn-cs"/>
                        </a:rPr>
                        <a:t>.</a:t>
                      </a:r>
                    </a:p>
                    <a:p>
                      <a:pPr algn="ctr"/>
                      <a:endParaRPr lang="cs-CZ" altLang="cs-CZ" sz="1600" b="1" u="none" dirty="0">
                        <a:solidFill>
                          <a:schemeClr val="tx1"/>
                        </a:solidFill>
                        <a:latin typeface="Arial" charset="0"/>
                        <a:cs typeface="Arial"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5CFE9A6C-BFE0-4E06-5CBF-0A8CFEA46E5C}"/>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2840C4AA-0F87-8AEA-1CA6-0DB22B5B53F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63E5CB0-611F-98C4-80A0-FB43FB1BE0A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7324055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7C14-D659-5B52-27D9-A707E31AB94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49E9249-CB97-FBC2-32B2-AA66534D097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C370056-7FAB-8350-C5C0-A0477DE3E8D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57A9DC3-1529-8E6E-0037-F04A96BEF8A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7AB13BB-0C1B-98DB-7103-9A914A57434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AA1D998-95B4-4518-6E5B-67C462BC3980}"/>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43D03B6A-A762-E6F4-CFA2-72C0FD0A51C6}"/>
              </a:ext>
            </a:extLst>
          </p:cNvPr>
          <p:cNvGraphicFramePr>
            <a:graphicFrameLocks noGrp="1"/>
          </p:cNvGraphicFramePr>
          <p:nvPr>
            <p:extLst>
              <p:ext uri="{D42A27DB-BD31-4B8C-83A1-F6EECF244321}">
                <p14:modId xmlns:p14="http://schemas.microsoft.com/office/powerpoint/2010/main" val="4049647023"/>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2000" b="1" u="sng" dirty="0">
                        <a:solidFill>
                          <a:srgbClr val="000099"/>
                        </a:solidFill>
                        <a:latin typeface="Arial" charset="0"/>
                        <a:cs typeface="Arial" charset="0"/>
                      </a:endParaRPr>
                    </a:p>
                    <a:p>
                      <a:pPr algn="ctr"/>
                      <a:r>
                        <a:rPr lang="cs-CZ" altLang="cs-CZ" sz="2000" b="1" u="sng" cap="small" baseline="0" dirty="0" err="1">
                          <a:solidFill>
                            <a:schemeClr val="tx1"/>
                          </a:solidFill>
                          <a:effectLst>
                            <a:outerShdw blurRad="38100" dist="38100" dir="2700000" algn="tl">
                              <a:srgbClr val="000000">
                                <a:alpha val="43137"/>
                              </a:srgbClr>
                            </a:outerShdw>
                          </a:effectLst>
                        </a:rPr>
                        <a:t>System</a:t>
                      </a:r>
                      <a:r>
                        <a:rPr lang="cs-CZ" altLang="cs-CZ" sz="2000" b="1" u="sng" cap="small" baseline="0" dirty="0">
                          <a:solidFill>
                            <a:schemeClr val="tx1"/>
                          </a:solidFill>
                          <a:effectLst>
                            <a:outerShdw blurRad="38100" dist="38100" dir="2700000" algn="tl">
                              <a:srgbClr val="000000">
                                <a:alpha val="43137"/>
                              </a:srgbClr>
                            </a:outerShdw>
                          </a:effectLst>
                        </a:rPr>
                        <a:t> </a:t>
                      </a:r>
                      <a:r>
                        <a:rPr lang="cs-CZ" altLang="cs-CZ" sz="2000" b="1" u="sng" cap="small" baseline="0" dirty="0" err="1">
                          <a:solidFill>
                            <a:schemeClr val="tx1"/>
                          </a:solidFill>
                          <a:effectLst>
                            <a:outerShdw blurRad="38100" dist="38100" dir="2700000" algn="tl">
                              <a:srgbClr val="000000">
                                <a:alpha val="43137"/>
                              </a:srgbClr>
                            </a:outerShdw>
                          </a:effectLst>
                        </a:rPr>
                        <a:t>Monitorujący</a:t>
                      </a:r>
                      <a:r>
                        <a:rPr lang="cs-CZ" altLang="cs-CZ" sz="2000" b="1" u="sng" cap="small" baseline="0" dirty="0">
                          <a:solidFill>
                            <a:schemeClr val="tx1"/>
                          </a:solidFill>
                          <a:effectLst>
                            <a:outerShdw blurRad="38100" dist="38100" dir="2700000" algn="tl">
                              <a:srgbClr val="000000">
                                <a:alpha val="43137"/>
                              </a:srgbClr>
                            </a:outerShdw>
                          </a:effectLst>
                        </a:rPr>
                        <a:t> </a:t>
                      </a:r>
                      <a:r>
                        <a:rPr lang="cs-CZ" altLang="cs-CZ" sz="2000" b="1" u="sng" cap="small" baseline="0" dirty="0" err="1">
                          <a:solidFill>
                            <a:schemeClr val="tx1"/>
                          </a:solidFill>
                          <a:effectLst>
                            <a:outerShdw blurRad="38100" dist="38100" dir="2700000" algn="tl">
                              <a:srgbClr val="000000">
                                <a:alpha val="43137"/>
                              </a:srgbClr>
                            </a:outerShdw>
                          </a:effectLst>
                        </a:rPr>
                        <a:t>Dla</a:t>
                      </a:r>
                      <a:r>
                        <a:rPr lang="cs-CZ" altLang="cs-CZ" sz="2000" b="1" u="sng" cap="small" baseline="0" dirty="0">
                          <a:solidFill>
                            <a:schemeClr val="tx1"/>
                          </a:solidFill>
                          <a:effectLst>
                            <a:outerShdw blurRad="38100" dist="38100" dir="2700000" algn="tl">
                              <a:srgbClr val="000000">
                                <a:alpha val="43137"/>
                              </a:srgbClr>
                            </a:outerShdw>
                          </a:effectLst>
                        </a:rPr>
                        <a:t> FMP</a:t>
                      </a:r>
                    </a:p>
                    <a:p>
                      <a:pPr algn="ctr"/>
                      <a:endParaRPr lang="cs-CZ" sz="105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0" dirty="0">
                          <a:solidFill>
                            <a:schemeClr val="tx1"/>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800" b="0" i="0" dirty="0">
                          <a:solidFill>
                            <a:schemeClr val="tx1"/>
                          </a:solidFill>
                          <a:effectLst/>
                        </a:rPr>
                        <a:t>Wraz z formularzem wniosku projektowego wymagane jest złożenie kompletu dokumentacji pozwalającej na zrealizowanie zaplanowanej inwestycji. Wyjątek stanowi pozwolenie na budowę, które można uzupełnić przed podpisaniem umowy o dofinansowanie.</a:t>
                      </a: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chemeClr val="tx1"/>
                          </a:solidFill>
                          <a:effectLst>
                            <a:outerShdw blurRad="38100" dist="38100" dir="2700000" algn="tl">
                              <a:srgbClr val="000000">
                                <a:alpha val="43137"/>
                              </a:srgbClr>
                            </a:outerShdw>
                          </a:effectLst>
                        </a:rPr>
                        <a:t>http://fmp.cz-pl.eu</a:t>
                      </a:r>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8C505B-6828-40B6-30E7-1956A0EE9AD2}"/>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C94E093D-C7DA-8B3A-8B8D-323275438F5B}"/>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BC338B48-15CD-EC38-A1AA-28F1C6480AB7}"/>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8871154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6A9E-6133-0B83-D02F-09767F4D79BD}"/>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34DB2E1-206D-7F21-3367-14AF93834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1EE4E1F-7062-94E0-3859-FAE333D2E04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90C5A9E0-DB80-378B-7BBA-D8FD2694752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C73D88BC-C692-A9CB-ACE5-572E1A56D26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1C5BBD4-2E2F-6AE5-0675-8BB9E75384B1}"/>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D0182BA-95D6-FDA3-3DB3-25488753C922}"/>
              </a:ext>
            </a:extLst>
          </p:cNvPr>
          <p:cNvGraphicFramePr>
            <a:graphicFrameLocks noGrp="1"/>
          </p:cNvGraphicFramePr>
          <p:nvPr>
            <p:extLst>
              <p:ext uri="{D42A27DB-BD31-4B8C-83A1-F6EECF244321}">
                <p14:modId xmlns:p14="http://schemas.microsoft.com/office/powerpoint/2010/main" val="274133761"/>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1D5B4378-7987-05C7-3687-90B9AA6DF939}"/>
              </a:ext>
            </a:extLst>
          </p:cNvPr>
          <p:cNvSpPr txBox="1">
            <a:spLocks/>
          </p:cNvSpPr>
          <p:nvPr/>
        </p:nvSpPr>
        <p:spPr>
          <a:xfrm>
            <a:off x="572324" y="38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pl-PL" altLang="cs-CZ" sz="2200" b="1" dirty="0">
              <a:solidFill>
                <a:srgbClr val="FF6600"/>
              </a:solidFill>
              <a:latin typeface="Arial" charset="0"/>
              <a:cs typeface="Arial" charset="0"/>
            </a:endParaRPr>
          </a:p>
        </p:txBody>
      </p:sp>
      <p:pic>
        <p:nvPicPr>
          <p:cNvPr id="11" name="Obrázek 10">
            <a:extLst>
              <a:ext uri="{FF2B5EF4-FFF2-40B4-BE49-F238E27FC236}">
                <a16:creationId xmlns:a16="http://schemas.microsoft.com/office/drawing/2014/main" id="{3B9EB44B-EC04-1896-054D-2D9C5AE90FA2}"/>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7960C11C-A748-4CA9-C56A-F4DD57CAA2E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4" name="Obraz 13">
            <a:extLst>
              <a:ext uri="{FF2B5EF4-FFF2-40B4-BE49-F238E27FC236}">
                <a16:creationId xmlns:a16="http://schemas.microsoft.com/office/drawing/2014/main" id="{5387B303-23D1-0362-E10E-70273F64A3B7}"/>
              </a:ext>
            </a:extLst>
          </p:cNvPr>
          <p:cNvPicPr>
            <a:picLocks noChangeAspect="1"/>
          </p:cNvPicPr>
          <p:nvPr/>
        </p:nvPicPr>
        <p:blipFill rotWithShape="1">
          <a:blip r:embed="rId9"/>
          <a:srcRect r="2143" b="8574"/>
          <a:stretch/>
        </p:blipFill>
        <p:spPr>
          <a:xfrm>
            <a:off x="1187678" y="178168"/>
            <a:ext cx="9816644" cy="5159007"/>
          </a:xfrm>
          <a:prstGeom prst="rect">
            <a:avLst/>
          </a:prstGeom>
        </p:spPr>
      </p:pic>
    </p:spTree>
    <p:extLst>
      <p:ext uri="{BB962C8B-B14F-4D97-AF65-F5344CB8AC3E}">
        <p14:creationId xmlns:p14="http://schemas.microsoft.com/office/powerpoint/2010/main" val="1115971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C4AB2BB0-B3C8-BA6F-7E27-95A1D4829CDD}"/>
              </a:ext>
            </a:extLst>
          </p:cNvPr>
          <p:cNvPicPr>
            <a:picLocks noChangeAspect="1"/>
          </p:cNvPicPr>
          <p:nvPr/>
        </p:nvPicPr>
        <p:blipFill>
          <a:blip r:embed="rId9"/>
          <a:stretch>
            <a:fillRect/>
          </a:stretch>
        </p:blipFill>
        <p:spPr>
          <a:xfrm>
            <a:off x="1250174" y="135746"/>
            <a:ext cx="9418515" cy="5297915"/>
          </a:xfrm>
          <a:prstGeom prst="rect">
            <a:avLst/>
          </a:prstGeom>
        </p:spPr>
      </p:pic>
    </p:spTree>
    <p:extLst>
      <p:ext uri="{BB962C8B-B14F-4D97-AF65-F5344CB8AC3E}">
        <p14:creationId xmlns:p14="http://schemas.microsoft.com/office/powerpoint/2010/main" val="28917895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6F766-1AD8-21D9-6E54-8EAA71F4D2A5}"/>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3484AAA-A0DC-C153-8175-ABFB6128FB6E}"/>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5A4FC5-8E7E-406D-939F-6BABD985E046}"/>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E5C276E7-527F-4ED9-016E-DE04E8AFCE4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E18E24F-CE4A-5A76-43AC-7AF39B8E82A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0372557E-E9D8-65E0-BC10-8E2DFD25EB23}"/>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6CBE6741-4E53-A65E-00F9-C89665E5D09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0C348B0F-260D-B19E-9746-3D34F79CAF4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F587EDC9-2A36-0A9C-7A65-BBC53B78005A}"/>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BCB5AF36-6100-520A-6642-C4267314DBF6}"/>
              </a:ext>
            </a:extLst>
          </p:cNvPr>
          <p:cNvPicPr>
            <a:picLocks noChangeAspect="1"/>
          </p:cNvPicPr>
          <p:nvPr/>
        </p:nvPicPr>
        <p:blipFill>
          <a:blip r:embed="rId9"/>
          <a:stretch>
            <a:fillRect/>
          </a:stretch>
        </p:blipFill>
        <p:spPr>
          <a:xfrm>
            <a:off x="1286069" y="-243022"/>
            <a:ext cx="9619862" cy="5411173"/>
          </a:xfrm>
          <a:prstGeom prst="rect">
            <a:avLst/>
          </a:prstGeom>
        </p:spPr>
      </p:pic>
    </p:spTree>
    <p:extLst>
      <p:ext uri="{BB962C8B-B14F-4D97-AF65-F5344CB8AC3E}">
        <p14:creationId xmlns:p14="http://schemas.microsoft.com/office/powerpoint/2010/main" val="7775846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0C149-E480-B555-33D0-48DFD393222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C8874863-1AEA-8D9F-4489-A9A628DAA58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D0D3C26-C484-9EE4-86CE-A57988C60CE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A056F0E2-2EC6-EDE8-8B35-780DCE05AE18}"/>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079C3A9-BD7D-E1F0-937B-05534558962A}"/>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4530BD60-3064-6DDD-A61A-8EFE72381AB0}"/>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F33D980C-DCC4-D25D-1706-B3FD11963F05}"/>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74BA999C-B9E9-452E-70B6-00F0349045D1}"/>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7AD10A2-B5A1-9227-EC1F-C9D0A8A245F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59CA739F-6CA8-8A88-05EF-1A95163ED87C}"/>
              </a:ext>
            </a:extLst>
          </p:cNvPr>
          <p:cNvPicPr>
            <a:picLocks noChangeAspect="1"/>
          </p:cNvPicPr>
          <p:nvPr/>
        </p:nvPicPr>
        <p:blipFill rotWithShape="1">
          <a:blip r:embed="rId9"/>
          <a:srcRect r="-1862" b="7075"/>
          <a:stretch/>
        </p:blipFill>
        <p:spPr>
          <a:xfrm>
            <a:off x="751166" y="170449"/>
            <a:ext cx="10381459" cy="5327225"/>
          </a:xfrm>
          <a:prstGeom prst="rect">
            <a:avLst/>
          </a:prstGeom>
        </p:spPr>
      </p:pic>
    </p:spTree>
    <p:extLst>
      <p:ext uri="{BB962C8B-B14F-4D97-AF65-F5344CB8AC3E}">
        <p14:creationId xmlns:p14="http://schemas.microsoft.com/office/powerpoint/2010/main" val="22567460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7AC6-6B5B-7C1E-FD4B-DD4DB5C61C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ADEC3981-9EAA-72D7-E0A9-24F47950D054}"/>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533762A-DBAC-38A6-9766-F2CB59D2D08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314D4093-9F25-2953-47F8-BE74D83B4A8B}"/>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C931431-6B2C-80A5-0A32-104F7409C70C}"/>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E877924-3E62-FD1B-69B7-2D0585AF8E3A}"/>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39A9275D-5D87-F872-2D79-681A4E567DE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606734B0-AB5D-346F-9CCA-9E5AFF4EB81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3D10631-9BD0-9AF0-D167-C93163F05D2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BD0E591-CEAD-EBFC-7B80-F0FEAED69C11}"/>
              </a:ext>
            </a:extLst>
          </p:cNvPr>
          <p:cNvPicPr>
            <a:picLocks noChangeAspect="1"/>
          </p:cNvPicPr>
          <p:nvPr/>
        </p:nvPicPr>
        <p:blipFill rotWithShape="1">
          <a:blip r:embed="rId9"/>
          <a:srcRect l="1" r="-1200" b="7440"/>
          <a:stretch/>
        </p:blipFill>
        <p:spPr>
          <a:xfrm>
            <a:off x="569438" y="-315070"/>
            <a:ext cx="10754582" cy="5533053"/>
          </a:xfrm>
          <a:prstGeom prst="rect">
            <a:avLst/>
          </a:prstGeom>
        </p:spPr>
      </p:pic>
    </p:spTree>
    <p:extLst>
      <p:ext uri="{BB962C8B-B14F-4D97-AF65-F5344CB8AC3E}">
        <p14:creationId xmlns:p14="http://schemas.microsoft.com/office/powerpoint/2010/main" val="20507016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C5ADD-757B-354E-0741-A5056DFB180F}"/>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9A790491-1768-10EA-AF41-C6CEBED5EC99}"/>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721575A3-19F4-545A-72E5-ADB79002BC52}"/>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B618274-8DB4-FEA7-F4D4-F7FF7FEC025A}"/>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1AAA5AA-CEBA-5058-7C77-C70A7191B03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2EC169E-C349-641D-6A31-7D76BF62F29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8F17A58-E455-4F4D-7911-02ADE1A6FA76}"/>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CDD2B7B5-F4EA-1C27-D7B4-5447CB1CA5E3}"/>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92CAA2F-DD76-622A-5C6D-9C5F0914B98F}"/>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07E3E5B7-0246-0CE0-806F-6E35B9733F6C}"/>
              </a:ext>
            </a:extLst>
          </p:cNvPr>
          <p:cNvPicPr>
            <a:picLocks noChangeAspect="1"/>
          </p:cNvPicPr>
          <p:nvPr/>
        </p:nvPicPr>
        <p:blipFill rotWithShape="1">
          <a:blip r:embed="rId9"/>
          <a:srcRect l="-1373" t="-5210" r="1888" b="10656"/>
          <a:stretch/>
        </p:blipFill>
        <p:spPr>
          <a:xfrm>
            <a:off x="1176339" y="-148704"/>
            <a:ext cx="9491661" cy="5074506"/>
          </a:xfrm>
          <a:prstGeom prst="rect">
            <a:avLst/>
          </a:prstGeom>
        </p:spPr>
      </p:pic>
    </p:spTree>
    <p:extLst>
      <p:ext uri="{BB962C8B-B14F-4D97-AF65-F5344CB8AC3E}">
        <p14:creationId xmlns:p14="http://schemas.microsoft.com/office/powerpoint/2010/main" val="6689156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8FA4-297E-4D77-BCF3-8A7FDE21859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2E9501F-D7CA-D670-0D3F-CF6849C345F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33B735B-3676-8BEE-B707-A94F700AB07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0A66397-BC4D-71D3-4D39-E9CEDFA541BD}"/>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7BE3443-BBF7-6BCB-A6E5-5BB4284D70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EE8511D-79FD-7C9A-6B26-F9769DEF760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8EAAAA0-7206-C948-B5FA-8660F28AF3F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9413EEF-C68D-3E8C-D626-4CF0B66B9958}"/>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E6DF717E-40D9-BDF9-978F-CA4B38BF512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5725560-86F2-F413-CDB6-F91A10FAFFB0}"/>
              </a:ext>
            </a:extLst>
          </p:cNvPr>
          <p:cNvPicPr>
            <a:picLocks noChangeAspect="1"/>
          </p:cNvPicPr>
          <p:nvPr/>
        </p:nvPicPr>
        <p:blipFill rotWithShape="1">
          <a:blip r:embed="rId9"/>
          <a:srcRect r="2020" b="10356"/>
          <a:stretch/>
        </p:blipFill>
        <p:spPr>
          <a:xfrm>
            <a:off x="340067" y="-102574"/>
            <a:ext cx="10986839" cy="5654288"/>
          </a:xfrm>
          <a:prstGeom prst="rect">
            <a:avLst/>
          </a:prstGeom>
        </p:spPr>
      </p:pic>
    </p:spTree>
    <p:extLst>
      <p:ext uri="{BB962C8B-B14F-4D97-AF65-F5344CB8AC3E}">
        <p14:creationId xmlns:p14="http://schemas.microsoft.com/office/powerpoint/2010/main" val="22698396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F154-0681-D425-32B7-35824169527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E9C32DE4-53A9-7E0E-DF14-6E4582F937D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1569FD1-7207-4F12-61E2-0D197AA36F2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8F230C9-4D82-C177-8C4B-093728F689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4021624F-0679-DA89-4622-E8DCB2593B4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AF987C5-B5A0-E866-4DCE-3B805D16CF1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DEB5DA0-A4C4-1EBF-63F7-78999FC381CB}"/>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841E470-B48A-2892-86AB-B98ECD9D3D9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28F588A-87F1-5A57-9681-0E69229AA9DE}"/>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2" name="Obraz 11">
            <a:extLst>
              <a:ext uri="{FF2B5EF4-FFF2-40B4-BE49-F238E27FC236}">
                <a16:creationId xmlns:a16="http://schemas.microsoft.com/office/drawing/2014/main" id="{C094C595-9054-616C-C4AF-775132818751}"/>
              </a:ext>
            </a:extLst>
          </p:cNvPr>
          <p:cNvPicPr>
            <a:picLocks noChangeAspect="1"/>
          </p:cNvPicPr>
          <p:nvPr/>
        </p:nvPicPr>
        <p:blipFill rotWithShape="1">
          <a:blip r:embed="rId9"/>
          <a:srcRect r="2391" b="8147"/>
          <a:stretch/>
        </p:blipFill>
        <p:spPr>
          <a:xfrm>
            <a:off x="390803" y="-84884"/>
            <a:ext cx="10637560" cy="5630799"/>
          </a:xfrm>
          <a:prstGeom prst="rect">
            <a:avLst/>
          </a:prstGeom>
        </p:spPr>
      </p:pic>
      <p:sp>
        <p:nvSpPr>
          <p:cNvPr id="2" name="pole tekstowe 1">
            <a:extLst>
              <a:ext uri="{FF2B5EF4-FFF2-40B4-BE49-F238E27FC236}">
                <a16:creationId xmlns:a16="http://schemas.microsoft.com/office/drawing/2014/main" id="{017D7060-B4EA-CC87-4DA7-10A96BABB836}"/>
              </a:ext>
            </a:extLst>
          </p:cNvPr>
          <p:cNvSpPr txBox="1"/>
          <p:nvPr/>
        </p:nvSpPr>
        <p:spPr>
          <a:xfrm>
            <a:off x="7912544" y="2015231"/>
            <a:ext cx="1988598" cy="369332"/>
          </a:xfrm>
          <a:prstGeom prst="rect">
            <a:avLst/>
          </a:prstGeom>
          <a:noFill/>
        </p:spPr>
        <p:txBody>
          <a:bodyPr wrap="square" rtlCol="0">
            <a:spAutoFit/>
          </a:bodyPr>
          <a:lstStyle/>
          <a:p>
            <a:pPr algn="ctr"/>
            <a:r>
              <a:rPr lang="pl-PL" dirty="0">
                <a:solidFill>
                  <a:schemeClr val="accent5"/>
                </a:solidFill>
              </a:rPr>
              <a:t>draft </a:t>
            </a:r>
            <a:r>
              <a:rPr lang="pl-PL" dirty="0" err="1">
                <a:solidFill>
                  <a:schemeClr val="accent5"/>
                </a:solidFill>
              </a:rPr>
              <a:t>budget</a:t>
            </a:r>
            <a:endParaRPr lang="pl-PL" dirty="0">
              <a:solidFill>
                <a:schemeClr val="accent5"/>
              </a:solidFill>
            </a:endParaRPr>
          </a:p>
        </p:txBody>
      </p:sp>
      <p:sp>
        <p:nvSpPr>
          <p:cNvPr id="3" name="pole tekstowe 2">
            <a:extLst>
              <a:ext uri="{FF2B5EF4-FFF2-40B4-BE49-F238E27FC236}">
                <a16:creationId xmlns:a16="http://schemas.microsoft.com/office/drawing/2014/main" id="{40ED5EE5-A9C9-85B2-AB3D-6DE3067F13AF}"/>
              </a:ext>
            </a:extLst>
          </p:cNvPr>
          <p:cNvSpPr txBox="1"/>
          <p:nvPr/>
        </p:nvSpPr>
        <p:spPr>
          <a:xfrm>
            <a:off x="6702641" y="2592017"/>
            <a:ext cx="4119239" cy="276999"/>
          </a:xfrm>
          <a:prstGeom prst="rect">
            <a:avLst/>
          </a:prstGeom>
          <a:noFill/>
        </p:spPr>
        <p:txBody>
          <a:bodyPr wrap="square" rtlCol="0">
            <a:spAutoFit/>
          </a:bodyPr>
          <a:lstStyle/>
          <a:p>
            <a:r>
              <a:rPr lang="pl-PL" sz="1200" dirty="0">
                <a:solidFill>
                  <a:schemeClr val="accent5"/>
                </a:solidFill>
              </a:rPr>
              <a:t>Statut/regulamin – dokument potwierdzający kwalifikowalność </a:t>
            </a:r>
          </a:p>
        </p:txBody>
      </p:sp>
      <p:sp>
        <p:nvSpPr>
          <p:cNvPr id="9" name="pole tekstowe 8">
            <a:extLst>
              <a:ext uri="{FF2B5EF4-FFF2-40B4-BE49-F238E27FC236}">
                <a16:creationId xmlns:a16="http://schemas.microsoft.com/office/drawing/2014/main" id="{BC4D28A5-9541-21DF-466F-37E5A9F018BD}"/>
              </a:ext>
            </a:extLst>
          </p:cNvPr>
          <p:cNvSpPr txBox="1"/>
          <p:nvPr/>
        </p:nvSpPr>
        <p:spPr>
          <a:xfrm>
            <a:off x="7499983" y="3010432"/>
            <a:ext cx="2991774" cy="369332"/>
          </a:xfrm>
          <a:prstGeom prst="rect">
            <a:avLst/>
          </a:prstGeom>
          <a:noFill/>
        </p:spPr>
        <p:txBody>
          <a:bodyPr wrap="square" rtlCol="0">
            <a:spAutoFit/>
          </a:bodyPr>
          <a:lstStyle/>
          <a:p>
            <a:pPr algn="ctr"/>
            <a:r>
              <a:rPr lang="pl-PL" dirty="0">
                <a:solidFill>
                  <a:schemeClr val="accent5"/>
                </a:solidFill>
              </a:rPr>
              <a:t>KRS/</a:t>
            </a:r>
            <a:r>
              <a:rPr lang="pl-PL" dirty="0" err="1">
                <a:solidFill>
                  <a:schemeClr val="accent5"/>
                </a:solidFill>
              </a:rPr>
              <a:t>RiK</a:t>
            </a:r>
            <a:r>
              <a:rPr lang="pl-PL" dirty="0">
                <a:solidFill>
                  <a:schemeClr val="accent5"/>
                </a:solidFill>
              </a:rPr>
              <a:t> itp.</a:t>
            </a:r>
          </a:p>
        </p:txBody>
      </p:sp>
      <p:sp>
        <p:nvSpPr>
          <p:cNvPr id="14" name="pole tekstowe 13">
            <a:extLst>
              <a:ext uri="{FF2B5EF4-FFF2-40B4-BE49-F238E27FC236}">
                <a16:creationId xmlns:a16="http://schemas.microsoft.com/office/drawing/2014/main" id="{577B97DA-1FF7-E60C-D321-AFBA718B4434}"/>
              </a:ext>
            </a:extLst>
          </p:cNvPr>
          <p:cNvSpPr txBox="1"/>
          <p:nvPr/>
        </p:nvSpPr>
        <p:spPr>
          <a:xfrm>
            <a:off x="7519386" y="3577701"/>
            <a:ext cx="3613212" cy="307777"/>
          </a:xfrm>
          <a:prstGeom prst="rect">
            <a:avLst/>
          </a:prstGeom>
          <a:noFill/>
        </p:spPr>
        <p:txBody>
          <a:bodyPr wrap="square" rtlCol="0">
            <a:spAutoFit/>
          </a:bodyPr>
          <a:lstStyle/>
          <a:p>
            <a:r>
              <a:rPr lang="pl-PL" sz="1400" dirty="0">
                <a:solidFill>
                  <a:schemeClr val="accent5"/>
                </a:solidFill>
              </a:rPr>
              <a:t>Powołanie/zaświadczenie o wyborze</a:t>
            </a:r>
          </a:p>
        </p:txBody>
      </p:sp>
      <p:sp>
        <p:nvSpPr>
          <p:cNvPr id="15" name="pole tekstowe 14">
            <a:extLst>
              <a:ext uri="{FF2B5EF4-FFF2-40B4-BE49-F238E27FC236}">
                <a16:creationId xmlns:a16="http://schemas.microsoft.com/office/drawing/2014/main" id="{34DEDBB8-DBB5-3EFD-CC48-7D04FFA80297}"/>
              </a:ext>
            </a:extLst>
          </p:cNvPr>
          <p:cNvSpPr txBox="1"/>
          <p:nvPr/>
        </p:nvSpPr>
        <p:spPr>
          <a:xfrm>
            <a:off x="6096000" y="4097862"/>
            <a:ext cx="7220505" cy="307777"/>
          </a:xfrm>
          <a:prstGeom prst="rect">
            <a:avLst/>
          </a:prstGeom>
          <a:noFill/>
        </p:spPr>
        <p:txBody>
          <a:bodyPr wrap="square" rtlCol="0">
            <a:spAutoFit/>
          </a:bodyPr>
          <a:lstStyle/>
          <a:p>
            <a:r>
              <a:rPr lang="pl-PL" sz="1400" dirty="0">
                <a:solidFill>
                  <a:schemeClr val="accent5"/>
                </a:solidFill>
              </a:rPr>
              <a:t>Oświadczenie PL PW/Wnioskodawcy/ Oświadczenie CZ PW/Wnioskodawcy</a:t>
            </a:r>
          </a:p>
        </p:txBody>
      </p:sp>
      <p:sp>
        <p:nvSpPr>
          <p:cNvPr id="16" name="pole tekstowe 15">
            <a:extLst>
              <a:ext uri="{FF2B5EF4-FFF2-40B4-BE49-F238E27FC236}">
                <a16:creationId xmlns:a16="http://schemas.microsoft.com/office/drawing/2014/main" id="{65A8B2D5-1BC4-A850-3A64-2C91DD16602F}"/>
              </a:ext>
            </a:extLst>
          </p:cNvPr>
          <p:cNvSpPr txBox="1"/>
          <p:nvPr/>
        </p:nvSpPr>
        <p:spPr>
          <a:xfrm>
            <a:off x="6417788" y="4667717"/>
            <a:ext cx="5343358" cy="338554"/>
          </a:xfrm>
          <a:prstGeom prst="rect">
            <a:avLst/>
          </a:prstGeom>
          <a:noFill/>
        </p:spPr>
        <p:txBody>
          <a:bodyPr wrap="square" rtlCol="0">
            <a:spAutoFit/>
          </a:bodyPr>
          <a:lstStyle/>
          <a:p>
            <a:r>
              <a:rPr lang="pl-PL" sz="1600" dirty="0">
                <a:solidFill>
                  <a:schemeClr val="accent5"/>
                </a:solidFill>
              </a:rPr>
              <a:t>Porozumienie o współpracy – dwujęzyczny dokument</a:t>
            </a:r>
          </a:p>
        </p:txBody>
      </p:sp>
    </p:spTree>
    <p:extLst>
      <p:ext uri="{BB962C8B-B14F-4D97-AF65-F5344CB8AC3E}">
        <p14:creationId xmlns:p14="http://schemas.microsoft.com/office/powerpoint/2010/main" val="7984383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C3CF-35AB-50C6-3374-F43E858C67F0}"/>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536C9B1-25C1-B7E1-9BA4-EA4937E1491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DD31898A-C518-A9A5-4AB2-72EAE7DFA00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19D12E9-9037-EFFB-87EA-D82FFDFF44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C1E485B-B37B-3159-318F-9CA6FA392856}"/>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D091637-EAF7-3156-4AFE-12DD26742869}"/>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2E509620-9CE3-B90B-68DF-B75FEDC5CF4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FBBE91F8-78F2-36A9-813E-31F6965E8B37}"/>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90A31FA3-28A0-341A-29DB-EA5ABA8A6354}"/>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DDD53EB-A689-C0AD-BCD0-54C66CF15017}"/>
              </a:ext>
            </a:extLst>
          </p:cNvPr>
          <p:cNvPicPr>
            <a:picLocks noChangeAspect="1"/>
          </p:cNvPicPr>
          <p:nvPr/>
        </p:nvPicPr>
        <p:blipFill rotWithShape="1">
          <a:blip r:embed="rId9"/>
          <a:srcRect r="4423" b="6386"/>
          <a:stretch/>
        </p:blipFill>
        <p:spPr>
          <a:xfrm>
            <a:off x="578040" y="-500320"/>
            <a:ext cx="10273462" cy="5660149"/>
          </a:xfrm>
          <a:prstGeom prst="rect">
            <a:avLst/>
          </a:prstGeom>
        </p:spPr>
      </p:pic>
    </p:spTree>
    <p:extLst>
      <p:ext uri="{BB962C8B-B14F-4D97-AF65-F5344CB8AC3E}">
        <p14:creationId xmlns:p14="http://schemas.microsoft.com/office/powerpoint/2010/main" val="39882153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845C-21DA-C75E-BB43-49680A28E236}"/>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EDF904E-C59A-F128-A1A5-A418043CE1C0}"/>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1672617-A39C-18E0-8BDF-BDE78FFDB9D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9D617C1-AE8B-1D98-412F-4DE1EBF54A7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96B04D-684E-29F5-183B-50E7B2F4236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F03ACFE-9DA9-18A6-5AF4-680923AE176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ECE5D256-669B-B535-DB6D-22EBEDA7919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A70CD0E0-E6B3-6DE2-A5B3-CB51D36B462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1422C98D-9B20-1332-187B-A667F9A151B2}"/>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32CC191-D319-2060-3116-D2F8B7A0660E}"/>
              </a:ext>
            </a:extLst>
          </p:cNvPr>
          <p:cNvPicPr>
            <a:picLocks noChangeAspect="1"/>
          </p:cNvPicPr>
          <p:nvPr/>
        </p:nvPicPr>
        <p:blipFill rotWithShape="1">
          <a:blip r:embed="rId9"/>
          <a:srcRect r="919" b="6295"/>
          <a:stretch/>
        </p:blipFill>
        <p:spPr>
          <a:xfrm>
            <a:off x="926421" y="-220782"/>
            <a:ext cx="10009058" cy="5324627"/>
          </a:xfrm>
          <a:prstGeom prst="rect">
            <a:avLst/>
          </a:prstGeom>
        </p:spPr>
      </p:pic>
    </p:spTree>
    <p:extLst>
      <p:ext uri="{BB962C8B-B14F-4D97-AF65-F5344CB8AC3E}">
        <p14:creationId xmlns:p14="http://schemas.microsoft.com/office/powerpoint/2010/main" val="25479516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227-07FA-F6CF-DE6F-7ECBF05DD948}"/>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78C91BC-A448-5289-743F-E7C519B0139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7FC4D3E-EB25-B7F4-53AA-65C0CD2F00D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1BA5D6D2-2D07-E0E9-1B8C-6080824D50AC}"/>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34065065-712A-7AB9-DD5E-79F1BEDF2A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B80DFF84-E027-0166-BFB1-00531BBD296E}"/>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EC73904-8532-D90B-E085-1A616678491F}"/>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30CB2D10-8DEA-918C-E32D-DC35B30DDFE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CFB43990-0F72-4A34-6BFA-E4BBE2983A3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E7B4CD1C-A50F-E28F-EB4A-580DA9F8D11B}"/>
              </a:ext>
            </a:extLst>
          </p:cNvPr>
          <p:cNvPicPr>
            <a:picLocks noChangeAspect="1"/>
          </p:cNvPicPr>
          <p:nvPr/>
        </p:nvPicPr>
        <p:blipFill rotWithShape="1">
          <a:blip r:embed="rId9"/>
          <a:srcRect b="7347"/>
          <a:stretch/>
        </p:blipFill>
        <p:spPr>
          <a:xfrm>
            <a:off x="767748" y="-15477"/>
            <a:ext cx="10260615" cy="5347560"/>
          </a:xfrm>
          <a:prstGeom prst="rect">
            <a:avLst/>
          </a:prstGeom>
        </p:spPr>
      </p:pic>
    </p:spTree>
    <p:extLst>
      <p:ext uri="{BB962C8B-B14F-4D97-AF65-F5344CB8AC3E}">
        <p14:creationId xmlns:p14="http://schemas.microsoft.com/office/powerpoint/2010/main" val="18125459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8D42-89C6-766A-A95D-3FD77504397E}"/>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892451DB-9F2C-4E87-ED1A-B1D55D0B524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29C71FB-045B-891F-D3A2-8A9576A20200}"/>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B96C7D0C-E265-5363-0038-C8E20BBD322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FE5AF87-62FB-61B2-B3B6-6F198E72C820}"/>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E29C0D80-7A85-8EAD-538F-42E5E1B5524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2050533-27EA-BA0F-1092-B3D6CAE66F0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1D535B5E-B1A0-D693-51A9-CA3A16547014}"/>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r>
              <a:rPr lang="pl-PL" sz="1800" dirty="0"/>
              <a:t>Stowarzyszenie Gmin Polskich Euroregionu Glacensis</a:t>
            </a:r>
            <a:br>
              <a:rPr lang="pl-PL" sz="1800" dirty="0"/>
            </a:br>
            <a:r>
              <a:rPr lang="pl-PL" sz="1800" dirty="0"/>
              <a:t>ul. Łukasiewicza 4a/2, 57-300 Kłodzko</a:t>
            </a:r>
            <a:br>
              <a:rPr lang="pl-PL" sz="1800" dirty="0"/>
            </a:br>
            <a:r>
              <a:rPr lang="pl-PL" sz="1800" dirty="0">
                <a:hlinkClick r:id="rId8"/>
              </a:rPr>
              <a:t>www.euroregion-glacensis.ng.pl</a:t>
            </a: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8361048-5262-200F-1EAD-43A6366C8AB3}"/>
              </a:ext>
            </a:extLst>
          </p:cNvPr>
          <p:cNvPicPr>
            <a:picLocks noChangeAspect="1"/>
          </p:cNvPicPr>
          <p:nvPr/>
        </p:nvPicPr>
        <p:blipFill>
          <a:blip r:embed="rId9"/>
          <a:stretch>
            <a:fillRect/>
          </a:stretch>
        </p:blipFill>
        <p:spPr>
          <a:xfrm>
            <a:off x="3691123" y="5433661"/>
            <a:ext cx="4809754" cy="1200914"/>
          </a:xfrm>
          <a:prstGeom prst="rect">
            <a:avLst/>
          </a:prstGeom>
        </p:spPr>
      </p:pic>
      <p:pic>
        <p:nvPicPr>
          <p:cNvPr id="2" name="Obraz 1">
            <a:extLst>
              <a:ext uri="{FF2B5EF4-FFF2-40B4-BE49-F238E27FC236}">
                <a16:creationId xmlns:a16="http://schemas.microsoft.com/office/drawing/2014/main" id="{EF3C821B-6C39-2AA6-CEC1-59037D4A7F37}"/>
              </a:ext>
            </a:extLst>
          </p:cNvPr>
          <p:cNvPicPr>
            <a:picLocks noChangeAspect="1"/>
          </p:cNvPicPr>
          <p:nvPr/>
        </p:nvPicPr>
        <p:blipFill>
          <a:blip r:embed="rId10"/>
          <a:stretch>
            <a:fillRect/>
          </a:stretch>
        </p:blipFill>
        <p:spPr>
          <a:xfrm>
            <a:off x="5010968" y="223425"/>
            <a:ext cx="1572904" cy="1548518"/>
          </a:xfrm>
          <a:prstGeom prst="rect">
            <a:avLst/>
          </a:prstGeom>
        </p:spPr>
      </p:pic>
    </p:spTree>
    <p:extLst>
      <p:ext uri="{BB962C8B-B14F-4D97-AF65-F5344CB8AC3E}">
        <p14:creationId xmlns:p14="http://schemas.microsoft.com/office/powerpoint/2010/main" val="2416952770"/>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3588</TotalTime>
  <Words>3329</Words>
  <Application>Microsoft Office PowerPoint</Application>
  <PresentationFormat>Panoramiczny</PresentationFormat>
  <Paragraphs>279</Paragraphs>
  <Slides>46</Slides>
  <Notes>1</Notes>
  <HiddenSlides>0</HiddenSlides>
  <MMClips>0</MMClips>
  <ScaleCrop>false</ScaleCrop>
  <HeadingPairs>
    <vt:vector size="6" baseType="variant">
      <vt:variant>
        <vt:lpstr>Używane czcionki</vt:lpstr>
      </vt:variant>
      <vt:variant>
        <vt:i4>8</vt:i4>
      </vt:variant>
      <vt:variant>
        <vt:lpstr>Motyw</vt:lpstr>
      </vt:variant>
      <vt:variant>
        <vt:i4>1</vt:i4>
      </vt:variant>
      <vt:variant>
        <vt:lpstr>Tytuły slajdów</vt:lpstr>
      </vt:variant>
      <vt:variant>
        <vt:i4>46</vt:i4>
      </vt:variant>
    </vt:vector>
  </HeadingPairs>
  <TitlesOfParts>
    <vt:vector size="55" baseType="lpstr">
      <vt:lpstr>Arial</vt:lpstr>
      <vt:lpstr>Calibri</vt:lpstr>
      <vt:lpstr>Calibri  </vt:lpstr>
      <vt:lpstr>Calibri Light</vt:lpstr>
      <vt:lpstr>Times New Roman</vt:lpstr>
      <vt:lpstr>Trebuchet MS</vt:lpstr>
      <vt:lpstr>Wingdings</vt:lpstr>
      <vt:lpstr>Wingdings 3</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Stowarzyszenie Gmin Polskich Euroregionu Glacensis ul. Łukasiewicza 4a/2, 57-300 Kłodzko www.euroregion-glacensis.ng.pl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Dariusz Tatka</cp:lastModifiedBy>
  <cp:revision>214</cp:revision>
  <cp:lastPrinted>2023-09-14T07:50:09Z</cp:lastPrinted>
  <dcterms:created xsi:type="dcterms:W3CDTF">2022-11-21T08:56:57Z</dcterms:created>
  <dcterms:modified xsi:type="dcterms:W3CDTF">2024-03-26T06:45:35Z</dcterms:modified>
</cp:coreProperties>
</file>