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258" r:id="rId2"/>
    <p:sldId id="323" r:id="rId3"/>
    <p:sldId id="282" r:id="rId4"/>
    <p:sldId id="299" r:id="rId5"/>
    <p:sldId id="300" r:id="rId6"/>
    <p:sldId id="325" r:id="rId7"/>
    <p:sldId id="305" r:id="rId8"/>
    <p:sldId id="326" r:id="rId9"/>
    <p:sldId id="327" r:id="rId10"/>
    <p:sldId id="302" r:id="rId11"/>
    <p:sldId id="336" r:id="rId12"/>
    <p:sldId id="337" r:id="rId13"/>
    <p:sldId id="338" r:id="rId14"/>
    <p:sldId id="339" r:id="rId15"/>
    <p:sldId id="335" r:id="rId16"/>
    <p:sldId id="312" r:id="rId17"/>
    <p:sldId id="311" r:id="rId18"/>
    <p:sldId id="313" r:id="rId19"/>
    <p:sldId id="314" r:id="rId20"/>
    <p:sldId id="328" r:id="rId21"/>
    <p:sldId id="329" r:id="rId22"/>
    <p:sldId id="330" r:id="rId23"/>
    <p:sldId id="331" r:id="rId24"/>
    <p:sldId id="332" r:id="rId25"/>
    <p:sldId id="333" r:id="rId26"/>
    <p:sldId id="334" r:id="rId27"/>
    <p:sldId id="306" r:id="rId28"/>
    <p:sldId id="307" r:id="rId29"/>
    <p:sldId id="320" r:id="rId30"/>
    <p:sldId id="309" r:id="rId31"/>
    <p:sldId id="275" r:id="rId32"/>
  </p:sldIdLst>
  <p:sldSz cx="12192000" cy="6858000"/>
  <p:notesSz cx="6792913" cy="992505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00"/>
    <a:srgbClr val="0000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86" d="100"/>
          <a:sy n="86" d="100"/>
        </p:scale>
        <p:origin x="514"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43596" cy="497976"/>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47745" y="0"/>
            <a:ext cx="2943596" cy="497976"/>
          </a:xfrm>
          <a:prstGeom prst="rect">
            <a:avLst/>
          </a:prstGeom>
        </p:spPr>
        <p:txBody>
          <a:bodyPr vert="horz" lIns="91440" tIns="45720" rIns="91440" bIns="45720" rtlCol="0"/>
          <a:lstStyle>
            <a:lvl1pPr algn="r">
              <a:defRPr sz="1200"/>
            </a:lvl1pPr>
          </a:lstStyle>
          <a:p>
            <a:fld id="{D16DFF4D-E4F4-4372-93C4-22DAB7B46082}" type="datetimeFigureOut">
              <a:rPr lang="cs-CZ" smtClean="0"/>
              <a:t>15.11.2023</a:t>
            </a:fld>
            <a:endParaRPr lang="cs-CZ"/>
          </a:p>
        </p:txBody>
      </p:sp>
      <p:sp>
        <p:nvSpPr>
          <p:cNvPr id="4" name="Zástupný symbol pro obrázek snímku 3"/>
          <p:cNvSpPr>
            <a:spLocks noGrp="1" noRot="1" noChangeAspect="1"/>
          </p:cNvSpPr>
          <p:nvPr>
            <p:ph type="sldImg" idx="2"/>
          </p:nvPr>
        </p:nvSpPr>
        <p:spPr>
          <a:xfrm>
            <a:off x="419100" y="1239838"/>
            <a:ext cx="5954713" cy="3351212"/>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79292" y="4776431"/>
            <a:ext cx="5434330" cy="3907988"/>
          </a:xfrm>
          <a:prstGeom prst="rect">
            <a:avLst/>
          </a:prstGeom>
        </p:spPr>
        <p:txBody>
          <a:bodyPr vert="horz" lIns="91440" tIns="45720" rIns="91440" bIns="45720" rtlCol="0"/>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6" name="Zástupný symbol pro zápatí 5"/>
          <p:cNvSpPr>
            <a:spLocks noGrp="1"/>
          </p:cNvSpPr>
          <p:nvPr>
            <p:ph type="ftr" sz="quarter" idx="4"/>
          </p:nvPr>
        </p:nvSpPr>
        <p:spPr>
          <a:xfrm>
            <a:off x="0" y="9427076"/>
            <a:ext cx="2943596" cy="497975"/>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47745" y="9427076"/>
            <a:ext cx="2943596" cy="497975"/>
          </a:xfrm>
          <a:prstGeom prst="rect">
            <a:avLst/>
          </a:prstGeom>
        </p:spPr>
        <p:txBody>
          <a:bodyPr vert="horz" lIns="91440" tIns="45720" rIns="91440" bIns="45720" rtlCol="0" anchor="b"/>
          <a:lstStyle>
            <a:lvl1pPr algn="r">
              <a:defRPr sz="1200"/>
            </a:lvl1pPr>
          </a:lstStyle>
          <a:p>
            <a:fld id="{59C1BA4B-9DEB-4FC1-9E3E-713E98A1D56E}" type="slidenum">
              <a:rPr lang="cs-CZ" smtClean="0"/>
              <a:t>‹#›</a:t>
            </a:fld>
            <a:endParaRPr lang="cs-CZ"/>
          </a:p>
        </p:txBody>
      </p:sp>
    </p:spTree>
    <p:extLst>
      <p:ext uri="{BB962C8B-B14F-4D97-AF65-F5344CB8AC3E}">
        <p14:creationId xmlns:p14="http://schemas.microsoft.com/office/powerpoint/2010/main" val="14751976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5"/>
          </p:nvPr>
        </p:nvSpPr>
        <p:spPr/>
        <p:txBody>
          <a:bodyPr/>
          <a:lstStyle/>
          <a:p>
            <a:fld id="{DC951C6B-BC02-6942-AEF7-14F9BBBA05AF}" type="slidenum">
              <a:rPr lang="cs-CZ" smtClean="0"/>
              <a:t>1</a:t>
            </a:fld>
            <a:endParaRPr lang="cs-CZ"/>
          </a:p>
        </p:txBody>
      </p:sp>
    </p:spTree>
    <p:extLst>
      <p:ext uri="{BB962C8B-B14F-4D97-AF65-F5344CB8AC3E}">
        <p14:creationId xmlns:p14="http://schemas.microsoft.com/office/powerpoint/2010/main" val="25195359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1524000" y="1122363"/>
            <a:ext cx="9144000" cy="2387600"/>
          </a:xfrm>
        </p:spPr>
        <p:txBody>
          <a:bodyPr anchor="b"/>
          <a:lstStyle>
            <a:lvl1pPr algn="ctr">
              <a:defRPr sz="6000"/>
            </a:lvl1pPr>
          </a:lstStyle>
          <a:p>
            <a:r>
              <a:rPr lang="cs-CZ"/>
              <a:t>Kliknutím lze upravit styl.</a:t>
            </a:r>
          </a:p>
        </p:txBody>
      </p:sp>
      <p:sp>
        <p:nvSpPr>
          <p:cNvPr id="3" name="Podnadpis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lze upravit styl předlohy.</a:t>
            </a:r>
          </a:p>
        </p:txBody>
      </p:sp>
      <p:sp>
        <p:nvSpPr>
          <p:cNvPr id="4" name="Zástupný symbol pro datum 3"/>
          <p:cNvSpPr>
            <a:spLocks noGrp="1"/>
          </p:cNvSpPr>
          <p:nvPr>
            <p:ph type="dt" sz="half" idx="10"/>
          </p:nvPr>
        </p:nvSpPr>
        <p:spPr/>
        <p:txBody>
          <a:bodyPr/>
          <a:lstStyle/>
          <a:p>
            <a:fld id="{AD6869B4-7949-480F-B4B0-D3FA11674B47}" type="datetimeFigureOut">
              <a:rPr lang="cs-CZ" smtClean="0"/>
              <a:t>15.11.2023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1470384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idx="1"/>
          </p:nvPr>
        </p:nvSpPr>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AD6869B4-7949-480F-B4B0-D3FA11674B47}" type="datetimeFigureOut">
              <a:rPr lang="cs-CZ" smtClean="0"/>
              <a:t>15.11.2023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6178488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831850" y="1709738"/>
            <a:ext cx="10515600" cy="2852737"/>
          </a:xfrm>
        </p:spPr>
        <p:txBody>
          <a:bodyPr anchor="b"/>
          <a:lstStyle>
            <a:lvl1pPr>
              <a:defRPr sz="6000"/>
            </a:lvl1pPr>
          </a:lstStyle>
          <a:p>
            <a:r>
              <a:rPr lang="cs-CZ"/>
              <a:t>Kliknutím lze upravit styl.</a:t>
            </a:r>
          </a:p>
        </p:txBody>
      </p:sp>
      <p:sp>
        <p:nvSpPr>
          <p:cNvPr id="3" name="Zástupný symbol pro text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a:t>Kliknutím lze upravit styly předlohy textu.</a:t>
            </a:r>
          </a:p>
        </p:txBody>
      </p:sp>
      <p:sp>
        <p:nvSpPr>
          <p:cNvPr id="4" name="Zástupný symbol pro datum 3"/>
          <p:cNvSpPr>
            <a:spLocks noGrp="1"/>
          </p:cNvSpPr>
          <p:nvPr>
            <p:ph type="dt" sz="half" idx="10"/>
          </p:nvPr>
        </p:nvSpPr>
        <p:spPr/>
        <p:txBody>
          <a:bodyPr/>
          <a:lstStyle/>
          <a:p>
            <a:fld id="{AD6869B4-7949-480F-B4B0-D3FA11674B47}" type="datetimeFigureOut">
              <a:rPr lang="cs-CZ" smtClean="0"/>
              <a:t>15.11.2023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40902595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sz="half" idx="1"/>
          </p:nvPr>
        </p:nvSpPr>
        <p:spPr>
          <a:xfrm>
            <a:off x="838200" y="1825625"/>
            <a:ext cx="5181600" cy="4351338"/>
          </a:xfrm>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p:cNvSpPr>
            <a:spLocks noGrp="1"/>
          </p:cNvSpPr>
          <p:nvPr>
            <p:ph sz="half" idx="2"/>
          </p:nvPr>
        </p:nvSpPr>
        <p:spPr>
          <a:xfrm>
            <a:off x="6172200" y="1825625"/>
            <a:ext cx="5181600" cy="4351338"/>
          </a:xfrm>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p:cNvSpPr>
            <a:spLocks noGrp="1"/>
          </p:cNvSpPr>
          <p:nvPr>
            <p:ph type="dt" sz="half" idx="10"/>
          </p:nvPr>
        </p:nvSpPr>
        <p:spPr/>
        <p:txBody>
          <a:bodyPr/>
          <a:lstStyle/>
          <a:p>
            <a:fld id="{AD6869B4-7949-480F-B4B0-D3FA11674B47}" type="datetimeFigureOut">
              <a:rPr lang="cs-CZ" smtClean="0"/>
              <a:t>15.11.2023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41150212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839788" y="365125"/>
            <a:ext cx="10515600" cy="1325563"/>
          </a:xfrm>
        </p:spPr>
        <p:txBody>
          <a:bodyPr/>
          <a:lstStyle/>
          <a:p>
            <a:r>
              <a:rPr lang="cs-CZ"/>
              <a:t>Kliknutím lze upravit styl.</a:t>
            </a:r>
          </a:p>
        </p:txBody>
      </p:sp>
      <p:sp>
        <p:nvSpPr>
          <p:cNvPr id="3" name="Zástupný symbol pro text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Kliknutím lze upravit styly předlohy textu.</a:t>
            </a:r>
          </a:p>
        </p:txBody>
      </p:sp>
      <p:sp>
        <p:nvSpPr>
          <p:cNvPr id="4" name="Zástupný symbol pro obsah 3"/>
          <p:cNvSpPr>
            <a:spLocks noGrp="1"/>
          </p:cNvSpPr>
          <p:nvPr>
            <p:ph sz="half" idx="2"/>
          </p:nvPr>
        </p:nvSpPr>
        <p:spPr>
          <a:xfrm>
            <a:off x="839788" y="2505075"/>
            <a:ext cx="5157787" cy="3684588"/>
          </a:xfrm>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text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Kliknutím lze upravit styly předlohy textu.</a:t>
            </a:r>
          </a:p>
        </p:txBody>
      </p:sp>
      <p:sp>
        <p:nvSpPr>
          <p:cNvPr id="6" name="Zástupný symbol pro obsah 5"/>
          <p:cNvSpPr>
            <a:spLocks noGrp="1"/>
          </p:cNvSpPr>
          <p:nvPr>
            <p:ph sz="quarter" idx="4"/>
          </p:nvPr>
        </p:nvSpPr>
        <p:spPr>
          <a:xfrm>
            <a:off x="6172200" y="2505075"/>
            <a:ext cx="5183188" cy="3684588"/>
          </a:xfrm>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p:cNvSpPr>
            <a:spLocks noGrp="1"/>
          </p:cNvSpPr>
          <p:nvPr>
            <p:ph type="dt" sz="half" idx="10"/>
          </p:nvPr>
        </p:nvSpPr>
        <p:spPr/>
        <p:txBody>
          <a:bodyPr/>
          <a:lstStyle/>
          <a:p>
            <a:fld id="{AD6869B4-7949-480F-B4B0-D3FA11674B47}" type="datetimeFigureOut">
              <a:rPr lang="cs-CZ" smtClean="0"/>
              <a:t>15.11.2023</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39186109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datum 2"/>
          <p:cNvSpPr>
            <a:spLocks noGrp="1"/>
          </p:cNvSpPr>
          <p:nvPr>
            <p:ph type="dt" sz="half" idx="10"/>
          </p:nvPr>
        </p:nvSpPr>
        <p:spPr/>
        <p:txBody>
          <a:bodyPr/>
          <a:lstStyle/>
          <a:p>
            <a:fld id="{AD6869B4-7949-480F-B4B0-D3FA11674B47}" type="datetimeFigureOut">
              <a:rPr lang="cs-CZ" smtClean="0"/>
              <a:t>15.11.2023</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35182759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AD6869B4-7949-480F-B4B0-D3FA11674B47}" type="datetimeFigureOut">
              <a:rPr lang="cs-CZ" smtClean="0"/>
              <a:t>15.11.2023</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24953562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pro obsah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Kliknutím lze upravit styly předlohy textu.</a:t>
            </a:r>
          </a:p>
        </p:txBody>
      </p:sp>
      <p:sp>
        <p:nvSpPr>
          <p:cNvPr id="5" name="Zástupný symbol pro datum 4"/>
          <p:cNvSpPr>
            <a:spLocks noGrp="1"/>
          </p:cNvSpPr>
          <p:nvPr>
            <p:ph type="dt" sz="half" idx="10"/>
          </p:nvPr>
        </p:nvSpPr>
        <p:spPr/>
        <p:txBody>
          <a:bodyPr/>
          <a:lstStyle/>
          <a:p>
            <a:fld id="{AD6869B4-7949-480F-B4B0-D3FA11674B47}" type="datetimeFigureOut">
              <a:rPr lang="cs-CZ" smtClean="0"/>
              <a:t>15.11.2023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9867744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pro obrázek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Kliknutím lze upravit styly předlohy textu.</a:t>
            </a:r>
          </a:p>
        </p:txBody>
      </p:sp>
      <p:sp>
        <p:nvSpPr>
          <p:cNvPr id="5" name="Zástupný symbol pro datum 4"/>
          <p:cNvSpPr>
            <a:spLocks noGrp="1"/>
          </p:cNvSpPr>
          <p:nvPr>
            <p:ph type="dt" sz="half" idx="10"/>
          </p:nvPr>
        </p:nvSpPr>
        <p:spPr/>
        <p:txBody>
          <a:bodyPr/>
          <a:lstStyle/>
          <a:p>
            <a:fld id="{AD6869B4-7949-480F-B4B0-D3FA11674B47}" type="datetimeFigureOut">
              <a:rPr lang="cs-CZ" smtClean="0"/>
              <a:t>15.11.2023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17646579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svislý text 2"/>
          <p:cNvSpPr>
            <a:spLocks noGrp="1"/>
          </p:cNvSpPr>
          <p:nvPr>
            <p:ph type="body" orient="vert" idx="1"/>
          </p:nvPr>
        </p:nvSpPr>
        <p:spPr/>
        <p:txBody>
          <a:bodyPr vert="eaVert"/>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AD6869B4-7949-480F-B4B0-D3FA11674B47}" type="datetimeFigureOut">
              <a:rPr lang="cs-CZ" smtClean="0"/>
              <a:t>15.11.2023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20857962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8724900" y="365125"/>
            <a:ext cx="2628900" cy="5811838"/>
          </a:xfrm>
        </p:spPr>
        <p:txBody>
          <a:bodyPr vert="eaVert"/>
          <a:lstStyle/>
          <a:p>
            <a:r>
              <a:rPr lang="cs-CZ"/>
              <a:t>Kliknutím lze upravit styl.</a:t>
            </a:r>
          </a:p>
        </p:txBody>
      </p:sp>
      <p:sp>
        <p:nvSpPr>
          <p:cNvPr id="3" name="Zástupný symbol pro svislý text 2"/>
          <p:cNvSpPr>
            <a:spLocks noGrp="1"/>
          </p:cNvSpPr>
          <p:nvPr>
            <p:ph type="body" orient="vert" idx="1"/>
          </p:nvPr>
        </p:nvSpPr>
        <p:spPr>
          <a:xfrm>
            <a:off x="838200" y="365125"/>
            <a:ext cx="7734300" cy="5811838"/>
          </a:xfrm>
        </p:spPr>
        <p:txBody>
          <a:bodyPr vert="eaVert"/>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AD6869B4-7949-480F-B4B0-D3FA11674B47}" type="datetimeFigureOut">
              <a:rPr lang="cs-CZ" smtClean="0"/>
              <a:t>15.11.2023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2296985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cs-CZ"/>
              <a:t>Kliknutím lze upravit styl.</a:t>
            </a:r>
          </a:p>
        </p:txBody>
      </p:sp>
      <p:sp>
        <p:nvSpPr>
          <p:cNvPr id="3" name="Zástupný symbol pro text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6869B4-7949-480F-B4B0-D3FA11674B47}" type="datetimeFigureOut">
              <a:rPr lang="cs-CZ" smtClean="0"/>
              <a:t>15.11.2023</a:t>
            </a:fld>
            <a:endParaRPr lang="cs-CZ"/>
          </a:p>
        </p:txBody>
      </p:sp>
      <p:sp>
        <p:nvSpPr>
          <p:cNvPr id="5" name="Zástupný symbol pro zápatí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860EB2-85D9-40DF-A6A9-558CCE481E13}" type="slidenum">
              <a:rPr lang="cs-CZ" smtClean="0"/>
              <a:t>‹#›</a:t>
            </a:fld>
            <a:endParaRPr lang="cs-CZ"/>
          </a:p>
        </p:txBody>
      </p:sp>
    </p:spTree>
    <p:extLst>
      <p:ext uri="{BB962C8B-B14F-4D97-AF65-F5344CB8AC3E}">
        <p14:creationId xmlns:p14="http://schemas.microsoft.com/office/powerpoint/2010/main" val="35364686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jpeg"/><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10" Type="http://schemas.openxmlformats.org/officeDocument/2006/relationships/image" Target="../media/image8.png"/><Relationship Id="rId4" Type="http://schemas.openxmlformats.org/officeDocument/2006/relationships/image" Target="../media/image2.jpeg"/><Relationship Id="rId9" Type="http://schemas.openxmlformats.org/officeDocument/2006/relationships/image" Target="../media/image7.jp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4.jpe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9.png"/></Relationships>
</file>

<file path=ppt/slides/_rels/slide1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2.jpeg"/><Relationship Id="rId7"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3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3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78A53C96-BC92-0F42-DEEF-26F7CD24EB24}"/>
              </a:ext>
            </a:extLst>
          </p:cNvPr>
          <p:cNvPicPr>
            <a:picLocks noChangeAspect="1"/>
          </p:cNvPicPr>
          <p:nvPr/>
        </p:nvPicPr>
        <p:blipFill>
          <a:blip r:embed="rId3"/>
          <a:stretch>
            <a:fillRect/>
          </a:stretch>
        </p:blipFill>
        <p:spPr>
          <a:xfrm>
            <a:off x="550568" y="518121"/>
            <a:ext cx="1144648" cy="1144648"/>
          </a:xfrm>
          <a:prstGeom prst="rect">
            <a:avLst/>
          </a:prstGeom>
        </p:spPr>
      </p:pic>
      <p:pic>
        <p:nvPicPr>
          <p:cNvPr id="5" name="Obrázek 4">
            <a:extLst>
              <a:ext uri="{FF2B5EF4-FFF2-40B4-BE49-F238E27FC236}">
                <a16:creationId xmlns:a16="http://schemas.microsoft.com/office/drawing/2014/main" id="{B5C3210F-1534-DD7D-A30E-AD6A27E6BE0E}"/>
              </a:ext>
            </a:extLst>
          </p:cNvPr>
          <p:cNvPicPr>
            <a:picLocks noChangeAspect="1"/>
          </p:cNvPicPr>
          <p:nvPr/>
        </p:nvPicPr>
        <p:blipFill>
          <a:blip r:embed="rId4"/>
          <a:stretch>
            <a:fillRect/>
          </a:stretch>
        </p:blipFill>
        <p:spPr>
          <a:xfrm>
            <a:off x="1906778" y="761138"/>
            <a:ext cx="1144648" cy="1144648"/>
          </a:xfrm>
          <a:prstGeom prst="rect">
            <a:avLst/>
          </a:prstGeom>
        </p:spPr>
      </p:pic>
      <p:pic>
        <p:nvPicPr>
          <p:cNvPr id="8" name="Obrázek 7">
            <a:extLst>
              <a:ext uri="{FF2B5EF4-FFF2-40B4-BE49-F238E27FC236}">
                <a16:creationId xmlns:a16="http://schemas.microsoft.com/office/drawing/2014/main" id="{358962C6-E452-9E28-F931-5555CC3B699D}"/>
              </a:ext>
            </a:extLst>
          </p:cNvPr>
          <p:cNvPicPr>
            <a:picLocks noChangeAspect="1"/>
          </p:cNvPicPr>
          <p:nvPr/>
        </p:nvPicPr>
        <p:blipFill>
          <a:blip r:embed="rId5"/>
          <a:stretch>
            <a:fillRect/>
          </a:stretch>
        </p:blipFill>
        <p:spPr>
          <a:xfrm>
            <a:off x="9903262" y="370335"/>
            <a:ext cx="766858" cy="1144648"/>
          </a:xfrm>
          <a:prstGeom prst="rect">
            <a:avLst/>
          </a:prstGeom>
        </p:spPr>
      </p:pic>
      <p:pic>
        <p:nvPicPr>
          <p:cNvPr id="9" name="Obrázek 8">
            <a:extLst>
              <a:ext uri="{FF2B5EF4-FFF2-40B4-BE49-F238E27FC236}">
                <a16:creationId xmlns:a16="http://schemas.microsoft.com/office/drawing/2014/main" id="{6A3D4D52-4784-B32C-57B8-223FB33E9860}"/>
              </a:ext>
            </a:extLst>
          </p:cNvPr>
          <p:cNvPicPr>
            <a:picLocks noChangeAspect="1"/>
          </p:cNvPicPr>
          <p:nvPr/>
        </p:nvPicPr>
        <p:blipFill>
          <a:blip r:embed="rId6"/>
          <a:stretch>
            <a:fillRect/>
          </a:stretch>
        </p:blipFill>
        <p:spPr>
          <a:xfrm>
            <a:off x="10670120" y="1605512"/>
            <a:ext cx="1167023" cy="1167023"/>
          </a:xfrm>
          <a:prstGeom prst="rect">
            <a:avLst/>
          </a:prstGeom>
        </p:spPr>
      </p:pic>
      <p:pic>
        <p:nvPicPr>
          <p:cNvPr id="12" name="Obrázek 11">
            <a:extLst>
              <a:ext uri="{FF2B5EF4-FFF2-40B4-BE49-F238E27FC236}">
                <a16:creationId xmlns:a16="http://schemas.microsoft.com/office/drawing/2014/main" id="{ACEEE7DD-2858-330C-8747-F0099E46B3E6}"/>
              </a:ext>
            </a:extLst>
          </p:cNvPr>
          <p:cNvPicPr>
            <a:picLocks noChangeAspect="1"/>
          </p:cNvPicPr>
          <p:nvPr/>
        </p:nvPicPr>
        <p:blipFill>
          <a:blip r:embed="rId7"/>
          <a:stretch>
            <a:fillRect/>
          </a:stretch>
        </p:blipFill>
        <p:spPr>
          <a:xfrm>
            <a:off x="11813095" y="4736049"/>
            <a:ext cx="390803" cy="390803"/>
          </a:xfrm>
          <a:prstGeom prst="rect">
            <a:avLst/>
          </a:prstGeom>
        </p:spPr>
      </p:pic>
      <p:pic>
        <p:nvPicPr>
          <p:cNvPr id="15" name="Obrázek 14">
            <a:extLst>
              <a:ext uri="{FF2B5EF4-FFF2-40B4-BE49-F238E27FC236}">
                <a16:creationId xmlns:a16="http://schemas.microsoft.com/office/drawing/2014/main" id="{C5C92C27-4852-7414-29AB-3F832AA8341D}"/>
              </a:ext>
            </a:extLst>
          </p:cNvPr>
          <p:cNvPicPr>
            <a:picLocks noChangeAspect="1"/>
          </p:cNvPicPr>
          <p:nvPr/>
        </p:nvPicPr>
        <p:blipFill>
          <a:blip r:embed="rId8"/>
          <a:stretch>
            <a:fillRect/>
          </a:stretch>
        </p:blipFill>
        <p:spPr>
          <a:xfrm>
            <a:off x="0" y="4736050"/>
            <a:ext cx="390803" cy="390803"/>
          </a:xfrm>
          <a:prstGeom prst="rect">
            <a:avLst/>
          </a:prstGeom>
        </p:spPr>
      </p:pic>
      <p:pic>
        <p:nvPicPr>
          <p:cNvPr id="20" name="Obrázek 19">
            <a:extLst>
              <a:ext uri="{FF2B5EF4-FFF2-40B4-BE49-F238E27FC236}">
                <a16:creationId xmlns:a16="http://schemas.microsoft.com/office/drawing/2014/main" id="{E9CBDBA6-4F79-4DBF-ACF7-964F2265AB0E}"/>
              </a:ext>
            </a:extLst>
          </p:cNvPr>
          <p:cNvPicPr>
            <a:picLocks noChangeAspect="1"/>
          </p:cNvPicPr>
          <p:nvPr/>
        </p:nvPicPr>
        <p:blipFill>
          <a:blip r:embed="rId9"/>
          <a:stretch>
            <a:fillRect/>
          </a:stretch>
        </p:blipFill>
        <p:spPr>
          <a:xfrm>
            <a:off x="5433134" y="5264458"/>
            <a:ext cx="1024604" cy="940960"/>
          </a:xfrm>
          <a:prstGeom prst="rect">
            <a:avLst/>
          </a:prstGeom>
        </p:spPr>
      </p:pic>
      <p:sp>
        <p:nvSpPr>
          <p:cNvPr id="2" name="TextovéPole 1">
            <a:extLst>
              <a:ext uri="{FF2B5EF4-FFF2-40B4-BE49-F238E27FC236}">
                <a16:creationId xmlns:a16="http://schemas.microsoft.com/office/drawing/2014/main" id="{039531BC-3B3E-47BC-A452-9779CFA8F44F}"/>
              </a:ext>
            </a:extLst>
          </p:cNvPr>
          <p:cNvSpPr txBox="1"/>
          <p:nvPr/>
        </p:nvSpPr>
        <p:spPr>
          <a:xfrm>
            <a:off x="381901" y="2792126"/>
            <a:ext cx="11428197" cy="2154436"/>
          </a:xfrm>
          <a:prstGeom prst="rect">
            <a:avLst/>
          </a:prstGeom>
          <a:noFill/>
        </p:spPr>
        <p:txBody>
          <a:bodyPr wrap="square" rtlCol="0">
            <a:spAutoFit/>
          </a:bodyPr>
          <a:lstStyle/>
          <a:p>
            <a:pPr algn="ctr"/>
            <a:r>
              <a:rPr lang="cs-CZ" altLang="cs-CZ" sz="3600" b="1" cap="small" dirty="0">
                <a:solidFill>
                  <a:srgbClr val="000099"/>
                </a:solidFill>
                <a:latin typeface="Arial" charset="0"/>
                <a:cs typeface="Arial" charset="0"/>
              </a:rPr>
              <a:t>Fond Malých Projektů 2021 - 2027</a:t>
            </a:r>
            <a:endParaRPr lang="pl-PL" sz="3600" b="1" cap="small" dirty="0">
              <a:solidFill>
                <a:srgbClr val="000099"/>
              </a:solidFill>
              <a:latin typeface="Arial" panose="020B0604020202020204" pitchFamily="34" charset="0"/>
              <a:ea typeface="+mj-ea"/>
              <a:cs typeface="Arial" panose="020B0604020202020204" pitchFamily="34" charset="0"/>
            </a:endParaRPr>
          </a:p>
          <a:p>
            <a:pPr algn="ctr"/>
            <a:r>
              <a:rPr lang="pl-PL" altLang="cs-CZ" sz="3600" b="1" cap="small" dirty="0">
                <a:solidFill>
                  <a:srgbClr val="FF6600"/>
                </a:solidFill>
                <a:latin typeface="Arial" charset="0"/>
                <a:cs typeface="Arial" charset="0"/>
              </a:rPr>
              <a:t>Fundusz Małych Projektów 2021 - 2027</a:t>
            </a:r>
          </a:p>
          <a:p>
            <a:pPr algn="ctr"/>
            <a:endParaRPr lang="pl-PL" sz="2200" b="1" dirty="0">
              <a:solidFill>
                <a:srgbClr val="003399"/>
              </a:solidFill>
              <a:latin typeface="Arial" panose="020B0604020202020204" pitchFamily="34" charset="0"/>
              <a:ea typeface="+mj-ea"/>
              <a:cs typeface="Arial" panose="020B0604020202020204" pitchFamily="34" charset="0"/>
            </a:endParaRPr>
          </a:p>
          <a:p>
            <a:pPr algn="ctr"/>
            <a:r>
              <a:rPr lang="pl-PL" sz="2000" b="1" dirty="0">
                <a:solidFill>
                  <a:srgbClr val="000099"/>
                </a:solidFill>
                <a:latin typeface="Arial" panose="020B0604020202020204" pitchFamily="34" charset="0"/>
                <a:ea typeface="+mj-ea"/>
                <a:cs typeface="Arial" panose="020B0604020202020204" pitchFamily="34" charset="0"/>
              </a:rPr>
              <a:t>Program INTERREG</a:t>
            </a:r>
          </a:p>
          <a:p>
            <a:pPr algn="ctr"/>
            <a:r>
              <a:rPr lang="pl-PL" sz="2000" b="1" dirty="0">
                <a:solidFill>
                  <a:srgbClr val="000099"/>
                </a:solidFill>
                <a:latin typeface="Arial" panose="020B0604020202020204" pitchFamily="34" charset="0"/>
                <a:ea typeface="+mj-ea"/>
                <a:cs typeface="Arial" panose="020B0604020202020204" pitchFamily="34" charset="0"/>
              </a:rPr>
              <a:t>ČESKO – POLSKO | </a:t>
            </a:r>
            <a:r>
              <a:rPr lang="pl-PL" sz="2000" b="1" dirty="0">
                <a:solidFill>
                  <a:srgbClr val="FF6600"/>
                </a:solidFill>
                <a:latin typeface="Arial" panose="020B0604020202020204" pitchFamily="34" charset="0"/>
                <a:ea typeface="+mj-ea"/>
                <a:cs typeface="Arial" panose="020B0604020202020204" pitchFamily="34" charset="0"/>
              </a:rPr>
              <a:t>CZECHY – POLSKA</a:t>
            </a:r>
            <a:endParaRPr lang="cs-CZ" sz="2000" b="1" dirty="0">
              <a:solidFill>
                <a:srgbClr val="FF6600"/>
              </a:solidFill>
              <a:latin typeface="Arial" panose="020B0604020202020204" pitchFamily="34" charset="0"/>
              <a:ea typeface="+mj-ea"/>
              <a:cs typeface="Arial" panose="020B0604020202020204" pitchFamily="34" charset="0"/>
            </a:endParaRPr>
          </a:p>
        </p:txBody>
      </p:sp>
      <p:pic>
        <p:nvPicPr>
          <p:cNvPr id="22" name="Obrázek 21" descr="Obsah obrázku text&#10;&#10;Popis byl vytvořen automaticky">
            <a:extLst>
              <a:ext uri="{FF2B5EF4-FFF2-40B4-BE49-F238E27FC236}">
                <a16:creationId xmlns:a16="http://schemas.microsoft.com/office/drawing/2014/main" id="{AA56AFA2-8440-4365-B90E-8A711D35DEE6}"/>
              </a:ext>
            </a:extLst>
          </p:cNvPr>
          <p:cNvPicPr>
            <a:picLocks noChangeAspect="1"/>
          </p:cNvPicPr>
          <p:nvPr/>
        </p:nvPicPr>
        <p:blipFill>
          <a:blip r:embed="rId10"/>
          <a:stretch>
            <a:fillRect/>
          </a:stretch>
        </p:blipFill>
        <p:spPr>
          <a:xfrm>
            <a:off x="3777791" y="547585"/>
            <a:ext cx="4809754" cy="1200914"/>
          </a:xfrm>
          <a:prstGeom prst="rect">
            <a:avLst/>
          </a:prstGeom>
        </p:spPr>
      </p:pic>
    </p:spTree>
    <p:extLst>
      <p:ext uri="{BB962C8B-B14F-4D97-AF65-F5344CB8AC3E}">
        <p14:creationId xmlns:p14="http://schemas.microsoft.com/office/powerpoint/2010/main" val="22733358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3">
            <a:extLst>
              <a:ext uri="{FF2B5EF4-FFF2-40B4-BE49-F238E27FC236}">
                <a16:creationId xmlns:a16="http://schemas.microsoft.com/office/drawing/2014/main" id="{7429C232-DE3B-C958-6AB1-6BACE4C84D52}"/>
              </a:ext>
            </a:extLst>
          </p:cNvPr>
          <p:cNvPicPr>
            <a:picLocks noChangeAspect="1"/>
          </p:cNvPicPr>
          <p:nvPr/>
        </p:nvPicPr>
        <p:blipFill>
          <a:blip r:embed="rId2"/>
          <a:stretch>
            <a:fillRect/>
          </a:stretch>
        </p:blipFill>
        <p:spPr>
          <a:xfrm>
            <a:off x="550568" y="518121"/>
            <a:ext cx="1144648" cy="1144648"/>
          </a:xfrm>
          <a:prstGeom prst="rect">
            <a:avLst/>
          </a:prstGeom>
        </p:spPr>
      </p:pic>
      <p:pic>
        <p:nvPicPr>
          <p:cNvPr id="3" name="Obrázek 4">
            <a:extLst>
              <a:ext uri="{FF2B5EF4-FFF2-40B4-BE49-F238E27FC236}">
                <a16:creationId xmlns:a16="http://schemas.microsoft.com/office/drawing/2014/main" id="{C6E64CC5-E23E-CDE5-31A1-E94C6A7FADEB}"/>
              </a:ext>
            </a:extLst>
          </p:cNvPr>
          <p:cNvPicPr>
            <a:picLocks noChangeAspect="1"/>
          </p:cNvPicPr>
          <p:nvPr/>
        </p:nvPicPr>
        <p:blipFill>
          <a:blip r:embed="rId3"/>
          <a:stretch>
            <a:fillRect/>
          </a:stretch>
        </p:blipFill>
        <p:spPr>
          <a:xfrm>
            <a:off x="1906778" y="761138"/>
            <a:ext cx="1144648" cy="1144648"/>
          </a:xfrm>
          <a:prstGeom prst="rect">
            <a:avLst/>
          </a:prstGeom>
        </p:spPr>
      </p:pic>
      <p:pic>
        <p:nvPicPr>
          <p:cNvPr id="4" name="Obrázek 7">
            <a:extLst>
              <a:ext uri="{FF2B5EF4-FFF2-40B4-BE49-F238E27FC236}">
                <a16:creationId xmlns:a16="http://schemas.microsoft.com/office/drawing/2014/main" id="{92B6EF9F-D7B5-8AD9-B92C-2AD59E99B1FA}"/>
              </a:ext>
            </a:extLst>
          </p:cNvPr>
          <p:cNvPicPr>
            <a:picLocks noChangeAspect="1"/>
          </p:cNvPicPr>
          <p:nvPr/>
        </p:nvPicPr>
        <p:blipFill>
          <a:blip r:embed="rId4"/>
          <a:stretch>
            <a:fillRect/>
          </a:stretch>
        </p:blipFill>
        <p:spPr>
          <a:xfrm>
            <a:off x="9388358" y="518121"/>
            <a:ext cx="766858" cy="1144648"/>
          </a:xfrm>
          <a:prstGeom prst="rect">
            <a:avLst/>
          </a:prstGeom>
        </p:spPr>
      </p:pic>
      <p:pic>
        <p:nvPicPr>
          <p:cNvPr id="5" name="Obrázek 8">
            <a:extLst>
              <a:ext uri="{FF2B5EF4-FFF2-40B4-BE49-F238E27FC236}">
                <a16:creationId xmlns:a16="http://schemas.microsoft.com/office/drawing/2014/main" id="{C7051C64-2132-7C99-CEED-FBB6B0BA4C74}"/>
              </a:ext>
            </a:extLst>
          </p:cNvPr>
          <p:cNvPicPr>
            <a:picLocks noChangeAspect="1"/>
          </p:cNvPicPr>
          <p:nvPr/>
        </p:nvPicPr>
        <p:blipFill>
          <a:blip r:embed="rId5"/>
          <a:stretch>
            <a:fillRect/>
          </a:stretch>
        </p:blipFill>
        <p:spPr>
          <a:xfrm>
            <a:off x="10403790" y="1079257"/>
            <a:ext cx="1167023" cy="1167023"/>
          </a:xfrm>
          <a:prstGeom prst="rect">
            <a:avLst/>
          </a:prstGeom>
        </p:spPr>
      </p:pic>
      <p:sp>
        <p:nvSpPr>
          <p:cNvPr id="8" name="pole tekstowe 7">
            <a:extLst>
              <a:ext uri="{FF2B5EF4-FFF2-40B4-BE49-F238E27FC236}">
                <a16:creationId xmlns:a16="http://schemas.microsoft.com/office/drawing/2014/main" id="{29ECF7CD-FF53-EBA7-79A1-D13265CBF2D8}"/>
              </a:ext>
            </a:extLst>
          </p:cNvPr>
          <p:cNvSpPr txBox="1"/>
          <p:nvPr/>
        </p:nvSpPr>
        <p:spPr>
          <a:xfrm>
            <a:off x="4917390" y="3429000"/>
            <a:ext cx="5486400" cy="1107996"/>
          </a:xfrm>
          <a:prstGeom prst="rect">
            <a:avLst/>
          </a:prstGeom>
          <a:solidFill>
            <a:schemeClr val="bg1"/>
          </a:solidFill>
        </p:spPr>
        <p:txBody>
          <a:bodyPr wrap="square" rtlCol="0">
            <a:spAutoFit/>
          </a:bodyPr>
          <a:lstStyle/>
          <a:p>
            <a:endParaRPr lang="pl-PL" sz="6600" dirty="0">
              <a:solidFill>
                <a:srgbClr val="002060"/>
              </a:solidFill>
            </a:endParaRPr>
          </a:p>
        </p:txBody>
      </p:sp>
      <p:sp>
        <p:nvSpPr>
          <p:cNvPr id="10" name="pole tekstowe 9">
            <a:extLst>
              <a:ext uri="{FF2B5EF4-FFF2-40B4-BE49-F238E27FC236}">
                <a16:creationId xmlns:a16="http://schemas.microsoft.com/office/drawing/2014/main" id="{ACBFEE0C-6DC3-B339-19F2-FCCC6F713478}"/>
              </a:ext>
            </a:extLst>
          </p:cNvPr>
          <p:cNvSpPr txBox="1"/>
          <p:nvPr/>
        </p:nvSpPr>
        <p:spPr>
          <a:xfrm>
            <a:off x="1010652" y="3672017"/>
            <a:ext cx="9511973" cy="1508105"/>
          </a:xfrm>
          <a:prstGeom prst="rect">
            <a:avLst/>
          </a:prstGeom>
          <a:noFill/>
        </p:spPr>
        <p:txBody>
          <a:bodyPr wrap="square">
            <a:spAutoFit/>
          </a:bodyPr>
          <a:lstStyle/>
          <a:p>
            <a:pPr algn="ctr"/>
            <a:r>
              <a:rPr lang="pl-PL" sz="4400" b="1" dirty="0">
                <a:solidFill>
                  <a:srgbClr val="000099"/>
                </a:solidFill>
              </a:rPr>
              <a:t>PRIORITA 2 </a:t>
            </a:r>
            <a:r>
              <a:rPr lang="pl-PL" sz="4400" b="1" dirty="0">
                <a:solidFill>
                  <a:srgbClr val="FF6600"/>
                </a:solidFill>
              </a:rPr>
              <a:t>/</a:t>
            </a:r>
            <a:r>
              <a:rPr lang="pl-PL" sz="4400" b="1" dirty="0">
                <a:solidFill>
                  <a:schemeClr val="accent2"/>
                </a:solidFill>
              </a:rPr>
              <a:t>PRIORYTET 2 </a:t>
            </a:r>
          </a:p>
          <a:p>
            <a:pPr algn="ctr"/>
            <a:r>
              <a:rPr lang="pl-PL" sz="4800" b="1" kern="0" dirty="0" err="1">
                <a:solidFill>
                  <a:srgbClr val="000099"/>
                </a:solidFill>
                <a:effectLst/>
                <a:latin typeface="Calibri" panose="020F0502020204030204" pitchFamily="34" charset="0"/>
                <a:ea typeface="Times New Roman" panose="02020603050405020304" pitchFamily="18" charset="0"/>
                <a:cs typeface="Times New Roman" panose="02020603050405020304" pitchFamily="18" charset="0"/>
              </a:rPr>
              <a:t>Cestovní</a:t>
            </a:r>
            <a:r>
              <a:rPr lang="pl-PL" sz="4800" b="1" kern="0" dirty="0">
                <a:solidFill>
                  <a:srgbClr val="000099"/>
                </a:solidFill>
                <a:effectLst/>
                <a:latin typeface="Calibri" panose="020F0502020204030204" pitchFamily="34" charset="0"/>
                <a:ea typeface="Times New Roman" panose="02020603050405020304" pitchFamily="18" charset="0"/>
                <a:cs typeface="Times New Roman" panose="02020603050405020304" pitchFamily="18" charset="0"/>
              </a:rPr>
              <a:t> ruch </a:t>
            </a:r>
            <a:r>
              <a:rPr lang="pl-PL" sz="4800" b="1" kern="0" dirty="0">
                <a:solidFill>
                  <a:srgbClr val="FF6600"/>
                </a:solidFill>
                <a:effectLst/>
                <a:latin typeface="Calibri" panose="020F0502020204030204" pitchFamily="34" charset="0"/>
                <a:ea typeface="Times New Roman" panose="02020603050405020304" pitchFamily="18" charset="0"/>
                <a:cs typeface="Times New Roman" panose="02020603050405020304" pitchFamily="18" charset="0"/>
              </a:rPr>
              <a:t>/ </a:t>
            </a:r>
            <a:r>
              <a:rPr lang="pl-PL" sz="4800" b="1" dirty="0">
                <a:solidFill>
                  <a:schemeClr val="accent2"/>
                </a:solidFill>
              </a:rPr>
              <a:t>Ruch turystyczny </a:t>
            </a:r>
          </a:p>
        </p:txBody>
      </p:sp>
      <p:pic>
        <p:nvPicPr>
          <p:cNvPr id="11" name="Obrázek 21" descr="Obsah obrázku text&#10;&#10;Popis byl vytvořen automaticky">
            <a:extLst>
              <a:ext uri="{FF2B5EF4-FFF2-40B4-BE49-F238E27FC236}">
                <a16:creationId xmlns:a16="http://schemas.microsoft.com/office/drawing/2014/main" id="{B87B6AFC-6048-4364-A477-459B83BE3E05}"/>
              </a:ext>
            </a:extLst>
          </p:cNvPr>
          <p:cNvPicPr>
            <a:picLocks noChangeAspect="1"/>
          </p:cNvPicPr>
          <p:nvPr/>
        </p:nvPicPr>
        <p:blipFill>
          <a:blip r:embed="rId6"/>
          <a:stretch>
            <a:fillRect/>
          </a:stretch>
        </p:blipFill>
        <p:spPr>
          <a:xfrm>
            <a:off x="3777791" y="547585"/>
            <a:ext cx="4809754" cy="1200914"/>
          </a:xfrm>
          <a:prstGeom prst="rect">
            <a:avLst/>
          </a:prstGeom>
        </p:spPr>
      </p:pic>
    </p:spTree>
    <p:extLst>
      <p:ext uri="{BB962C8B-B14F-4D97-AF65-F5344CB8AC3E}">
        <p14:creationId xmlns:p14="http://schemas.microsoft.com/office/powerpoint/2010/main" val="29649592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graphicFrame>
        <p:nvGraphicFramePr>
          <p:cNvPr id="9" name="Tabulka 2">
            <a:extLst>
              <a:ext uri="{FF2B5EF4-FFF2-40B4-BE49-F238E27FC236}">
                <a16:creationId xmlns:a16="http://schemas.microsoft.com/office/drawing/2014/main" id="{28010F7E-14DD-4DF2-B4D8-A6D3D1B6A492}"/>
              </a:ext>
            </a:extLst>
          </p:cNvPr>
          <p:cNvGraphicFramePr>
            <a:graphicFrameLocks noGrp="1"/>
          </p:cNvGraphicFramePr>
          <p:nvPr>
            <p:extLst>
              <p:ext uri="{D42A27DB-BD31-4B8C-83A1-F6EECF244321}">
                <p14:modId xmlns:p14="http://schemas.microsoft.com/office/powerpoint/2010/main" val="3552108598"/>
              </p:ext>
            </p:extLst>
          </p:nvPr>
        </p:nvGraphicFramePr>
        <p:xfrm>
          <a:off x="390803" y="1109709"/>
          <a:ext cx="11194556" cy="4134643"/>
        </p:xfrm>
        <a:graphic>
          <a:graphicData uri="http://schemas.openxmlformats.org/drawingml/2006/table">
            <a:tbl>
              <a:tblPr firstRow="1" bandRow="1">
                <a:tableStyleId>{3B4B98B0-60AC-42C2-AFA5-B58CD77FA1E5}</a:tableStyleId>
              </a:tblPr>
              <a:tblGrid>
                <a:gridCol w="5705197">
                  <a:extLst>
                    <a:ext uri="{9D8B030D-6E8A-4147-A177-3AD203B41FA5}">
                      <a16:colId xmlns:a16="http://schemas.microsoft.com/office/drawing/2014/main" val="3983641993"/>
                    </a:ext>
                  </a:extLst>
                </a:gridCol>
                <a:gridCol w="5489359">
                  <a:extLst>
                    <a:ext uri="{9D8B030D-6E8A-4147-A177-3AD203B41FA5}">
                      <a16:colId xmlns:a16="http://schemas.microsoft.com/office/drawing/2014/main" val="372066559"/>
                    </a:ext>
                  </a:extLst>
                </a:gridCol>
              </a:tblGrid>
              <a:tr h="4134643">
                <a:tc>
                  <a:txBody>
                    <a:bodyPr/>
                    <a:lstStyle/>
                    <a:p>
                      <a:pPr marL="285750" indent="-285750" algn="just">
                        <a:lnSpc>
                          <a:spcPct val="110000"/>
                        </a:lnSpc>
                        <a:spcBef>
                          <a:spcPts val="600"/>
                        </a:spcBef>
                        <a:spcAft>
                          <a:spcPts val="600"/>
                        </a:spcAft>
                        <a:buFont typeface="Wingdings" panose="05000000000000000000" pitchFamily="2" charset="2"/>
                        <a:buChar char="q"/>
                      </a:pPr>
                      <a:endParaRPr lang="cs-CZ" altLang="cs-CZ" sz="1000" b="1" kern="1200" dirty="0">
                        <a:solidFill>
                          <a:schemeClr val="accent5">
                            <a:lumMod val="75000"/>
                          </a:schemeClr>
                        </a:solidFill>
                        <a:effectLst/>
                        <a:latin typeface="Arial" panose="020B0604020202020204" pitchFamily="34" charset="0"/>
                        <a:ea typeface="+mn-ea"/>
                        <a:cs typeface="Arial" panose="020B0604020202020204" pitchFamily="34" charset="0"/>
                      </a:endParaRPr>
                    </a:p>
                    <a:p>
                      <a:pPr marL="285750" indent="-285750" algn="just">
                        <a:buFont typeface="Wingdings" panose="05000000000000000000" pitchFamily="2" charset="2"/>
                        <a:buChar char="q"/>
                      </a:pPr>
                      <a:r>
                        <a:rPr lang="cs-CZ" sz="1800" b="1" kern="1200" dirty="0">
                          <a:solidFill>
                            <a:schemeClr val="accent5">
                              <a:lumMod val="75000"/>
                            </a:schemeClr>
                          </a:solidFill>
                          <a:effectLst/>
                          <a:latin typeface="+mn-lt"/>
                          <a:ea typeface="+mn-ea"/>
                          <a:cs typeface="+mn-cs"/>
                        </a:rPr>
                        <a:t>Program Interreg Česko - Polsko 2021-2027 je pokračováním dalších ročníků programů a iniciativ přeshraniční spolupráce. Program přímo vychází ze zkušeností předchozího operačního programu Interreg V-A Česká republika - Polsko 2014-2020. </a:t>
                      </a:r>
                      <a:endParaRPr lang="pl-PL" sz="1800" b="1" kern="1200" dirty="0">
                        <a:solidFill>
                          <a:schemeClr val="accent5">
                            <a:lumMod val="75000"/>
                          </a:schemeClr>
                        </a:solidFill>
                        <a:effectLst/>
                        <a:latin typeface="+mn-lt"/>
                        <a:ea typeface="+mn-ea"/>
                        <a:cs typeface="+mn-cs"/>
                      </a:endParaRPr>
                    </a:p>
                  </a:txBody>
                  <a:tcPr/>
                </a:tc>
                <a:tc>
                  <a:txBody>
                    <a:bodyPr/>
                    <a:lstStyle/>
                    <a:p>
                      <a:pPr marL="285750" marR="0" lvl="0" indent="-285750" algn="just" defTabSz="914400" rtl="0" eaLnBrk="1" fontAlgn="auto" latinLnBrk="0" hangingPunct="1">
                        <a:lnSpc>
                          <a:spcPct val="110000"/>
                        </a:lnSpc>
                        <a:spcBef>
                          <a:spcPts val="600"/>
                        </a:spcBef>
                        <a:spcAft>
                          <a:spcPts val="600"/>
                        </a:spcAft>
                        <a:buClrTx/>
                        <a:buSzTx/>
                        <a:buFont typeface="Wingdings" panose="05000000000000000000" pitchFamily="2" charset="2"/>
                        <a:buChar char="q"/>
                        <a:tabLst/>
                        <a:defRPr/>
                      </a:pPr>
                      <a:endParaRPr lang="cs-CZ" altLang="cs-CZ" sz="1000" b="0" kern="1200" dirty="0">
                        <a:solidFill>
                          <a:srgbClr val="FF6600"/>
                        </a:solidFill>
                        <a:effectLst/>
                        <a:latin typeface="Arial" panose="020B0604020202020204" pitchFamily="34" charset="0"/>
                        <a:ea typeface="+mn-ea"/>
                        <a:cs typeface="Arial" panose="020B0604020202020204" pitchFamily="34" charset="0"/>
                      </a:endParaRPr>
                    </a:p>
                    <a:p>
                      <a:pPr marL="285750" indent="-285750" algn="just">
                        <a:buFont typeface="Wingdings" panose="05000000000000000000" pitchFamily="2" charset="2"/>
                        <a:buChar char="q"/>
                      </a:pPr>
                      <a:r>
                        <a:rPr kumimoji="0" lang="pl-PL" sz="1800" b="1" i="0" u="none" strike="noStrike" kern="1200" cap="none" spc="0" normalizeH="0" baseline="0" noProof="0" dirty="0">
                          <a:ln>
                            <a:noFill/>
                          </a:ln>
                          <a:solidFill>
                            <a:srgbClr val="ED7D31"/>
                          </a:solidFill>
                          <a:effectLst/>
                          <a:uLnTx/>
                          <a:uFillTx/>
                          <a:latin typeface="+mn-lt"/>
                          <a:ea typeface="+mn-ea"/>
                          <a:cs typeface="+mn-cs"/>
                        </a:rPr>
                        <a:t>Program </a:t>
                      </a:r>
                      <a:r>
                        <a:rPr kumimoji="0" lang="pl-PL" sz="1800" b="1" i="0" u="none" strike="noStrike" kern="1200" cap="none" spc="0" normalizeH="0" baseline="0" noProof="0" dirty="0" err="1">
                          <a:ln>
                            <a:noFill/>
                          </a:ln>
                          <a:solidFill>
                            <a:srgbClr val="ED7D31"/>
                          </a:solidFill>
                          <a:effectLst/>
                          <a:uLnTx/>
                          <a:uFillTx/>
                          <a:latin typeface="+mn-lt"/>
                          <a:ea typeface="+mn-ea"/>
                          <a:cs typeface="+mn-cs"/>
                        </a:rPr>
                        <a:t>Interreg</a:t>
                      </a:r>
                      <a:r>
                        <a:rPr kumimoji="0" lang="pl-PL" sz="1800" b="1" i="0" u="none" strike="noStrike" kern="1200" cap="none" spc="0" normalizeH="0" baseline="0" noProof="0" dirty="0">
                          <a:ln>
                            <a:noFill/>
                          </a:ln>
                          <a:solidFill>
                            <a:srgbClr val="ED7D31"/>
                          </a:solidFill>
                          <a:effectLst/>
                          <a:uLnTx/>
                          <a:uFillTx/>
                          <a:latin typeface="+mn-lt"/>
                          <a:ea typeface="+mn-ea"/>
                          <a:cs typeface="+mn-cs"/>
                        </a:rPr>
                        <a:t> Czechy – Polska 2021-2027 jest kontynuacją kolejnych edycji programów </a:t>
                      </a:r>
                      <a:br>
                        <a:rPr kumimoji="0" lang="pl-PL" sz="1800" b="1" i="0" u="none" strike="noStrike" kern="1200" cap="none" spc="0" normalizeH="0" baseline="0" noProof="0" dirty="0">
                          <a:ln>
                            <a:noFill/>
                          </a:ln>
                          <a:solidFill>
                            <a:srgbClr val="ED7D31"/>
                          </a:solidFill>
                          <a:effectLst/>
                          <a:uLnTx/>
                          <a:uFillTx/>
                          <a:latin typeface="+mn-lt"/>
                          <a:ea typeface="+mn-ea"/>
                          <a:cs typeface="+mn-cs"/>
                        </a:rPr>
                      </a:br>
                      <a:r>
                        <a:rPr kumimoji="0" lang="pl-PL" sz="1800" b="1" i="0" u="none" strike="noStrike" kern="1200" cap="none" spc="0" normalizeH="0" baseline="0" noProof="0" dirty="0">
                          <a:ln>
                            <a:noFill/>
                          </a:ln>
                          <a:solidFill>
                            <a:srgbClr val="ED7D31"/>
                          </a:solidFill>
                          <a:effectLst/>
                          <a:uLnTx/>
                          <a:uFillTx/>
                          <a:latin typeface="+mn-lt"/>
                          <a:ea typeface="+mn-ea"/>
                          <a:cs typeface="+mn-cs"/>
                        </a:rPr>
                        <a:t>i inicjatyw współpracy transgranicznej. Program opiera się bezpośrednio na doświadczeniach poprzedniego programu operacyjnego </a:t>
                      </a:r>
                      <a:r>
                        <a:rPr kumimoji="0" lang="pl-PL" sz="1800" b="1" i="0" u="none" strike="noStrike" kern="1200" cap="none" spc="0" normalizeH="0" baseline="0" noProof="0" dirty="0" err="1">
                          <a:ln>
                            <a:noFill/>
                          </a:ln>
                          <a:solidFill>
                            <a:srgbClr val="ED7D31"/>
                          </a:solidFill>
                          <a:effectLst/>
                          <a:uLnTx/>
                          <a:uFillTx/>
                          <a:latin typeface="+mn-lt"/>
                          <a:ea typeface="+mn-ea"/>
                          <a:cs typeface="+mn-cs"/>
                        </a:rPr>
                        <a:t>Interreg</a:t>
                      </a:r>
                      <a:r>
                        <a:rPr kumimoji="0" lang="pl-PL" sz="1800" b="1" i="0" u="none" strike="noStrike" kern="1200" cap="none" spc="0" normalizeH="0" baseline="0" noProof="0" dirty="0">
                          <a:ln>
                            <a:noFill/>
                          </a:ln>
                          <a:solidFill>
                            <a:srgbClr val="ED7D31"/>
                          </a:solidFill>
                          <a:effectLst/>
                          <a:uLnTx/>
                          <a:uFillTx/>
                          <a:latin typeface="+mn-lt"/>
                          <a:ea typeface="+mn-ea"/>
                          <a:cs typeface="+mn-cs"/>
                        </a:rPr>
                        <a:t> V-A Republika Czeska–Polska 2014-2020</a:t>
                      </a:r>
                      <a:r>
                        <a:rPr lang="pl-PL" sz="1800" b="1" kern="1200" dirty="0">
                          <a:solidFill>
                            <a:schemeClr val="accent2"/>
                          </a:solidFill>
                          <a:effectLst/>
                          <a:latin typeface="+mn-lt"/>
                          <a:ea typeface="+mn-ea"/>
                          <a:cs typeface="+mn-cs"/>
                        </a:rPr>
                        <a:t>.</a:t>
                      </a:r>
                      <a:br>
                        <a:rPr lang="pl-PL" sz="1800" b="1" kern="1200" dirty="0">
                          <a:solidFill>
                            <a:schemeClr val="accent2"/>
                          </a:solidFill>
                          <a:effectLst/>
                          <a:latin typeface="+mn-lt"/>
                          <a:ea typeface="+mn-ea"/>
                          <a:cs typeface="+mn-cs"/>
                        </a:rPr>
                      </a:br>
                      <a:endParaRPr lang="pl-PL" sz="1800" b="1" kern="1200" dirty="0">
                        <a:solidFill>
                          <a:schemeClr val="accent2"/>
                        </a:solidFill>
                        <a:effectLst/>
                        <a:latin typeface="+mn-lt"/>
                        <a:ea typeface="+mn-ea"/>
                        <a:cs typeface="+mn-cs"/>
                      </a:endParaRPr>
                    </a:p>
                  </a:txBody>
                  <a:tcPr/>
                </a:tc>
                <a:extLst>
                  <a:ext uri="{0D108BD9-81ED-4DB2-BD59-A6C34878D82A}">
                    <a16:rowId xmlns:a16="http://schemas.microsoft.com/office/drawing/2014/main" val="382206565"/>
                  </a:ext>
                </a:extLst>
              </a:tr>
            </a:tbl>
          </a:graphicData>
        </a:graphic>
      </p:graphicFrame>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cs-CZ" altLang="cs-CZ" sz="2200" b="1" dirty="0">
                <a:solidFill>
                  <a:srgbClr val="000099"/>
                </a:solidFill>
                <a:latin typeface="Arial" charset="0"/>
                <a:cs typeface="Arial" charset="0"/>
              </a:rPr>
              <a:t>Fond malých projektů 2021 - 2027</a:t>
            </a:r>
            <a:r>
              <a:rPr lang="pl-PL" sz="2200" b="1" dirty="0">
                <a:solidFill>
                  <a:srgbClr val="003399"/>
                </a:solidFill>
                <a:latin typeface="Arial" panose="020B0604020202020204" pitchFamily="34" charset="0"/>
                <a:cs typeface="Arial" panose="020B0604020202020204" pitchFamily="34" charset="0"/>
              </a:rPr>
              <a:t> </a:t>
            </a:r>
            <a:r>
              <a:rPr lang="pl-PL" sz="2200" b="1" dirty="0">
                <a:solidFill>
                  <a:srgbClr val="000099"/>
                </a:solidFill>
                <a:latin typeface="Arial" panose="020B0604020202020204" pitchFamily="34" charset="0"/>
                <a:cs typeface="Arial" panose="020B0604020202020204" pitchFamily="34" charset="0"/>
              </a:rPr>
              <a:t>|</a:t>
            </a:r>
            <a:r>
              <a:rPr lang="pl-PL" sz="2200" b="1" dirty="0">
                <a:solidFill>
                  <a:srgbClr val="003399"/>
                </a:solidFill>
                <a:latin typeface="Arial" panose="020B0604020202020204" pitchFamily="34" charset="0"/>
                <a:cs typeface="Arial" panose="020B0604020202020204" pitchFamily="34" charset="0"/>
              </a:rPr>
              <a:t> </a:t>
            </a:r>
            <a:r>
              <a:rPr lang="pl-PL" altLang="cs-CZ" sz="2200" b="1" dirty="0">
                <a:solidFill>
                  <a:srgbClr val="FF6600"/>
                </a:solidFill>
                <a:latin typeface="Arial" charset="0"/>
                <a:cs typeface="Arial" charset="0"/>
              </a:rPr>
              <a:t>Fundusz małych projektów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3" name="Obrázek 12" descr="Obsah obrázku text&#10;&#10;Popis byl vytvořen automaticky">
            <a:extLst>
              <a:ext uri="{FF2B5EF4-FFF2-40B4-BE49-F238E27FC236}">
                <a16:creationId xmlns:a16="http://schemas.microsoft.com/office/drawing/2014/main" id="{9756C09A-6B15-4AF3-A42C-B2B6F0AAE5F3}"/>
              </a:ext>
            </a:extLst>
          </p:cNvPr>
          <p:cNvPicPr>
            <a:picLocks noChangeAspect="1"/>
          </p:cNvPicPr>
          <p:nvPr/>
        </p:nvPicPr>
        <p:blipFill>
          <a:blip r:embed="rId8"/>
          <a:stretch>
            <a:fillRect/>
          </a:stretch>
        </p:blipFill>
        <p:spPr>
          <a:xfrm>
            <a:off x="3691123" y="5433661"/>
            <a:ext cx="4809754" cy="1200914"/>
          </a:xfrm>
          <a:prstGeom prst="rect">
            <a:avLst/>
          </a:prstGeom>
        </p:spPr>
      </p:pic>
    </p:spTree>
    <p:extLst>
      <p:ext uri="{BB962C8B-B14F-4D97-AF65-F5344CB8AC3E}">
        <p14:creationId xmlns:p14="http://schemas.microsoft.com/office/powerpoint/2010/main" val="32085704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graphicFrame>
        <p:nvGraphicFramePr>
          <p:cNvPr id="9" name="Tabulka 2">
            <a:extLst>
              <a:ext uri="{FF2B5EF4-FFF2-40B4-BE49-F238E27FC236}">
                <a16:creationId xmlns:a16="http://schemas.microsoft.com/office/drawing/2014/main" id="{28010F7E-14DD-4DF2-B4D8-A6D3D1B6A492}"/>
              </a:ext>
            </a:extLst>
          </p:cNvPr>
          <p:cNvGraphicFramePr>
            <a:graphicFrameLocks noGrp="1"/>
          </p:cNvGraphicFramePr>
          <p:nvPr>
            <p:extLst>
              <p:ext uri="{D42A27DB-BD31-4B8C-83A1-F6EECF244321}">
                <p14:modId xmlns:p14="http://schemas.microsoft.com/office/powerpoint/2010/main" val="1977368211"/>
              </p:ext>
            </p:extLst>
          </p:nvPr>
        </p:nvGraphicFramePr>
        <p:xfrm>
          <a:off x="390803" y="1109709"/>
          <a:ext cx="11410394" cy="4374134"/>
        </p:xfrm>
        <a:graphic>
          <a:graphicData uri="http://schemas.openxmlformats.org/drawingml/2006/table">
            <a:tbl>
              <a:tblPr firstRow="1" bandRow="1">
                <a:tableStyleId>{3B4B98B0-60AC-42C2-AFA5-B58CD77FA1E5}</a:tableStyleId>
              </a:tblPr>
              <a:tblGrid>
                <a:gridCol w="5705197">
                  <a:extLst>
                    <a:ext uri="{9D8B030D-6E8A-4147-A177-3AD203B41FA5}">
                      <a16:colId xmlns:a16="http://schemas.microsoft.com/office/drawing/2014/main" val="3983641993"/>
                    </a:ext>
                  </a:extLst>
                </a:gridCol>
                <a:gridCol w="5705197">
                  <a:extLst>
                    <a:ext uri="{9D8B030D-6E8A-4147-A177-3AD203B41FA5}">
                      <a16:colId xmlns:a16="http://schemas.microsoft.com/office/drawing/2014/main" val="372066559"/>
                    </a:ext>
                  </a:extLst>
                </a:gridCol>
              </a:tblGrid>
              <a:tr h="4134643">
                <a:tc>
                  <a:txBody>
                    <a:bodyPr/>
                    <a:lstStyle/>
                    <a:p>
                      <a:pPr marL="285750" indent="-285750" algn="just">
                        <a:lnSpc>
                          <a:spcPct val="110000"/>
                        </a:lnSpc>
                        <a:spcBef>
                          <a:spcPts val="600"/>
                        </a:spcBef>
                        <a:spcAft>
                          <a:spcPts val="600"/>
                        </a:spcAft>
                        <a:buFont typeface="Wingdings" panose="05000000000000000000" pitchFamily="2" charset="2"/>
                        <a:buChar char="q"/>
                      </a:pPr>
                      <a:endParaRPr lang="cs-CZ" altLang="cs-CZ" sz="500" b="1" kern="1200" dirty="0">
                        <a:solidFill>
                          <a:srgbClr val="000099"/>
                        </a:solidFill>
                        <a:effectLst/>
                        <a:latin typeface="Arial" panose="020B0604020202020204" pitchFamily="34" charset="0"/>
                        <a:ea typeface="+mn-ea"/>
                        <a:cs typeface="Arial" panose="020B0604020202020204" pitchFamily="34" charset="0"/>
                      </a:endParaRPr>
                    </a:p>
                    <a:p>
                      <a:pPr marL="285750" indent="-285750" algn="just">
                        <a:lnSpc>
                          <a:spcPct val="110000"/>
                        </a:lnSpc>
                        <a:spcBef>
                          <a:spcPts val="600"/>
                        </a:spcBef>
                        <a:spcAft>
                          <a:spcPts val="600"/>
                        </a:spcAft>
                        <a:buFont typeface="Wingdings" panose="05000000000000000000" pitchFamily="2" charset="2"/>
                        <a:buChar char="q"/>
                      </a:pPr>
                      <a:r>
                        <a:rPr lang="cs-CZ" sz="1700" b="0" i="0" kern="1200" dirty="0">
                          <a:solidFill>
                            <a:srgbClr val="000099"/>
                          </a:solidFill>
                          <a:effectLst/>
                          <a:latin typeface="+mn-lt"/>
                          <a:ea typeface="+mn-ea"/>
                          <a:cs typeface="+mn-cs"/>
                        </a:rPr>
                        <a:t>Část prostředků Programu je určena na využití a podporu malých projektů, které jsou realizovány prostřednictvím specifického nástroje, tzv. Fondu malých projektů. Jedná se o Fond, který je součástí programu Interreg Česko - Polsko na období 2021-2027. Fond malých projektů je realizován v souladu s čl. 25 Nařízení Evropského parlamentu a Rady (EU) 2021/1059.</a:t>
                      </a:r>
                    </a:p>
                    <a:p>
                      <a:pPr marL="285750" indent="-285750" algn="just">
                        <a:lnSpc>
                          <a:spcPct val="110000"/>
                        </a:lnSpc>
                        <a:spcBef>
                          <a:spcPts val="600"/>
                        </a:spcBef>
                        <a:spcAft>
                          <a:spcPts val="600"/>
                        </a:spcAft>
                        <a:buFont typeface="Wingdings" panose="05000000000000000000" pitchFamily="2" charset="2"/>
                        <a:buChar char="q"/>
                      </a:pPr>
                      <a:r>
                        <a:rPr lang="cs-CZ" sz="1700" b="1" i="0" kern="1200" dirty="0">
                          <a:solidFill>
                            <a:srgbClr val="000099"/>
                          </a:solidFill>
                          <a:effectLst/>
                          <a:latin typeface="+mn-lt"/>
                          <a:ea typeface="+mn-ea"/>
                          <a:cs typeface="+mn-cs"/>
                        </a:rPr>
                        <a:t>Zahájení Fondu malých projektů v Euroregionu Glacensis od 1.11.2023</a:t>
                      </a:r>
                      <a:r>
                        <a:rPr lang="cs-CZ" sz="1700" b="0" i="0" kern="1200" dirty="0">
                          <a:solidFill>
                            <a:srgbClr val="000099"/>
                          </a:solidFill>
                          <a:effectLst/>
                          <a:latin typeface="+mn-lt"/>
                          <a:ea typeface="+mn-ea"/>
                          <a:cs typeface="+mn-cs"/>
                        </a:rPr>
                        <a:t>, kdy budou vyhlášení první výzvy pro předkládání projektových žádostí</a:t>
                      </a:r>
                    </a:p>
                    <a:p>
                      <a:pPr marL="285750" indent="-285750" algn="just">
                        <a:lnSpc>
                          <a:spcPct val="110000"/>
                        </a:lnSpc>
                        <a:spcBef>
                          <a:spcPts val="600"/>
                        </a:spcBef>
                        <a:spcAft>
                          <a:spcPts val="600"/>
                        </a:spcAft>
                        <a:buFont typeface="Wingdings" panose="05000000000000000000" pitchFamily="2" charset="2"/>
                        <a:buChar char="q"/>
                      </a:pPr>
                      <a:r>
                        <a:rPr lang="cs-CZ" sz="1700" b="1" i="0" kern="1200" dirty="0">
                          <a:solidFill>
                            <a:srgbClr val="000099"/>
                          </a:solidFill>
                          <a:effectLst/>
                          <a:latin typeface="+mn-lt"/>
                          <a:ea typeface="+mn-ea"/>
                          <a:cs typeface="+mn-cs"/>
                        </a:rPr>
                        <a:t>FMP potrvá až do 30.9.2029</a:t>
                      </a:r>
                      <a:r>
                        <a:rPr lang="cs-CZ" sz="1700" b="0" i="0" kern="1200" dirty="0">
                          <a:solidFill>
                            <a:srgbClr val="000099"/>
                          </a:solidFill>
                          <a:effectLst/>
                          <a:latin typeface="+mn-lt"/>
                          <a:ea typeface="+mn-ea"/>
                          <a:cs typeface="+mn-cs"/>
                        </a:rPr>
                        <a:t>, kdy musí být již veškeré malé projekty ukončeny a vyúčtovány</a:t>
                      </a:r>
                    </a:p>
                  </a:txBody>
                  <a:tcPr/>
                </a:tc>
                <a:tc>
                  <a:txBody>
                    <a:bodyPr/>
                    <a:lstStyle/>
                    <a:p>
                      <a:pPr marL="285750" marR="0" lvl="0" indent="-285750" algn="just" defTabSz="914400" rtl="0" eaLnBrk="1" fontAlgn="auto" latinLnBrk="0" hangingPunct="1">
                        <a:lnSpc>
                          <a:spcPct val="110000"/>
                        </a:lnSpc>
                        <a:spcBef>
                          <a:spcPts val="600"/>
                        </a:spcBef>
                        <a:spcAft>
                          <a:spcPts val="600"/>
                        </a:spcAft>
                        <a:buClrTx/>
                        <a:buSzTx/>
                        <a:buFont typeface="Wingdings" panose="05000000000000000000" pitchFamily="2" charset="2"/>
                        <a:buChar char="q"/>
                        <a:tabLst/>
                        <a:defRPr/>
                      </a:pPr>
                      <a:endParaRPr lang="cs-CZ" altLang="cs-CZ" sz="500" b="0" kern="1200" dirty="0">
                        <a:solidFill>
                          <a:srgbClr val="FF6600"/>
                        </a:solidFill>
                        <a:effectLst/>
                        <a:latin typeface="Arial" panose="020B0604020202020204" pitchFamily="34" charset="0"/>
                        <a:ea typeface="+mn-ea"/>
                        <a:cs typeface="Arial" panose="020B0604020202020204" pitchFamily="34" charset="0"/>
                      </a:endParaRPr>
                    </a:p>
                    <a:p>
                      <a:pPr marL="285750" marR="0" lvl="0" indent="-285750" algn="just" defTabSz="914400" rtl="0" eaLnBrk="1" fontAlgn="auto" latinLnBrk="0" hangingPunct="1">
                        <a:lnSpc>
                          <a:spcPct val="110000"/>
                        </a:lnSpc>
                        <a:spcBef>
                          <a:spcPts val="600"/>
                        </a:spcBef>
                        <a:spcAft>
                          <a:spcPts val="600"/>
                        </a:spcAft>
                        <a:buClrTx/>
                        <a:buSzTx/>
                        <a:buFont typeface="Wingdings" panose="05000000000000000000" pitchFamily="2" charset="2"/>
                        <a:buChar char="q"/>
                        <a:tabLst/>
                        <a:defRPr/>
                      </a:pPr>
                      <a:r>
                        <a:rPr lang="pl-PL" altLang="cs-CZ" sz="1600" b="1" kern="1200" dirty="0">
                          <a:solidFill>
                            <a:srgbClr val="FF6600"/>
                          </a:solidFill>
                          <a:effectLst/>
                          <a:latin typeface="+mn-lt"/>
                          <a:ea typeface="+mn-ea"/>
                          <a:cs typeface="Times New Roman" panose="02020603050405020304" pitchFamily="18" charset="0"/>
                        </a:rPr>
                        <a:t>Część środków Programu przeznaczona jest do wykorzystania i wspierania małych projektów, które są realizowane za pośrednictwem specyficznego narzędzia, tzw. Funduszu Małych Projektów. To Fundusz, który stanowi element Programu </a:t>
                      </a:r>
                      <a:r>
                        <a:rPr lang="pl-PL" altLang="cs-CZ" sz="1600" b="1" kern="1200" dirty="0" err="1">
                          <a:solidFill>
                            <a:srgbClr val="FF6600"/>
                          </a:solidFill>
                          <a:effectLst/>
                          <a:latin typeface="+mn-lt"/>
                          <a:ea typeface="+mn-ea"/>
                          <a:cs typeface="Times New Roman" panose="02020603050405020304" pitchFamily="18" charset="0"/>
                        </a:rPr>
                        <a:t>Interreg</a:t>
                      </a:r>
                      <a:r>
                        <a:rPr lang="pl-PL" altLang="cs-CZ" sz="1600" b="1" kern="1200" dirty="0">
                          <a:solidFill>
                            <a:srgbClr val="FF6600"/>
                          </a:solidFill>
                          <a:effectLst/>
                          <a:latin typeface="+mn-lt"/>
                          <a:ea typeface="+mn-ea"/>
                          <a:cs typeface="Times New Roman" panose="02020603050405020304" pitchFamily="18" charset="0"/>
                        </a:rPr>
                        <a:t> Czechy – Polska w okresie 2021-2027. Fundusz Małych Projektów jest realizowany zgodnie z art. 25 Rozporządzenia Parlamentu Europejskiego i Rady (UE) 2021/1059.</a:t>
                      </a:r>
                    </a:p>
                    <a:p>
                      <a:pPr marL="285750" marR="0" lvl="0" indent="-285750" algn="just" defTabSz="914400" rtl="0" eaLnBrk="1" fontAlgn="auto" latinLnBrk="0" hangingPunct="1">
                        <a:lnSpc>
                          <a:spcPct val="110000"/>
                        </a:lnSpc>
                        <a:spcBef>
                          <a:spcPts val="600"/>
                        </a:spcBef>
                        <a:spcAft>
                          <a:spcPts val="600"/>
                        </a:spcAft>
                        <a:buClrTx/>
                        <a:buSzTx/>
                        <a:buFont typeface="Wingdings" panose="05000000000000000000" pitchFamily="2" charset="2"/>
                        <a:buChar char="q"/>
                        <a:tabLst/>
                        <a:defRPr/>
                      </a:pPr>
                      <a:r>
                        <a:rPr lang="pl-PL" altLang="cs-CZ" sz="1600" b="1" kern="1200" dirty="0">
                          <a:solidFill>
                            <a:srgbClr val="FF6600"/>
                          </a:solidFill>
                          <a:effectLst/>
                          <a:latin typeface="+mn-lt"/>
                          <a:ea typeface="+mn-ea"/>
                          <a:cs typeface="Times New Roman" panose="02020603050405020304" pitchFamily="18" charset="0"/>
                        </a:rPr>
                        <a:t>Rozpoczęcie Funduszu Małych Projektów w Euroregionie Glacensis planowane jest na grudzień 2023r., </a:t>
                      </a:r>
                      <a:r>
                        <a:rPr lang="pl-PL" altLang="cs-CZ" sz="1600" b="0" kern="1200" dirty="0">
                          <a:solidFill>
                            <a:srgbClr val="FF6600"/>
                          </a:solidFill>
                          <a:effectLst/>
                          <a:latin typeface="+mn-lt"/>
                          <a:ea typeface="+mn-ea"/>
                          <a:cs typeface="Times New Roman" panose="02020603050405020304" pitchFamily="18" charset="0"/>
                        </a:rPr>
                        <a:t>kiedy to ogłoszony zostanie pierwszy nabór wniosków projektowych w OP2</a:t>
                      </a:r>
                    </a:p>
                    <a:p>
                      <a:pPr marL="285750" marR="0" lvl="0" indent="-285750" algn="just" defTabSz="914400" rtl="0" eaLnBrk="1" fontAlgn="auto" latinLnBrk="0" hangingPunct="1">
                        <a:lnSpc>
                          <a:spcPct val="110000"/>
                        </a:lnSpc>
                        <a:spcBef>
                          <a:spcPts val="600"/>
                        </a:spcBef>
                        <a:spcAft>
                          <a:spcPts val="600"/>
                        </a:spcAft>
                        <a:buClrTx/>
                        <a:buSzTx/>
                        <a:buFont typeface="Wingdings" panose="05000000000000000000" pitchFamily="2" charset="2"/>
                        <a:buChar char="q"/>
                        <a:tabLst/>
                        <a:defRPr/>
                      </a:pPr>
                      <a:r>
                        <a:rPr lang="pl-PL" altLang="cs-CZ" sz="1600" b="1" dirty="0">
                          <a:solidFill>
                            <a:srgbClr val="FF6600"/>
                          </a:solidFill>
                          <a:effectLst/>
                        </a:rPr>
                        <a:t>Zakończenie nastąpi 30 września 2029 r., </a:t>
                      </a:r>
                      <a:r>
                        <a:rPr lang="pl-PL" altLang="cs-CZ" sz="1600" b="0" dirty="0">
                          <a:solidFill>
                            <a:srgbClr val="FF6600"/>
                          </a:solidFill>
                          <a:effectLst/>
                        </a:rPr>
                        <a:t>kiedy              wszystkie małe projekty muszą zostać zakończone i rozliczone</a:t>
                      </a:r>
                      <a:endParaRPr lang="pl-PL" altLang="cs-CZ" sz="1600" b="0" kern="1200" dirty="0">
                        <a:solidFill>
                          <a:srgbClr val="FF6600"/>
                        </a:solidFill>
                        <a:effectLst/>
                        <a:latin typeface="+mn-lt"/>
                        <a:ea typeface="+mn-ea"/>
                        <a:cs typeface="Times New Roman" panose="02020603050405020304" pitchFamily="18" charset="0"/>
                      </a:endParaRPr>
                    </a:p>
                  </a:txBody>
                  <a:tcPr/>
                </a:tc>
                <a:extLst>
                  <a:ext uri="{0D108BD9-81ED-4DB2-BD59-A6C34878D82A}">
                    <a16:rowId xmlns:a16="http://schemas.microsoft.com/office/drawing/2014/main" val="382206565"/>
                  </a:ext>
                </a:extLst>
              </a:tr>
            </a:tbl>
          </a:graphicData>
        </a:graphic>
      </p:graphicFrame>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cs-CZ" altLang="cs-CZ" sz="2200" b="1" dirty="0">
                <a:solidFill>
                  <a:srgbClr val="000099"/>
                </a:solidFill>
                <a:latin typeface="Arial" charset="0"/>
                <a:cs typeface="Arial" charset="0"/>
              </a:rPr>
              <a:t>Fond malých projektů 2021 - 2027</a:t>
            </a:r>
            <a:r>
              <a:rPr lang="pl-PL" sz="2200" b="1" dirty="0">
                <a:solidFill>
                  <a:srgbClr val="003399"/>
                </a:solidFill>
                <a:latin typeface="Arial" panose="020B0604020202020204" pitchFamily="34" charset="0"/>
                <a:cs typeface="Arial" panose="020B0604020202020204" pitchFamily="34" charset="0"/>
              </a:rPr>
              <a:t> </a:t>
            </a:r>
            <a:r>
              <a:rPr lang="pl-PL" sz="2200" b="1" dirty="0">
                <a:solidFill>
                  <a:srgbClr val="000099"/>
                </a:solidFill>
                <a:latin typeface="Arial" panose="020B0604020202020204" pitchFamily="34" charset="0"/>
                <a:cs typeface="Arial" panose="020B0604020202020204" pitchFamily="34" charset="0"/>
              </a:rPr>
              <a:t>|</a:t>
            </a:r>
            <a:r>
              <a:rPr lang="pl-PL" sz="2200" b="1" dirty="0">
                <a:solidFill>
                  <a:srgbClr val="003399"/>
                </a:solidFill>
                <a:latin typeface="Arial" panose="020B0604020202020204" pitchFamily="34" charset="0"/>
                <a:cs typeface="Arial" panose="020B0604020202020204" pitchFamily="34" charset="0"/>
              </a:rPr>
              <a:t> </a:t>
            </a:r>
            <a:r>
              <a:rPr lang="pl-PL" altLang="cs-CZ" sz="2200" b="1" dirty="0">
                <a:solidFill>
                  <a:srgbClr val="FF6600"/>
                </a:solidFill>
                <a:latin typeface="Arial" charset="0"/>
                <a:cs typeface="Arial" charset="0"/>
              </a:rPr>
              <a:t>Fundusz małych projektów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3" name="Obrázek 12" descr="Obsah obrázku text&#10;&#10;Popis byl vytvořen automaticky">
            <a:extLst>
              <a:ext uri="{FF2B5EF4-FFF2-40B4-BE49-F238E27FC236}">
                <a16:creationId xmlns:a16="http://schemas.microsoft.com/office/drawing/2014/main" id="{9756C09A-6B15-4AF3-A42C-B2B6F0AAE5F3}"/>
              </a:ext>
            </a:extLst>
          </p:cNvPr>
          <p:cNvPicPr>
            <a:picLocks noChangeAspect="1"/>
          </p:cNvPicPr>
          <p:nvPr/>
        </p:nvPicPr>
        <p:blipFill>
          <a:blip r:embed="rId8"/>
          <a:stretch>
            <a:fillRect/>
          </a:stretch>
        </p:blipFill>
        <p:spPr>
          <a:xfrm>
            <a:off x="3691123" y="5433661"/>
            <a:ext cx="4809754" cy="1200914"/>
          </a:xfrm>
          <a:prstGeom prst="rect">
            <a:avLst/>
          </a:prstGeom>
        </p:spPr>
      </p:pic>
    </p:spTree>
    <p:extLst>
      <p:ext uri="{BB962C8B-B14F-4D97-AF65-F5344CB8AC3E}">
        <p14:creationId xmlns:p14="http://schemas.microsoft.com/office/powerpoint/2010/main" val="27860908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graphicFrame>
        <p:nvGraphicFramePr>
          <p:cNvPr id="9" name="Tabulka 2">
            <a:extLst>
              <a:ext uri="{FF2B5EF4-FFF2-40B4-BE49-F238E27FC236}">
                <a16:creationId xmlns:a16="http://schemas.microsoft.com/office/drawing/2014/main" id="{28010F7E-14DD-4DF2-B4D8-A6D3D1B6A492}"/>
              </a:ext>
            </a:extLst>
          </p:cNvPr>
          <p:cNvGraphicFramePr>
            <a:graphicFrameLocks noGrp="1"/>
          </p:cNvGraphicFramePr>
          <p:nvPr>
            <p:extLst>
              <p:ext uri="{D42A27DB-BD31-4B8C-83A1-F6EECF244321}">
                <p14:modId xmlns:p14="http://schemas.microsoft.com/office/powerpoint/2010/main" val="1161740248"/>
              </p:ext>
            </p:extLst>
          </p:nvPr>
        </p:nvGraphicFramePr>
        <p:xfrm>
          <a:off x="390803" y="1156301"/>
          <a:ext cx="11410394" cy="4134643"/>
        </p:xfrm>
        <a:graphic>
          <a:graphicData uri="http://schemas.openxmlformats.org/drawingml/2006/table">
            <a:tbl>
              <a:tblPr firstRow="1" bandRow="1">
                <a:tableStyleId>{3B4B98B0-60AC-42C2-AFA5-B58CD77FA1E5}</a:tableStyleId>
              </a:tblPr>
              <a:tblGrid>
                <a:gridCol w="5714162">
                  <a:extLst>
                    <a:ext uri="{9D8B030D-6E8A-4147-A177-3AD203B41FA5}">
                      <a16:colId xmlns:a16="http://schemas.microsoft.com/office/drawing/2014/main" val="3983641993"/>
                    </a:ext>
                  </a:extLst>
                </a:gridCol>
                <a:gridCol w="5696232">
                  <a:extLst>
                    <a:ext uri="{9D8B030D-6E8A-4147-A177-3AD203B41FA5}">
                      <a16:colId xmlns:a16="http://schemas.microsoft.com/office/drawing/2014/main" val="2326915147"/>
                    </a:ext>
                  </a:extLst>
                </a:gridCol>
              </a:tblGrid>
              <a:tr h="4134643">
                <a:tc>
                  <a:txBody>
                    <a:bodyPr/>
                    <a:lstStyle/>
                    <a:p>
                      <a:pPr algn="l"/>
                      <a:endParaRPr lang="cs-CZ" altLang="cs-CZ" sz="1500" b="1" u="sng" dirty="0">
                        <a:solidFill>
                          <a:srgbClr val="000099"/>
                        </a:solidFill>
                        <a:latin typeface="Arial" charset="0"/>
                        <a:cs typeface="Arial" charset="0"/>
                      </a:endParaRPr>
                    </a:p>
                    <a:p>
                      <a:pPr algn="ctr"/>
                      <a:r>
                        <a:rPr lang="pl-PL" altLang="cs-CZ" sz="1900" b="1" u="sng" cap="small" baseline="0" dirty="0">
                          <a:solidFill>
                            <a:srgbClr val="000099"/>
                          </a:solidFill>
                          <a:effectLst>
                            <a:outerShdw blurRad="38100" dist="38100" dir="2700000" algn="tl">
                              <a:srgbClr val="000000">
                                <a:alpha val="43137"/>
                              </a:srgbClr>
                            </a:outerShdw>
                          </a:effectLst>
                          <a:latin typeface="Calibri  "/>
                          <a:cs typeface="Arial" charset="0"/>
                        </a:rPr>
                        <a:t>Zaměření Fondu Malých Projektů</a:t>
                      </a:r>
                      <a:endParaRPr lang="pl-PL" altLang="cs-CZ" sz="1900" b="1" u="sng" cap="small" baseline="0" dirty="0">
                        <a:solidFill>
                          <a:srgbClr val="FF6600"/>
                        </a:solidFill>
                        <a:effectLst>
                          <a:outerShdw blurRad="38100" dist="38100" dir="2700000" algn="tl">
                            <a:srgbClr val="000000">
                              <a:alpha val="43137"/>
                            </a:srgbClr>
                          </a:outerShdw>
                        </a:effectLst>
                        <a:latin typeface="Calibri  "/>
                        <a:cs typeface="Arial" charset="0"/>
                      </a:endParaRPr>
                    </a:p>
                    <a:p>
                      <a:pPr marL="285750" indent="-285750" algn="just">
                        <a:lnSpc>
                          <a:spcPct val="120000"/>
                        </a:lnSpc>
                        <a:spcBef>
                          <a:spcPts val="0"/>
                        </a:spcBef>
                        <a:buFont typeface="Wingdings" panose="05000000000000000000" pitchFamily="2" charset="2"/>
                        <a:buChar char="q"/>
                      </a:pPr>
                      <a:endParaRPr lang="cs-CZ" altLang="cs-CZ" sz="1000" b="1" dirty="0">
                        <a:effectLst>
                          <a:outerShdw blurRad="38100" dist="38100" dir="2700000" algn="tl">
                            <a:srgbClr val="000000">
                              <a:alpha val="43137"/>
                            </a:srgbClr>
                          </a:outerShdw>
                        </a:effectLst>
                      </a:endParaRPr>
                    </a:p>
                    <a:p>
                      <a:pPr marL="285750" lvl="0" indent="-285750" algn="just">
                        <a:lnSpc>
                          <a:spcPct val="100000"/>
                        </a:lnSpc>
                        <a:spcBef>
                          <a:spcPts val="400"/>
                        </a:spcBef>
                        <a:spcAft>
                          <a:spcPts val="400"/>
                        </a:spcAft>
                        <a:buFont typeface="Wingdings" panose="05000000000000000000" pitchFamily="2" charset="2"/>
                        <a:buChar char="q"/>
                      </a:pPr>
                      <a:r>
                        <a:rPr lang="cs-CZ" sz="1600" b="1" u="sng" dirty="0">
                          <a:solidFill>
                            <a:srgbClr val="000099"/>
                          </a:solidFill>
                          <a:effectLst>
                            <a:outerShdw blurRad="38100" dist="38100" dir="2700000" algn="tl">
                              <a:srgbClr val="000000">
                                <a:alpha val="43137"/>
                              </a:srgbClr>
                            </a:outerShdw>
                          </a:effectLst>
                        </a:rPr>
                        <a:t>Priorita 2</a:t>
                      </a:r>
                      <a:r>
                        <a:rPr lang="cs-CZ" sz="1600" b="1" u="sng" dirty="0">
                          <a:solidFill>
                            <a:srgbClr val="000099"/>
                          </a:solidFill>
                        </a:rPr>
                        <a:t> – CESTOVNÍ RUCH</a:t>
                      </a:r>
                    </a:p>
                    <a:p>
                      <a:pPr marL="742950" lvl="1" indent="-285750" algn="just">
                        <a:lnSpc>
                          <a:spcPct val="100000"/>
                        </a:lnSpc>
                        <a:spcBef>
                          <a:spcPts val="400"/>
                        </a:spcBef>
                        <a:spcAft>
                          <a:spcPts val="400"/>
                        </a:spcAft>
                        <a:buFont typeface="Wingdings" panose="05000000000000000000" pitchFamily="2" charset="2"/>
                        <a:buChar char="q"/>
                      </a:pPr>
                      <a:r>
                        <a:rPr lang="cs-CZ" sz="1600" b="0" u="none" dirty="0">
                          <a:solidFill>
                            <a:srgbClr val="000099"/>
                          </a:solidFill>
                        </a:rPr>
                        <a:t>PO2 bude spravovat polská část Euroregionu </a:t>
                      </a:r>
                      <a:r>
                        <a:rPr lang="cs-CZ" sz="1600" b="0" u="none" dirty="0" err="1">
                          <a:solidFill>
                            <a:srgbClr val="000099"/>
                          </a:solidFill>
                        </a:rPr>
                        <a:t>Glacensis</a:t>
                      </a:r>
                      <a:endParaRPr lang="cs-CZ" sz="1600" b="0" u="none" dirty="0">
                        <a:solidFill>
                          <a:srgbClr val="000099"/>
                        </a:solidFill>
                      </a:endParaRPr>
                    </a:p>
                    <a:p>
                      <a:pPr marL="742950" lvl="1" indent="-285750" algn="just">
                        <a:lnSpc>
                          <a:spcPct val="100000"/>
                        </a:lnSpc>
                        <a:spcBef>
                          <a:spcPts val="400"/>
                        </a:spcBef>
                        <a:spcAft>
                          <a:spcPts val="400"/>
                        </a:spcAft>
                        <a:buFont typeface="Wingdings" panose="05000000000000000000" pitchFamily="2" charset="2"/>
                        <a:buChar char="q"/>
                      </a:pPr>
                      <a:r>
                        <a:rPr lang="cs-CZ" sz="1600" b="0" i="1" u="none" strike="noStrike" kern="1200" baseline="0" dirty="0">
                          <a:solidFill>
                            <a:srgbClr val="000099"/>
                          </a:solidFill>
                          <a:effectLst>
                            <a:outerShdw blurRad="38100" dist="38100" dir="2700000" algn="tl">
                              <a:srgbClr val="000000">
                                <a:alpha val="43137"/>
                              </a:srgbClr>
                            </a:outerShdw>
                          </a:effectLst>
                          <a:latin typeface="+mn-lt"/>
                          <a:ea typeface="+mn-ea"/>
                          <a:cs typeface="+mn-cs"/>
                        </a:rPr>
                        <a:t>Priorita je zaměřena na podporu v oblasti cestovního ruchu, jejímž cílem je udržitelným způsobem zlepšit využití potenciálu cestovního ruchu pro hospodářský rozvoj pohraničí</a:t>
                      </a:r>
                    </a:p>
                  </a:txBody>
                  <a:tcPr/>
                </a:tc>
                <a:tc>
                  <a:txBody>
                    <a:bodyPr/>
                    <a:lstStyle/>
                    <a:p>
                      <a:pPr algn="l"/>
                      <a:endParaRPr lang="cs-CZ" altLang="cs-CZ" sz="1500" b="1" u="sng" dirty="0">
                        <a:solidFill>
                          <a:srgbClr val="FF6600"/>
                        </a:solidFill>
                        <a:latin typeface="Arial" charset="0"/>
                        <a:cs typeface="Arial" charset="0"/>
                      </a:endParaRPr>
                    </a:p>
                    <a:p>
                      <a:pPr algn="ctr"/>
                      <a:r>
                        <a:rPr lang="pl-PL" altLang="cs-CZ" sz="1900" b="1" u="sng" cap="small" baseline="0" dirty="0">
                          <a:solidFill>
                            <a:srgbClr val="FF6600"/>
                          </a:solidFill>
                          <a:effectLst>
                            <a:outerShdw blurRad="38100" dist="38100" dir="2700000" algn="tl">
                              <a:srgbClr val="000000">
                                <a:alpha val="43137"/>
                              </a:srgbClr>
                            </a:outerShdw>
                          </a:effectLst>
                          <a:latin typeface="Calibri  "/>
                          <a:cs typeface="Arial" charset="0"/>
                        </a:rPr>
                        <a:t>Cel Funduszu Małych Projektów</a:t>
                      </a:r>
                    </a:p>
                    <a:p>
                      <a:pPr marL="285750" indent="-285750" algn="just">
                        <a:lnSpc>
                          <a:spcPct val="120000"/>
                        </a:lnSpc>
                        <a:spcBef>
                          <a:spcPts val="0"/>
                        </a:spcBef>
                        <a:buFont typeface="Wingdings" panose="05000000000000000000" pitchFamily="2" charset="2"/>
                        <a:buChar char="q"/>
                      </a:pPr>
                      <a:endParaRPr lang="cs-CZ" altLang="cs-CZ" sz="1000" b="1" dirty="0">
                        <a:solidFill>
                          <a:srgbClr val="FF6600"/>
                        </a:solidFill>
                        <a:effectLst>
                          <a:outerShdw blurRad="38100" dist="38100" dir="2700000" algn="tl">
                            <a:srgbClr val="000000">
                              <a:alpha val="43137"/>
                            </a:srgbClr>
                          </a:outerShdw>
                        </a:effectLst>
                      </a:endParaRPr>
                    </a:p>
                    <a:p>
                      <a:pPr marL="285750" marR="0" lvl="0" indent="-285750" algn="just" defTabSz="914400" rtl="0" eaLnBrk="1" fontAlgn="auto" latinLnBrk="0" hangingPunct="1">
                        <a:lnSpc>
                          <a:spcPct val="100000"/>
                        </a:lnSpc>
                        <a:spcBef>
                          <a:spcPts val="400"/>
                        </a:spcBef>
                        <a:spcAft>
                          <a:spcPts val="400"/>
                        </a:spcAft>
                        <a:buClrTx/>
                        <a:buSzTx/>
                        <a:buFont typeface="Wingdings" panose="05000000000000000000" pitchFamily="2" charset="2"/>
                        <a:buChar char="q"/>
                        <a:tabLst/>
                        <a:defRPr/>
                      </a:pPr>
                      <a:r>
                        <a:rPr lang="cs-CZ" sz="1600" b="1" u="sng" dirty="0" err="1">
                          <a:solidFill>
                            <a:srgbClr val="FF6600"/>
                          </a:solidFill>
                          <a:effectLst>
                            <a:outerShdw blurRad="38100" dist="38100" dir="2700000" algn="tl">
                              <a:srgbClr val="000000">
                                <a:alpha val="43137"/>
                              </a:srgbClr>
                            </a:outerShdw>
                          </a:effectLst>
                        </a:rPr>
                        <a:t>Priorytet</a:t>
                      </a:r>
                      <a:r>
                        <a:rPr lang="cs-CZ" sz="1600" b="1" u="sng" dirty="0">
                          <a:solidFill>
                            <a:srgbClr val="FF6600"/>
                          </a:solidFill>
                          <a:effectLst>
                            <a:outerShdw blurRad="38100" dist="38100" dir="2700000" algn="tl">
                              <a:srgbClr val="000000">
                                <a:alpha val="43137"/>
                              </a:srgbClr>
                            </a:outerShdw>
                          </a:effectLst>
                        </a:rPr>
                        <a:t> 2</a:t>
                      </a:r>
                      <a:r>
                        <a:rPr lang="cs-CZ" sz="1600" b="1" u="sng" dirty="0">
                          <a:solidFill>
                            <a:srgbClr val="FF6600"/>
                          </a:solidFill>
                        </a:rPr>
                        <a:t> – RUCH TURYSTYCZNY</a:t>
                      </a:r>
                    </a:p>
                    <a:p>
                      <a:pPr marL="742950" marR="0" lvl="1" indent="-285750" algn="just" defTabSz="914400" rtl="0" eaLnBrk="1" fontAlgn="auto" latinLnBrk="0" hangingPunct="1">
                        <a:lnSpc>
                          <a:spcPct val="100000"/>
                        </a:lnSpc>
                        <a:spcBef>
                          <a:spcPts val="400"/>
                        </a:spcBef>
                        <a:spcAft>
                          <a:spcPts val="400"/>
                        </a:spcAft>
                        <a:buClrTx/>
                        <a:buSzTx/>
                        <a:buFont typeface="Wingdings" panose="05000000000000000000" pitchFamily="2" charset="2"/>
                        <a:buChar char="q"/>
                        <a:tabLst/>
                        <a:defRPr/>
                      </a:pPr>
                      <a:r>
                        <a:rPr lang="cs-CZ" sz="1600" b="0" u="none" dirty="0">
                          <a:solidFill>
                            <a:srgbClr val="FF6600"/>
                          </a:solidFill>
                        </a:rPr>
                        <a:t>OP2 </a:t>
                      </a:r>
                      <a:r>
                        <a:rPr lang="cs-CZ" sz="1600" b="0" u="none" dirty="0" err="1">
                          <a:solidFill>
                            <a:srgbClr val="FF6600"/>
                          </a:solidFill>
                        </a:rPr>
                        <a:t>będzie</a:t>
                      </a:r>
                      <a:r>
                        <a:rPr lang="cs-CZ" sz="1600" b="0" u="none" dirty="0">
                          <a:solidFill>
                            <a:srgbClr val="FF6600"/>
                          </a:solidFill>
                        </a:rPr>
                        <a:t> </a:t>
                      </a:r>
                      <a:r>
                        <a:rPr lang="cs-CZ" sz="1600" b="0" u="none" dirty="0" err="1">
                          <a:solidFill>
                            <a:srgbClr val="FF6600"/>
                          </a:solidFill>
                        </a:rPr>
                        <a:t>zarządzać</a:t>
                      </a:r>
                      <a:r>
                        <a:rPr lang="cs-CZ" sz="1600" b="0" u="none" dirty="0">
                          <a:solidFill>
                            <a:srgbClr val="FF6600"/>
                          </a:solidFill>
                        </a:rPr>
                        <a:t> </a:t>
                      </a:r>
                      <a:r>
                        <a:rPr lang="cs-CZ" sz="1600" b="0" u="none" dirty="0" err="1">
                          <a:solidFill>
                            <a:srgbClr val="FF6600"/>
                          </a:solidFill>
                        </a:rPr>
                        <a:t>polska</a:t>
                      </a:r>
                      <a:r>
                        <a:rPr lang="cs-CZ" sz="1600" b="0" u="none" dirty="0">
                          <a:solidFill>
                            <a:srgbClr val="FF6600"/>
                          </a:solidFill>
                        </a:rPr>
                        <a:t> </a:t>
                      </a:r>
                      <a:r>
                        <a:rPr lang="cs-CZ" sz="1600" b="0" u="none" dirty="0" err="1">
                          <a:solidFill>
                            <a:srgbClr val="FF6600"/>
                          </a:solidFill>
                        </a:rPr>
                        <a:t>część</a:t>
                      </a:r>
                      <a:r>
                        <a:rPr lang="cs-CZ" sz="1600" b="0" u="none" dirty="0">
                          <a:solidFill>
                            <a:srgbClr val="FF6600"/>
                          </a:solidFill>
                        </a:rPr>
                        <a:t> Euroregionu </a:t>
                      </a:r>
                      <a:r>
                        <a:rPr lang="cs-CZ" sz="1600" b="0" u="none" dirty="0" err="1">
                          <a:solidFill>
                            <a:srgbClr val="FF6600"/>
                          </a:solidFill>
                        </a:rPr>
                        <a:t>Glacensis</a:t>
                      </a:r>
                      <a:endParaRPr lang="cs-CZ" sz="1600" b="0" u="none" dirty="0">
                        <a:solidFill>
                          <a:srgbClr val="FF6600"/>
                        </a:solidFill>
                      </a:endParaRPr>
                    </a:p>
                    <a:p>
                      <a:pPr marL="742950" lvl="1" indent="-285750" algn="just">
                        <a:lnSpc>
                          <a:spcPct val="100000"/>
                        </a:lnSpc>
                        <a:spcBef>
                          <a:spcPts val="400"/>
                        </a:spcBef>
                        <a:spcAft>
                          <a:spcPts val="400"/>
                        </a:spcAft>
                        <a:buFont typeface="Wingdings" panose="05000000000000000000" pitchFamily="2" charset="2"/>
                        <a:buChar char="q"/>
                      </a:pPr>
                      <a:r>
                        <a:rPr lang="pl-PL" sz="1600" b="0" i="1" u="none" strike="noStrike" kern="1200" baseline="0" dirty="0">
                          <a:solidFill>
                            <a:srgbClr val="FF6600"/>
                          </a:solidFill>
                          <a:effectLst>
                            <a:outerShdw blurRad="38100" dist="38100" dir="2700000" algn="tl">
                              <a:srgbClr val="000000">
                                <a:alpha val="43137"/>
                              </a:srgbClr>
                            </a:outerShdw>
                          </a:effectLst>
                          <a:latin typeface="+mn-lt"/>
                          <a:ea typeface="+mn-ea"/>
                          <a:cs typeface="+mn-cs"/>
                        </a:rPr>
                        <a:t>Priorytet ma na celu promowanie turystyki ukierunkowanej na zrównoważoną poprawę wykorzystania potencjału turystyki dla rozwoju gospodarczego obszarów przygranicznych</a:t>
                      </a:r>
                    </a:p>
                  </a:txBody>
                  <a:tcPr/>
                </a:tc>
                <a:extLst>
                  <a:ext uri="{0D108BD9-81ED-4DB2-BD59-A6C34878D82A}">
                    <a16:rowId xmlns:a16="http://schemas.microsoft.com/office/drawing/2014/main" val="382206565"/>
                  </a:ext>
                </a:extLst>
              </a:tr>
            </a:tbl>
          </a:graphicData>
        </a:graphic>
      </p:graphicFrame>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cs-CZ" altLang="cs-CZ" sz="2200" b="1" dirty="0">
                <a:solidFill>
                  <a:srgbClr val="000099"/>
                </a:solidFill>
                <a:latin typeface="Arial" charset="0"/>
                <a:cs typeface="Arial" charset="0"/>
              </a:rPr>
              <a:t>Fond malých projektů 2021 - 2027</a:t>
            </a:r>
            <a:r>
              <a:rPr lang="pl-PL" sz="2200" b="1" dirty="0">
                <a:solidFill>
                  <a:srgbClr val="003399"/>
                </a:solidFill>
                <a:latin typeface="Arial" panose="020B0604020202020204" pitchFamily="34" charset="0"/>
                <a:cs typeface="Arial" panose="020B0604020202020204" pitchFamily="34" charset="0"/>
              </a:rPr>
              <a:t> </a:t>
            </a:r>
            <a:r>
              <a:rPr lang="pl-PL" sz="2200" b="1" dirty="0">
                <a:solidFill>
                  <a:srgbClr val="000099"/>
                </a:solidFill>
                <a:latin typeface="Arial" panose="020B0604020202020204" pitchFamily="34" charset="0"/>
                <a:cs typeface="Arial" panose="020B0604020202020204" pitchFamily="34" charset="0"/>
              </a:rPr>
              <a:t>|</a:t>
            </a:r>
            <a:r>
              <a:rPr lang="pl-PL" sz="2200" b="1" dirty="0">
                <a:solidFill>
                  <a:srgbClr val="003399"/>
                </a:solidFill>
                <a:latin typeface="Arial" panose="020B0604020202020204" pitchFamily="34" charset="0"/>
                <a:cs typeface="Arial" panose="020B0604020202020204" pitchFamily="34" charset="0"/>
              </a:rPr>
              <a:t> </a:t>
            </a:r>
            <a:r>
              <a:rPr lang="pl-PL" altLang="cs-CZ" sz="2200" b="1" dirty="0">
                <a:solidFill>
                  <a:srgbClr val="FF6600"/>
                </a:solidFill>
                <a:latin typeface="Arial" charset="0"/>
                <a:cs typeface="Arial" charset="0"/>
              </a:rPr>
              <a:t>Fundusz małych projektów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spTree>
    <p:extLst>
      <p:ext uri="{BB962C8B-B14F-4D97-AF65-F5344CB8AC3E}">
        <p14:creationId xmlns:p14="http://schemas.microsoft.com/office/powerpoint/2010/main" val="8680139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graphicFrame>
        <p:nvGraphicFramePr>
          <p:cNvPr id="9" name="Tabulka 2">
            <a:extLst>
              <a:ext uri="{FF2B5EF4-FFF2-40B4-BE49-F238E27FC236}">
                <a16:creationId xmlns:a16="http://schemas.microsoft.com/office/drawing/2014/main" id="{28010F7E-14DD-4DF2-B4D8-A6D3D1B6A492}"/>
              </a:ext>
            </a:extLst>
          </p:cNvPr>
          <p:cNvGraphicFramePr>
            <a:graphicFrameLocks noGrp="1"/>
          </p:cNvGraphicFramePr>
          <p:nvPr>
            <p:extLst>
              <p:ext uri="{D42A27DB-BD31-4B8C-83A1-F6EECF244321}">
                <p14:modId xmlns:p14="http://schemas.microsoft.com/office/powerpoint/2010/main" val="2329772751"/>
              </p:ext>
            </p:extLst>
          </p:nvPr>
        </p:nvGraphicFramePr>
        <p:xfrm>
          <a:off x="443883" y="1156301"/>
          <a:ext cx="11357314" cy="4495800"/>
        </p:xfrm>
        <a:graphic>
          <a:graphicData uri="http://schemas.openxmlformats.org/drawingml/2006/table">
            <a:tbl>
              <a:tblPr firstRow="1" bandRow="1">
                <a:tableStyleId>{3B4B98B0-60AC-42C2-AFA5-B58CD77FA1E5}</a:tableStyleId>
              </a:tblPr>
              <a:tblGrid>
                <a:gridCol w="5661082">
                  <a:extLst>
                    <a:ext uri="{9D8B030D-6E8A-4147-A177-3AD203B41FA5}">
                      <a16:colId xmlns:a16="http://schemas.microsoft.com/office/drawing/2014/main" val="3983641993"/>
                    </a:ext>
                  </a:extLst>
                </a:gridCol>
                <a:gridCol w="5696232">
                  <a:extLst>
                    <a:ext uri="{9D8B030D-6E8A-4147-A177-3AD203B41FA5}">
                      <a16:colId xmlns:a16="http://schemas.microsoft.com/office/drawing/2014/main" val="2326915147"/>
                    </a:ext>
                  </a:extLst>
                </a:gridCol>
              </a:tblGrid>
              <a:tr h="4134643">
                <a:tc>
                  <a:txBody>
                    <a:bodyPr/>
                    <a:lstStyle/>
                    <a:p>
                      <a:pPr algn="l"/>
                      <a:endParaRPr lang="cs-CZ" altLang="cs-CZ" sz="1500" b="1" u="sng" dirty="0">
                        <a:solidFill>
                          <a:srgbClr val="000099"/>
                        </a:solidFill>
                        <a:latin typeface="Arial" charset="0"/>
                        <a:cs typeface="Arial" charset="0"/>
                      </a:endParaRPr>
                    </a:p>
                    <a:p>
                      <a:pPr algn="just"/>
                      <a:r>
                        <a:rPr lang="pl-PL" altLang="cs-CZ" sz="1900" b="1" u="none" cap="small" baseline="0" dirty="0" err="1">
                          <a:solidFill>
                            <a:srgbClr val="000099"/>
                          </a:solidFill>
                          <a:effectLst>
                            <a:outerShdw blurRad="38100" dist="38100" dir="2700000" algn="tl">
                              <a:srgbClr val="000000">
                                <a:alpha val="43137"/>
                              </a:srgbClr>
                            </a:outerShdw>
                          </a:effectLst>
                          <a:latin typeface="Calibri  "/>
                          <a:cs typeface="Arial" charset="0"/>
                        </a:rPr>
                        <a:t>Celková</a:t>
                      </a:r>
                      <a:r>
                        <a:rPr lang="pl-PL" altLang="cs-CZ" sz="1900" b="1" u="none" cap="small" baseline="0" dirty="0">
                          <a:solidFill>
                            <a:srgbClr val="000099"/>
                          </a:solidFill>
                          <a:effectLst>
                            <a:outerShdw blurRad="38100" dist="38100" dir="2700000" algn="tl">
                              <a:srgbClr val="000000">
                                <a:alpha val="43137"/>
                              </a:srgbClr>
                            </a:outerShdw>
                          </a:effectLst>
                          <a:latin typeface="Calibri  "/>
                          <a:cs typeface="Arial" charset="0"/>
                        </a:rPr>
                        <a:t> </a:t>
                      </a:r>
                      <a:r>
                        <a:rPr lang="pl-PL" altLang="cs-CZ" sz="1900" b="1" u="none" cap="small" baseline="0" dirty="0" err="1">
                          <a:solidFill>
                            <a:srgbClr val="000099"/>
                          </a:solidFill>
                          <a:effectLst>
                            <a:outerShdw blurRad="38100" dist="38100" dir="2700000" algn="tl">
                              <a:srgbClr val="000000">
                                <a:alpha val="43137"/>
                              </a:srgbClr>
                            </a:outerShdw>
                          </a:effectLst>
                          <a:latin typeface="Calibri  "/>
                          <a:cs typeface="Arial" charset="0"/>
                        </a:rPr>
                        <a:t>hodnota</a:t>
                      </a:r>
                      <a:r>
                        <a:rPr lang="pl-PL" altLang="cs-CZ" sz="1900" b="1" u="none" cap="small" baseline="0" dirty="0">
                          <a:solidFill>
                            <a:srgbClr val="000099"/>
                          </a:solidFill>
                          <a:effectLst>
                            <a:outerShdw blurRad="38100" dist="38100" dir="2700000" algn="tl">
                              <a:srgbClr val="000000">
                                <a:alpha val="43137"/>
                              </a:srgbClr>
                            </a:outerShdw>
                          </a:effectLst>
                          <a:latin typeface="Calibri  "/>
                          <a:cs typeface="Arial" charset="0"/>
                        </a:rPr>
                        <a:t> </a:t>
                      </a:r>
                      <a:r>
                        <a:rPr lang="pl-PL" altLang="cs-CZ" sz="1900" b="1" u="none" cap="small" baseline="0" dirty="0" err="1">
                          <a:solidFill>
                            <a:srgbClr val="000099"/>
                          </a:solidFill>
                          <a:effectLst>
                            <a:outerShdw blurRad="38100" dist="38100" dir="2700000" algn="tl">
                              <a:srgbClr val="000000">
                                <a:alpha val="43137"/>
                              </a:srgbClr>
                            </a:outerShdw>
                          </a:effectLst>
                          <a:latin typeface="Calibri  "/>
                          <a:cs typeface="Arial" charset="0"/>
                        </a:rPr>
                        <a:t>finančních</a:t>
                      </a:r>
                      <a:r>
                        <a:rPr lang="pl-PL" altLang="cs-CZ" sz="1900" b="1" u="none" cap="small" baseline="0" dirty="0">
                          <a:solidFill>
                            <a:srgbClr val="000099"/>
                          </a:solidFill>
                          <a:effectLst>
                            <a:outerShdw blurRad="38100" dist="38100" dir="2700000" algn="tl">
                              <a:srgbClr val="000000">
                                <a:alpha val="43137"/>
                              </a:srgbClr>
                            </a:outerShdw>
                          </a:effectLst>
                          <a:latin typeface="Calibri  "/>
                          <a:cs typeface="Arial" charset="0"/>
                        </a:rPr>
                        <a:t> </a:t>
                      </a:r>
                      <a:r>
                        <a:rPr lang="pl-PL" altLang="cs-CZ" sz="1900" b="1" u="none" cap="small" baseline="0" dirty="0" err="1">
                          <a:solidFill>
                            <a:srgbClr val="000099"/>
                          </a:solidFill>
                          <a:effectLst>
                            <a:outerShdw blurRad="38100" dist="38100" dir="2700000" algn="tl">
                              <a:srgbClr val="000000">
                                <a:alpha val="43137"/>
                              </a:srgbClr>
                            </a:outerShdw>
                          </a:effectLst>
                          <a:latin typeface="Calibri  "/>
                          <a:cs typeface="Arial" charset="0"/>
                        </a:rPr>
                        <a:t>prostředků</a:t>
                      </a:r>
                      <a:r>
                        <a:rPr lang="pl-PL" altLang="cs-CZ" sz="1900" b="1" u="none" cap="small" baseline="0" dirty="0">
                          <a:solidFill>
                            <a:srgbClr val="000099"/>
                          </a:solidFill>
                          <a:effectLst>
                            <a:outerShdw blurRad="38100" dist="38100" dir="2700000" algn="tl">
                              <a:srgbClr val="000000">
                                <a:alpha val="43137"/>
                              </a:srgbClr>
                            </a:outerShdw>
                          </a:effectLst>
                          <a:latin typeface="Calibri  "/>
                          <a:cs typeface="Arial" charset="0"/>
                        </a:rPr>
                        <a:t>, </a:t>
                      </a:r>
                      <a:r>
                        <a:rPr lang="pl-PL" altLang="cs-CZ" sz="1900" b="1" u="none" cap="small" baseline="0" dirty="0" err="1">
                          <a:solidFill>
                            <a:srgbClr val="000099"/>
                          </a:solidFill>
                          <a:effectLst>
                            <a:outerShdw blurRad="38100" dist="38100" dir="2700000" algn="tl">
                              <a:srgbClr val="000000">
                                <a:alpha val="43137"/>
                              </a:srgbClr>
                            </a:outerShdw>
                          </a:effectLst>
                          <a:latin typeface="Calibri  "/>
                          <a:cs typeface="Arial" charset="0"/>
                        </a:rPr>
                        <a:t>které</a:t>
                      </a:r>
                      <a:r>
                        <a:rPr lang="pl-PL" altLang="cs-CZ" sz="1900" b="1" u="none" cap="small" baseline="0" dirty="0">
                          <a:solidFill>
                            <a:srgbClr val="000099"/>
                          </a:solidFill>
                          <a:effectLst>
                            <a:outerShdw blurRad="38100" dist="38100" dir="2700000" algn="tl">
                              <a:srgbClr val="000000">
                                <a:alpha val="43137"/>
                              </a:srgbClr>
                            </a:outerShdw>
                          </a:effectLst>
                          <a:latin typeface="Calibri  "/>
                          <a:cs typeface="Arial" charset="0"/>
                        </a:rPr>
                        <a:t> </a:t>
                      </a:r>
                      <a:r>
                        <a:rPr lang="pl-PL" altLang="cs-CZ" sz="1900" b="1" u="none" cap="small" baseline="0" dirty="0" err="1">
                          <a:solidFill>
                            <a:srgbClr val="000099"/>
                          </a:solidFill>
                          <a:effectLst>
                            <a:outerShdw blurRad="38100" dist="38100" dir="2700000" algn="tl">
                              <a:srgbClr val="000000">
                                <a:alpha val="43137"/>
                              </a:srgbClr>
                            </a:outerShdw>
                          </a:effectLst>
                          <a:latin typeface="Calibri  "/>
                          <a:cs typeface="Arial" charset="0"/>
                        </a:rPr>
                        <a:t>má</a:t>
                      </a:r>
                      <a:r>
                        <a:rPr lang="pl-PL" altLang="cs-CZ" sz="1900" b="1" u="none" cap="small" baseline="0" dirty="0">
                          <a:solidFill>
                            <a:srgbClr val="000099"/>
                          </a:solidFill>
                          <a:effectLst>
                            <a:outerShdw blurRad="38100" dist="38100" dir="2700000" algn="tl">
                              <a:srgbClr val="000000">
                                <a:alpha val="43137"/>
                              </a:srgbClr>
                            </a:outerShdw>
                          </a:effectLst>
                          <a:latin typeface="Calibri  "/>
                          <a:cs typeface="Arial" charset="0"/>
                        </a:rPr>
                        <a:t> Euroregion </a:t>
                      </a:r>
                      <a:r>
                        <a:rPr lang="pl-PL" altLang="cs-CZ" sz="1900" b="1" u="none" cap="small" baseline="0" dirty="0" err="1">
                          <a:solidFill>
                            <a:srgbClr val="000099"/>
                          </a:solidFill>
                          <a:effectLst>
                            <a:outerShdw blurRad="38100" dist="38100" dir="2700000" algn="tl">
                              <a:srgbClr val="000000">
                                <a:alpha val="43137"/>
                              </a:srgbClr>
                            </a:outerShdw>
                          </a:effectLst>
                          <a:latin typeface="Calibri  "/>
                          <a:cs typeface="Arial" charset="0"/>
                        </a:rPr>
                        <a:t>Glacensis</a:t>
                      </a:r>
                      <a:r>
                        <a:rPr lang="pl-PL" altLang="cs-CZ" sz="1900" b="1" u="none" cap="small" baseline="0" dirty="0">
                          <a:solidFill>
                            <a:srgbClr val="000099"/>
                          </a:solidFill>
                          <a:effectLst>
                            <a:outerShdw blurRad="38100" dist="38100" dir="2700000" algn="tl">
                              <a:srgbClr val="000000">
                                <a:alpha val="43137"/>
                              </a:srgbClr>
                            </a:outerShdw>
                          </a:effectLst>
                          <a:latin typeface="Calibri  "/>
                          <a:cs typeface="Arial" charset="0"/>
                        </a:rPr>
                        <a:t> k </a:t>
                      </a:r>
                      <a:r>
                        <a:rPr lang="pl-PL" altLang="cs-CZ" sz="1900" b="1" u="none" cap="small" baseline="0" dirty="0" err="1">
                          <a:solidFill>
                            <a:srgbClr val="000099"/>
                          </a:solidFill>
                          <a:effectLst>
                            <a:outerShdw blurRad="38100" dist="38100" dir="2700000" algn="tl">
                              <a:srgbClr val="000000">
                                <a:alpha val="43137"/>
                              </a:srgbClr>
                            </a:outerShdw>
                          </a:effectLst>
                          <a:latin typeface="Calibri  "/>
                          <a:cs typeface="Arial" charset="0"/>
                        </a:rPr>
                        <a:t>dispozici</a:t>
                      </a:r>
                      <a:r>
                        <a:rPr lang="pl-PL" altLang="cs-CZ" sz="1900" b="1" u="none" cap="small" baseline="0" dirty="0">
                          <a:solidFill>
                            <a:srgbClr val="000099"/>
                          </a:solidFill>
                          <a:effectLst>
                            <a:outerShdw blurRad="38100" dist="38100" dir="2700000" algn="tl">
                              <a:srgbClr val="000000">
                                <a:alpha val="43137"/>
                              </a:srgbClr>
                            </a:outerShdw>
                          </a:effectLst>
                          <a:latin typeface="Calibri  "/>
                          <a:cs typeface="Arial" charset="0"/>
                        </a:rPr>
                        <a:t> v </a:t>
                      </a:r>
                      <a:r>
                        <a:rPr lang="pl-PL" altLang="cs-CZ" sz="1900" b="1" u="none" cap="small" baseline="0" dirty="0" err="1">
                          <a:solidFill>
                            <a:srgbClr val="000099"/>
                          </a:solidFill>
                          <a:effectLst>
                            <a:outerShdw blurRad="38100" dist="38100" dir="2700000" algn="tl">
                              <a:srgbClr val="000000">
                                <a:alpha val="43137"/>
                              </a:srgbClr>
                            </a:outerShdw>
                          </a:effectLst>
                          <a:latin typeface="Calibri  "/>
                          <a:cs typeface="Arial" charset="0"/>
                        </a:rPr>
                        <a:t>období</a:t>
                      </a:r>
                      <a:r>
                        <a:rPr lang="pl-PL" altLang="cs-CZ" sz="1900" b="1" u="none" cap="small" baseline="0" dirty="0">
                          <a:solidFill>
                            <a:srgbClr val="000099"/>
                          </a:solidFill>
                          <a:effectLst>
                            <a:outerShdw blurRad="38100" dist="38100" dir="2700000" algn="tl">
                              <a:srgbClr val="000000">
                                <a:alpha val="43137"/>
                              </a:srgbClr>
                            </a:outerShdw>
                          </a:effectLst>
                          <a:latin typeface="Calibri  "/>
                          <a:cs typeface="Arial" charset="0"/>
                        </a:rPr>
                        <a:t> 2021-2027 v </a:t>
                      </a:r>
                      <a:r>
                        <a:rPr lang="pl-PL" altLang="cs-CZ" sz="1900" b="1" u="none" cap="small" baseline="0" dirty="0" err="1">
                          <a:solidFill>
                            <a:srgbClr val="000099"/>
                          </a:solidFill>
                          <a:effectLst>
                            <a:outerShdw blurRad="38100" dist="38100" dir="2700000" algn="tl">
                              <a:srgbClr val="000000">
                                <a:alpha val="43137"/>
                              </a:srgbClr>
                            </a:outerShdw>
                          </a:effectLst>
                          <a:latin typeface="Calibri  "/>
                          <a:cs typeface="Arial" charset="0"/>
                        </a:rPr>
                        <a:t>rámci</a:t>
                      </a:r>
                      <a:r>
                        <a:rPr lang="pl-PL" altLang="cs-CZ" sz="1900" b="1" u="none" cap="small" baseline="0" dirty="0">
                          <a:solidFill>
                            <a:srgbClr val="000099"/>
                          </a:solidFill>
                          <a:effectLst>
                            <a:outerShdw blurRad="38100" dist="38100" dir="2700000" algn="tl">
                              <a:srgbClr val="000000">
                                <a:alpha val="43137"/>
                              </a:srgbClr>
                            </a:outerShdw>
                          </a:effectLst>
                          <a:latin typeface="Calibri  "/>
                          <a:cs typeface="Arial" charset="0"/>
                        </a:rPr>
                        <a:t> </a:t>
                      </a:r>
                      <a:r>
                        <a:rPr lang="pl-PL" altLang="cs-CZ" sz="1900" b="1" u="none" cap="small" baseline="0" dirty="0" err="1">
                          <a:solidFill>
                            <a:srgbClr val="000099"/>
                          </a:solidFill>
                          <a:effectLst>
                            <a:outerShdw blurRad="38100" dist="38100" dir="2700000" algn="tl">
                              <a:srgbClr val="000000">
                                <a:alpha val="43137"/>
                              </a:srgbClr>
                            </a:outerShdw>
                          </a:effectLst>
                          <a:latin typeface="Calibri  "/>
                          <a:cs typeface="Arial" charset="0"/>
                        </a:rPr>
                        <a:t>priority</a:t>
                      </a:r>
                      <a:r>
                        <a:rPr lang="pl-PL" altLang="cs-CZ" sz="1900" b="1" u="none" cap="small" baseline="0" dirty="0">
                          <a:solidFill>
                            <a:srgbClr val="000099"/>
                          </a:solidFill>
                          <a:effectLst>
                            <a:outerShdw blurRad="38100" dist="38100" dir="2700000" algn="tl">
                              <a:srgbClr val="000000">
                                <a:alpha val="43137"/>
                              </a:srgbClr>
                            </a:outerShdw>
                          </a:effectLst>
                          <a:latin typeface="Calibri  "/>
                          <a:cs typeface="Arial" charset="0"/>
                        </a:rPr>
                        <a:t> 2, </a:t>
                      </a:r>
                      <a:r>
                        <a:rPr lang="pl-PL" altLang="cs-CZ" sz="1900" b="1" u="none" cap="small" baseline="0" dirty="0" err="1">
                          <a:solidFill>
                            <a:srgbClr val="000099"/>
                          </a:solidFill>
                          <a:effectLst>
                            <a:outerShdw blurRad="38100" dist="38100" dir="2700000" algn="tl">
                              <a:srgbClr val="000000">
                                <a:alpha val="43137"/>
                              </a:srgbClr>
                            </a:outerShdw>
                          </a:effectLst>
                          <a:latin typeface="Calibri  "/>
                          <a:cs typeface="Arial" charset="0"/>
                        </a:rPr>
                        <a:t>činí</a:t>
                      </a:r>
                      <a:r>
                        <a:rPr lang="pl-PL" altLang="cs-CZ" sz="1900" b="1" u="none" cap="small" baseline="0" dirty="0">
                          <a:solidFill>
                            <a:srgbClr val="000099"/>
                          </a:solidFill>
                          <a:effectLst>
                            <a:outerShdw blurRad="38100" dist="38100" dir="2700000" algn="tl">
                              <a:srgbClr val="000000">
                                <a:alpha val="43137"/>
                              </a:srgbClr>
                            </a:outerShdw>
                          </a:effectLst>
                          <a:latin typeface="Calibri  "/>
                          <a:cs typeface="Arial" charset="0"/>
                        </a:rPr>
                        <a:t>:</a:t>
                      </a:r>
                    </a:p>
                    <a:p>
                      <a:pPr algn="l"/>
                      <a:r>
                        <a:rPr lang="pl-PL" altLang="cs-CZ" sz="1900" b="1" u="none" cap="small" baseline="0" dirty="0">
                          <a:solidFill>
                            <a:srgbClr val="000099"/>
                          </a:solidFill>
                          <a:effectLst>
                            <a:outerShdw blurRad="38100" dist="38100" dir="2700000" algn="tl">
                              <a:srgbClr val="000000">
                                <a:alpha val="43137"/>
                              </a:srgbClr>
                            </a:outerShdw>
                          </a:effectLst>
                          <a:latin typeface="Calibri  "/>
                          <a:cs typeface="Arial" charset="0"/>
                        </a:rPr>
                        <a:t>                                                      </a:t>
                      </a:r>
                      <a:r>
                        <a:rPr lang="pl-PL" altLang="cs-CZ" sz="3200" b="1" u="none" cap="small" baseline="0" dirty="0">
                          <a:solidFill>
                            <a:srgbClr val="000099"/>
                          </a:solidFill>
                          <a:effectLst>
                            <a:outerShdw blurRad="38100" dist="38100" dir="2700000" algn="tl">
                              <a:srgbClr val="000000">
                                <a:alpha val="43137"/>
                              </a:srgbClr>
                            </a:outerShdw>
                          </a:effectLst>
                          <a:latin typeface="Calibri  "/>
                          <a:cs typeface="Arial" charset="0"/>
                        </a:rPr>
                        <a:t> 4.100.000 EUR</a:t>
                      </a:r>
                    </a:p>
                    <a:p>
                      <a:pPr algn="l"/>
                      <a:endParaRPr lang="pl-PL" altLang="cs-CZ" sz="3200" b="1" u="none" cap="small" baseline="0" dirty="0">
                        <a:solidFill>
                          <a:srgbClr val="000099"/>
                        </a:solidFill>
                        <a:effectLst>
                          <a:outerShdw blurRad="38100" dist="38100" dir="2700000" algn="tl">
                            <a:srgbClr val="000000">
                              <a:alpha val="43137"/>
                            </a:srgbClr>
                          </a:outerShdw>
                        </a:effectLst>
                        <a:latin typeface="Calibri  "/>
                        <a:cs typeface="Arial" charset="0"/>
                      </a:endParaRPr>
                    </a:p>
                    <a:p>
                      <a:pPr marL="285750" marR="0" lvl="0" indent="-28575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kumimoji="0" lang="cs-CZ" sz="1600" b="0" i="0" u="none" strike="noStrike" kern="1200" cap="none" spc="0" normalizeH="0" baseline="0" noProof="0" dirty="0">
                          <a:ln>
                            <a:noFill/>
                          </a:ln>
                          <a:solidFill>
                            <a:srgbClr val="000099"/>
                          </a:solidFill>
                          <a:effectLst/>
                          <a:uLnTx/>
                          <a:uFillTx/>
                          <a:latin typeface="Calibri  "/>
                          <a:ea typeface="Times New Roman" panose="02020603050405020304" pitchFamily="18" charset="0"/>
                          <a:cs typeface="Times New Roman" panose="02020603050405020304" pitchFamily="18" charset="0"/>
                        </a:rPr>
                        <a:t>Výše podpory EFRR:</a:t>
                      </a:r>
                      <a:endParaRPr kumimoji="0" lang="pl-PL" sz="1600" b="0" i="0" u="none" strike="noStrike" kern="1200" cap="none" spc="0" normalizeH="0" baseline="0" noProof="0" dirty="0">
                        <a:ln>
                          <a:noFill/>
                        </a:ln>
                        <a:solidFill>
                          <a:srgbClr val="000099"/>
                        </a:solidFill>
                        <a:effectLst/>
                        <a:uLnTx/>
                        <a:uFillTx/>
                        <a:latin typeface="Calibri  "/>
                        <a:ea typeface="Times New Roman" panose="02020603050405020304" pitchFamily="18" charset="0"/>
                        <a:cs typeface="Times New Roman" panose="02020603050405020304" pitchFamily="18" charset="0"/>
                      </a:endParaRPr>
                    </a:p>
                    <a:p>
                      <a:pPr marL="742950" marR="0" lvl="1" indent="-285750" algn="just" defTabSz="914400" rtl="0" eaLnBrk="1" fontAlgn="auto" latinLnBrk="0" hangingPunct="1">
                        <a:lnSpc>
                          <a:spcPct val="100000"/>
                        </a:lnSpc>
                        <a:spcBef>
                          <a:spcPts val="600"/>
                        </a:spcBef>
                        <a:spcAft>
                          <a:spcPts val="600"/>
                        </a:spcAft>
                        <a:buClrTx/>
                        <a:buSzTx/>
                        <a:buFont typeface="Wingdings" panose="05000000000000000000" pitchFamily="2" charset="2"/>
                        <a:buChar char="§"/>
                        <a:tabLst/>
                        <a:defRPr/>
                      </a:pPr>
                      <a:r>
                        <a:rPr kumimoji="0" lang="cs-CZ" sz="1600" b="0" i="0" u="none" strike="noStrike" kern="1200" cap="none" spc="0" normalizeH="0" baseline="0" noProof="0" dirty="0">
                          <a:ln>
                            <a:noFill/>
                          </a:ln>
                          <a:solidFill>
                            <a:srgbClr val="000099"/>
                          </a:solidFill>
                          <a:effectLst/>
                          <a:uLnTx/>
                          <a:uFillTx/>
                          <a:latin typeface="Calibri  "/>
                          <a:ea typeface="Times New Roman" panose="02020603050405020304" pitchFamily="18" charset="0"/>
                          <a:cs typeface="Times New Roman" panose="02020603050405020304" pitchFamily="18" charset="0"/>
                        </a:rPr>
                        <a:t>malý projekt bez vedoucího partnera 2.000 – 40.000 EUR</a:t>
                      </a:r>
                      <a:endParaRPr kumimoji="0" lang="pl-PL" sz="1600" b="0" i="0" u="none" strike="noStrike" kern="1200" cap="none" spc="0" normalizeH="0" baseline="0" noProof="0" dirty="0">
                        <a:ln>
                          <a:noFill/>
                        </a:ln>
                        <a:solidFill>
                          <a:srgbClr val="000099"/>
                        </a:solidFill>
                        <a:effectLst/>
                        <a:uLnTx/>
                        <a:uFillTx/>
                        <a:latin typeface="Calibri  "/>
                        <a:ea typeface="Times New Roman" panose="02020603050405020304" pitchFamily="18" charset="0"/>
                        <a:cs typeface="Times New Roman" panose="02020603050405020304" pitchFamily="18" charset="0"/>
                      </a:endParaRPr>
                    </a:p>
                    <a:p>
                      <a:pPr marL="742950" marR="0" lvl="1" indent="-285750" algn="just" defTabSz="914400" rtl="0" eaLnBrk="1" fontAlgn="auto" latinLnBrk="0" hangingPunct="1">
                        <a:lnSpc>
                          <a:spcPct val="100000"/>
                        </a:lnSpc>
                        <a:spcBef>
                          <a:spcPts val="600"/>
                        </a:spcBef>
                        <a:spcAft>
                          <a:spcPts val="600"/>
                        </a:spcAft>
                        <a:buClrTx/>
                        <a:buSzTx/>
                        <a:buFont typeface="Wingdings" panose="05000000000000000000" pitchFamily="2" charset="2"/>
                        <a:buChar char="§"/>
                        <a:tabLst/>
                        <a:defRPr/>
                      </a:pPr>
                      <a:r>
                        <a:rPr kumimoji="0" lang="cs-CZ" sz="1600" b="0" i="0" u="none" strike="noStrike" kern="1200" cap="none" spc="0" normalizeH="0" baseline="0" noProof="0" dirty="0">
                          <a:ln>
                            <a:noFill/>
                          </a:ln>
                          <a:solidFill>
                            <a:srgbClr val="000099"/>
                          </a:solidFill>
                          <a:effectLst/>
                          <a:uLnTx/>
                          <a:uFillTx/>
                          <a:latin typeface="Calibri  "/>
                          <a:ea typeface="Times New Roman" panose="02020603050405020304" pitchFamily="18" charset="0"/>
                          <a:cs typeface="Times New Roman" panose="02020603050405020304" pitchFamily="18" charset="0"/>
                        </a:rPr>
                        <a:t>malý projekt s vedoucím partnerem 4.000 – 80.000 EUR</a:t>
                      </a:r>
                      <a:endParaRPr lang="pl-PL" altLang="cs-CZ" sz="3200" b="1" u="none" cap="small" baseline="0" dirty="0">
                        <a:solidFill>
                          <a:srgbClr val="000099"/>
                        </a:solidFill>
                        <a:effectLst>
                          <a:outerShdw blurRad="38100" dist="38100" dir="2700000" algn="tl">
                            <a:srgbClr val="000000">
                              <a:alpha val="43137"/>
                            </a:srgbClr>
                          </a:outerShdw>
                        </a:effectLst>
                        <a:latin typeface="Calibri  "/>
                        <a:cs typeface="Arial" charset="0"/>
                      </a:endParaRPr>
                    </a:p>
                    <a:p>
                      <a:pPr algn="l"/>
                      <a:endParaRPr lang="pl-PL" altLang="cs-CZ" sz="3200" b="1" u="none" cap="small" baseline="0" dirty="0">
                        <a:solidFill>
                          <a:srgbClr val="000099"/>
                        </a:solidFill>
                        <a:effectLst>
                          <a:outerShdw blurRad="38100" dist="38100" dir="2700000" algn="tl">
                            <a:srgbClr val="000000">
                              <a:alpha val="43137"/>
                            </a:srgbClr>
                          </a:outerShdw>
                        </a:effectLst>
                        <a:latin typeface="Calibri  "/>
                        <a:cs typeface="Arial" charset="0"/>
                      </a:endParaRPr>
                    </a:p>
                  </a:txBody>
                  <a:tcPr/>
                </a:tc>
                <a:tc>
                  <a:txBody>
                    <a:bodyPr/>
                    <a:lstStyle/>
                    <a:p>
                      <a:pPr algn="l"/>
                      <a:endParaRPr lang="cs-CZ" altLang="cs-CZ" sz="1500" b="1" u="sng" dirty="0">
                        <a:solidFill>
                          <a:srgbClr val="FF6600"/>
                        </a:solidFill>
                        <a:latin typeface="Arial" charset="0"/>
                        <a:cs typeface="Arial" charset="0"/>
                      </a:endParaRPr>
                    </a:p>
                    <a:p>
                      <a:pPr algn="just"/>
                      <a:r>
                        <a:rPr lang="pl-PL" altLang="cs-CZ" sz="1900" b="1" u="none" cap="small" baseline="0" dirty="0">
                          <a:solidFill>
                            <a:srgbClr val="FF6600"/>
                          </a:solidFill>
                          <a:effectLst>
                            <a:outerShdw blurRad="38100" dist="38100" dir="2700000" algn="tl">
                              <a:srgbClr val="000000">
                                <a:alpha val="43137"/>
                              </a:srgbClr>
                            </a:outerShdw>
                          </a:effectLst>
                          <a:latin typeface="Calibri  "/>
                          <a:cs typeface="Arial" charset="0"/>
                        </a:rPr>
                        <a:t>Całkowita wartość środków, będących do dyspozycji Euroregionu </a:t>
                      </a:r>
                      <a:r>
                        <a:rPr lang="pl-PL" altLang="cs-CZ" sz="1900" b="1" u="none" cap="small" baseline="0" dirty="0" err="1">
                          <a:solidFill>
                            <a:srgbClr val="FF6600"/>
                          </a:solidFill>
                          <a:effectLst>
                            <a:outerShdw blurRad="38100" dist="38100" dir="2700000" algn="tl">
                              <a:srgbClr val="000000">
                                <a:alpha val="43137"/>
                              </a:srgbClr>
                            </a:outerShdw>
                          </a:effectLst>
                          <a:latin typeface="Calibri  "/>
                          <a:cs typeface="Arial" charset="0"/>
                        </a:rPr>
                        <a:t>Glacensis</a:t>
                      </a:r>
                      <a:r>
                        <a:rPr lang="pl-PL" altLang="cs-CZ" sz="1900" b="1" u="none" cap="small" baseline="0" dirty="0">
                          <a:solidFill>
                            <a:srgbClr val="FF6600"/>
                          </a:solidFill>
                          <a:effectLst>
                            <a:outerShdw blurRad="38100" dist="38100" dir="2700000" algn="tl">
                              <a:srgbClr val="000000">
                                <a:alpha val="43137"/>
                              </a:srgbClr>
                            </a:outerShdw>
                          </a:effectLst>
                          <a:latin typeface="Calibri  "/>
                          <a:cs typeface="Arial" charset="0"/>
                        </a:rPr>
                        <a:t> w okresie 2021-2027 w Priorytecie 2, wynosi:</a:t>
                      </a:r>
                    </a:p>
                    <a:p>
                      <a:pPr algn="just"/>
                      <a:r>
                        <a:rPr lang="pl-PL" altLang="cs-CZ" sz="1900" b="1" u="none" cap="small" baseline="0" dirty="0">
                          <a:solidFill>
                            <a:srgbClr val="FF6600"/>
                          </a:solidFill>
                          <a:effectLst>
                            <a:outerShdw blurRad="38100" dist="38100" dir="2700000" algn="tl">
                              <a:srgbClr val="000000">
                                <a:alpha val="43137"/>
                              </a:srgbClr>
                            </a:outerShdw>
                          </a:effectLst>
                          <a:latin typeface="Calibri  "/>
                          <a:cs typeface="Arial" charset="0"/>
                        </a:rPr>
                        <a:t>                                                       </a:t>
                      </a:r>
                      <a:r>
                        <a:rPr lang="pl-PL" altLang="cs-CZ" sz="3200" b="1" u="none" cap="small" baseline="0" dirty="0">
                          <a:solidFill>
                            <a:srgbClr val="FF6600"/>
                          </a:solidFill>
                          <a:effectLst>
                            <a:outerShdw blurRad="38100" dist="38100" dir="2700000" algn="tl">
                              <a:srgbClr val="000000">
                                <a:alpha val="43137"/>
                              </a:srgbClr>
                            </a:outerShdw>
                          </a:effectLst>
                          <a:latin typeface="Calibri  "/>
                          <a:cs typeface="Arial" charset="0"/>
                        </a:rPr>
                        <a:t>4.100.000 EUR</a:t>
                      </a:r>
                    </a:p>
                    <a:p>
                      <a:pPr algn="just"/>
                      <a:endParaRPr lang="pl-PL" altLang="cs-CZ" sz="3200" b="1" u="none" cap="small" baseline="0" dirty="0">
                        <a:solidFill>
                          <a:srgbClr val="FF6600"/>
                        </a:solidFill>
                        <a:effectLst>
                          <a:outerShdw blurRad="38100" dist="38100" dir="2700000" algn="tl">
                            <a:srgbClr val="000000">
                              <a:alpha val="43137"/>
                            </a:srgbClr>
                          </a:outerShdw>
                        </a:effectLst>
                        <a:latin typeface="Calibri  "/>
                        <a:cs typeface="Arial" charset="0"/>
                      </a:endParaRPr>
                    </a:p>
                    <a:p>
                      <a:pPr marL="285750" indent="-285750" algn="just">
                        <a:spcBef>
                          <a:spcPts val="500"/>
                        </a:spcBef>
                        <a:spcAft>
                          <a:spcPts val="500"/>
                        </a:spcAft>
                        <a:buFont typeface="Wingdings" panose="05000000000000000000" pitchFamily="2" charset="2"/>
                        <a:buChar char="q"/>
                      </a:pPr>
                      <a:r>
                        <a:rPr lang="pl-PL" sz="1600" b="0" u="none" dirty="0">
                          <a:solidFill>
                            <a:srgbClr val="FF6600"/>
                          </a:solidFill>
                          <a:effectLst/>
                          <a:latin typeface="Calibri  "/>
                          <a:ea typeface="Times New Roman" panose="02020603050405020304" pitchFamily="18" charset="0"/>
                          <a:cs typeface="Times New Roman" panose="02020603050405020304" pitchFamily="18" charset="0"/>
                        </a:rPr>
                        <a:t>Wartość wsparcia EFRR:</a:t>
                      </a:r>
                    </a:p>
                    <a:p>
                      <a:pPr marL="800100" lvl="1" indent="-342900" algn="just">
                        <a:spcBef>
                          <a:spcPts val="500"/>
                        </a:spcBef>
                        <a:spcAft>
                          <a:spcPts val="500"/>
                        </a:spcAft>
                        <a:buFont typeface="Arial" panose="020B0604020202020204" pitchFamily="34" charset="0"/>
                        <a:buChar char="•"/>
                      </a:pPr>
                      <a:r>
                        <a:rPr lang="pl-PL" sz="1600" b="0" dirty="0">
                          <a:solidFill>
                            <a:srgbClr val="FF6600"/>
                          </a:solidFill>
                          <a:effectLst/>
                          <a:latin typeface="Calibri  "/>
                          <a:ea typeface="Times New Roman" panose="02020603050405020304" pitchFamily="18" charset="0"/>
                          <a:cs typeface="Times New Roman" panose="02020603050405020304" pitchFamily="18" charset="0"/>
                        </a:rPr>
                        <a:t>mały projekt bez partnera wiodącego 2.000 – 40.000 EUR</a:t>
                      </a:r>
                    </a:p>
                    <a:p>
                      <a:pPr marL="800100" lvl="1" indent="-342900" algn="just">
                        <a:spcBef>
                          <a:spcPts val="500"/>
                        </a:spcBef>
                        <a:spcAft>
                          <a:spcPts val="500"/>
                        </a:spcAft>
                        <a:buFont typeface="Arial" panose="020B0604020202020204" pitchFamily="34" charset="0"/>
                        <a:buChar char="•"/>
                      </a:pPr>
                      <a:r>
                        <a:rPr lang="pl-PL" sz="1600" b="0" dirty="0">
                          <a:solidFill>
                            <a:srgbClr val="FF6600"/>
                          </a:solidFill>
                          <a:effectLst/>
                          <a:latin typeface="Calibri  "/>
                          <a:ea typeface="Times New Roman" panose="02020603050405020304" pitchFamily="18" charset="0"/>
                          <a:cs typeface="Times New Roman" panose="02020603050405020304" pitchFamily="18" charset="0"/>
                        </a:rPr>
                        <a:t>mały projekt z partnerem wiodącym 4.000 – 80.000 EUR</a:t>
                      </a:r>
                    </a:p>
                    <a:p>
                      <a:pPr algn="just"/>
                      <a:endParaRPr lang="pl-PL" altLang="cs-CZ" sz="3200" b="1" u="none" cap="small" baseline="0" dirty="0">
                        <a:solidFill>
                          <a:srgbClr val="FF6600"/>
                        </a:solidFill>
                        <a:effectLst>
                          <a:outerShdw blurRad="38100" dist="38100" dir="2700000" algn="tl">
                            <a:srgbClr val="000000">
                              <a:alpha val="43137"/>
                            </a:srgbClr>
                          </a:outerShdw>
                        </a:effectLst>
                        <a:latin typeface="Calibri  "/>
                        <a:cs typeface="Arial" charset="0"/>
                      </a:endParaRPr>
                    </a:p>
                    <a:p>
                      <a:pPr algn="just"/>
                      <a:endParaRPr lang="pl-PL" altLang="cs-CZ" sz="3200" b="1" u="none" cap="small" baseline="0" dirty="0">
                        <a:solidFill>
                          <a:srgbClr val="FF6600"/>
                        </a:solidFill>
                        <a:effectLst>
                          <a:outerShdw blurRad="38100" dist="38100" dir="2700000" algn="tl">
                            <a:srgbClr val="000000">
                              <a:alpha val="43137"/>
                            </a:srgbClr>
                          </a:outerShdw>
                        </a:effectLst>
                        <a:latin typeface="Calibri  "/>
                        <a:cs typeface="Arial" charset="0"/>
                      </a:endParaRPr>
                    </a:p>
                  </a:txBody>
                  <a:tcPr/>
                </a:tc>
                <a:extLst>
                  <a:ext uri="{0D108BD9-81ED-4DB2-BD59-A6C34878D82A}">
                    <a16:rowId xmlns:a16="http://schemas.microsoft.com/office/drawing/2014/main" val="382206565"/>
                  </a:ext>
                </a:extLst>
              </a:tr>
            </a:tbl>
          </a:graphicData>
        </a:graphic>
      </p:graphicFrame>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cs-CZ" altLang="cs-CZ" sz="2200" b="1" dirty="0">
                <a:solidFill>
                  <a:srgbClr val="000099"/>
                </a:solidFill>
                <a:latin typeface="Arial" charset="0"/>
                <a:cs typeface="Arial" charset="0"/>
              </a:rPr>
              <a:t>Fond malých projektů 2021 - 2027</a:t>
            </a:r>
            <a:r>
              <a:rPr lang="pl-PL" sz="2200" b="1" dirty="0">
                <a:solidFill>
                  <a:srgbClr val="003399"/>
                </a:solidFill>
                <a:latin typeface="Arial" panose="020B0604020202020204" pitchFamily="34" charset="0"/>
                <a:cs typeface="Arial" panose="020B0604020202020204" pitchFamily="34" charset="0"/>
              </a:rPr>
              <a:t> </a:t>
            </a:r>
            <a:r>
              <a:rPr lang="pl-PL" sz="2200" b="1" dirty="0">
                <a:solidFill>
                  <a:srgbClr val="000099"/>
                </a:solidFill>
                <a:latin typeface="Arial" panose="020B0604020202020204" pitchFamily="34" charset="0"/>
                <a:cs typeface="Arial" panose="020B0604020202020204" pitchFamily="34" charset="0"/>
              </a:rPr>
              <a:t>|</a:t>
            </a:r>
            <a:r>
              <a:rPr lang="pl-PL" sz="2200" b="1" dirty="0">
                <a:solidFill>
                  <a:srgbClr val="003399"/>
                </a:solidFill>
                <a:latin typeface="Arial" panose="020B0604020202020204" pitchFamily="34" charset="0"/>
                <a:cs typeface="Arial" panose="020B0604020202020204" pitchFamily="34" charset="0"/>
              </a:rPr>
              <a:t> </a:t>
            </a:r>
            <a:r>
              <a:rPr lang="pl-PL" altLang="cs-CZ" sz="2200" b="1" dirty="0">
                <a:solidFill>
                  <a:srgbClr val="FF6600"/>
                </a:solidFill>
                <a:latin typeface="Arial" charset="0"/>
                <a:cs typeface="Arial" charset="0"/>
              </a:rPr>
              <a:t>Fundusz małych projektów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spTree>
    <p:extLst>
      <p:ext uri="{BB962C8B-B14F-4D97-AF65-F5344CB8AC3E}">
        <p14:creationId xmlns:p14="http://schemas.microsoft.com/office/powerpoint/2010/main" val="23651427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graphicFrame>
        <p:nvGraphicFramePr>
          <p:cNvPr id="9" name="Tabulka 2">
            <a:extLst>
              <a:ext uri="{FF2B5EF4-FFF2-40B4-BE49-F238E27FC236}">
                <a16:creationId xmlns:a16="http://schemas.microsoft.com/office/drawing/2014/main" id="{28010F7E-14DD-4DF2-B4D8-A6D3D1B6A492}"/>
              </a:ext>
            </a:extLst>
          </p:cNvPr>
          <p:cNvGraphicFramePr>
            <a:graphicFrameLocks noGrp="1"/>
          </p:cNvGraphicFramePr>
          <p:nvPr>
            <p:extLst>
              <p:ext uri="{D42A27DB-BD31-4B8C-83A1-F6EECF244321}">
                <p14:modId xmlns:p14="http://schemas.microsoft.com/office/powerpoint/2010/main" val="1682349645"/>
              </p:ext>
            </p:extLst>
          </p:nvPr>
        </p:nvGraphicFramePr>
        <p:xfrm>
          <a:off x="390803" y="1156301"/>
          <a:ext cx="11410394" cy="4134643"/>
        </p:xfrm>
        <a:graphic>
          <a:graphicData uri="http://schemas.openxmlformats.org/drawingml/2006/table">
            <a:tbl>
              <a:tblPr firstRow="1" bandRow="1">
                <a:tableStyleId>{3B4B98B0-60AC-42C2-AFA5-B58CD77FA1E5}</a:tableStyleId>
              </a:tblPr>
              <a:tblGrid>
                <a:gridCol w="5714162">
                  <a:extLst>
                    <a:ext uri="{9D8B030D-6E8A-4147-A177-3AD203B41FA5}">
                      <a16:colId xmlns:a16="http://schemas.microsoft.com/office/drawing/2014/main" val="3983641993"/>
                    </a:ext>
                  </a:extLst>
                </a:gridCol>
                <a:gridCol w="5696232">
                  <a:extLst>
                    <a:ext uri="{9D8B030D-6E8A-4147-A177-3AD203B41FA5}">
                      <a16:colId xmlns:a16="http://schemas.microsoft.com/office/drawing/2014/main" val="2326915147"/>
                    </a:ext>
                  </a:extLst>
                </a:gridCol>
              </a:tblGrid>
              <a:tr h="4134643">
                <a:tc>
                  <a:txBody>
                    <a:bodyPr/>
                    <a:lstStyle/>
                    <a:p>
                      <a:pPr algn="l"/>
                      <a:endParaRPr lang="cs-CZ" altLang="cs-CZ" sz="1000" b="1" u="sng" dirty="0">
                        <a:solidFill>
                          <a:srgbClr val="000099"/>
                        </a:solidFill>
                        <a:latin typeface="Arial" charset="0"/>
                        <a:cs typeface="Arial" charset="0"/>
                      </a:endParaRPr>
                    </a:p>
                    <a:p>
                      <a:pPr algn="ctr"/>
                      <a:r>
                        <a:rPr lang="pl-PL" altLang="cs-CZ" sz="1900" b="1" u="sng" cap="small" baseline="0" dirty="0">
                          <a:solidFill>
                            <a:srgbClr val="000099"/>
                          </a:solidFill>
                          <a:effectLst>
                            <a:outerShdw blurRad="38100" dist="38100" dir="2700000" algn="tl">
                              <a:srgbClr val="000000">
                                <a:alpha val="43137"/>
                              </a:srgbClr>
                            </a:outerShdw>
                          </a:effectLst>
                          <a:latin typeface="Calibri  "/>
                          <a:cs typeface="Arial" charset="0"/>
                        </a:rPr>
                        <a:t>Výše Dotace EFRR u Malých Projektů</a:t>
                      </a:r>
                    </a:p>
                    <a:p>
                      <a:pPr marL="285750" lvl="0" indent="-285750" algn="just">
                        <a:lnSpc>
                          <a:spcPct val="100000"/>
                        </a:lnSpc>
                        <a:spcBef>
                          <a:spcPts val="400"/>
                        </a:spcBef>
                        <a:spcAft>
                          <a:spcPts val="400"/>
                        </a:spcAft>
                        <a:buFont typeface="Wingdings" panose="05000000000000000000" pitchFamily="2" charset="2"/>
                        <a:buChar char="Ø"/>
                      </a:pPr>
                      <a:r>
                        <a:rPr lang="cs-CZ" sz="1600" b="1" baseline="0" dirty="0">
                          <a:solidFill>
                            <a:srgbClr val="000099"/>
                          </a:solidFill>
                          <a:effectLst/>
                        </a:rPr>
                        <a:t>Spolufinancování max. 80% dotace z EFRR</a:t>
                      </a:r>
                    </a:p>
                    <a:p>
                      <a:pPr marL="285750" lvl="0" indent="-285750" algn="just">
                        <a:lnSpc>
                          <a:spcPct val="100000"/>
                        </a:lnSpc>
                        <a:spcBef>
                          <a:spcPts val="400"/>
                        </a:spcBef>
                        <a:spcAft>
                          <a:spcPts val="400"/>
                        </a:spcAft>
                        <a:buFont typeface="Wingdings" panose="05000000000000000000" pitchFamily="2" charset="2"/>
                        <a:buChar char="Ø"/>
                      </a:pPr>
                      <a:r>
                        <a:rPr lang="cs-CZ" sz="1600" b="0" baseline="0" dirty="0">
                          <a:solidFill>
                            <a:srgbClr val="000099"/>
                          </a:solidFill>
                        </a:rPr>
                        <a:t>Pro české žadatele – 20% z vlastních zdrojů</a:t>
                      </a:r>
                    </a:p>
                    <a:p>
                      <a:pPr marL="285750" lvl="0" indent="-285750" algn="just">
                        <a:lnSpc>
                          <a:spcPct val="100000"/>
                        </a:lnSpc>
                        <a:spcBef>
                          <a:spcPts val="400"/>
                        </a:spcBef>
                        <a:spcAft>
                          <a:spcPts val="400"/>
                        </a:spcAft>
                        <a:buFont typeface="Wingdings" panose="05000000000000000000" pitchFamily="2" charset="2"/>
                        <a:buChar char="Ø"/>
                      </a:pPr>
                      <a:r>
                        <a:rPr lang="cs-CZ" sz="1600" b="0" baseline="0" dirty="0">
                          <a:solidFill>
                            <a:srgbClr val="000099"/>
                          </a:solidFill>
                        </a:rPr>
                        <a:t>Pro polské žadatele – spolufinancování ze státního rozpočtu do výše 10% CZV (pro nevládní organizace a sdružení územních samosprávných celků)</a:t>
                      </a:r>
                    </a:p>
                    <a:p>
                      <a:pPr marL="0" indent="0" algn="ctr">
                        <a:lnSpc>
                          <a:spcPct val="100000"/>
                        </a:lnSpc>
                        <a:spcBef>
                          <a:spcPts val="400"/>
                        </a:spcBef>
                        <a:spcAft>
                          <a:spcPts val="400"/>
                        </a:spcAft>
                        <a:buFont typeface="Wingdings" panose="05000000000000000000" pitchFamily="2" charset="2"/>
                        <a:buNone/>
                      </a:pPr>
                      <a:r>
                        <a:rPr lang="cs-CZ" altLang="cs-CZ" sz="1900" b="1" u="sng" cap="small" dirty="0">
                          <a:solidFill>
                            <a:srgbClr val="000099"/>
                          </a:solidFill>
                          <a:effectLst>
                            <a:outerShdw blurRad="38100" dist="38100" dir="2700000" algn="tl">
                              <a:srgbClr val="000000">
                                <a:alpha val="43137"/>
                              </a:srgbClr>
                            </a:outerShdw>
                          </a:effectLst>
                        </a:rPr>
                        <a:t>Financování Malých Projektů</a:t>
                      </a:r>
                      <a:endParaRPr lang="cs-CZ" altLang="cs-CZ" sz="1900" b="1" dirty="0">
                        <a:solidFill>
                          <a:srgbClr val="000099"/>
                        </a:solidFill>
                        <a:effectLst>
                          <a:outerShdw blurRad="38100" dist="38100" dir="2700000" algn="tl">
                            <a:srgbClr val="000000">
                              <a:alpha val="43137"/>
                            </a:srgbClr>
                          </a:outerShdw>
                        </a:effectLst>
                      </a:endParaRPr>
                    </a:p>
                    <a:p>
                      <a:pPr marL="285750" lvl="0" indent="-285750" algn="just">
                        <a:lnSpc>
                          <a:spcPct val="100000"/>
                        </a:lnSpc>
                        <a:spcBef>
                          <a:spcPts val="400"/>
                        </a:spcBef>
                        <a:spcAft>
                          <a:spcPts val="400"/>
                        </a:spcAft>
                        <a:buFont typeface="Wingdings" panose="05000000000000000000" pitchFamily="2" charset="2"/>
                        <a:buChar char="Ø"/>
                      </a:pPr>
                      <a:r>
                        <a:rPr lang="cs-CZ" altLang="cs-CZ" sz="1600" b="0" dirty="0">
                          <a:solidFill>
                            <a:srgbClr val="000099"/>
                          </a:solidFill>
                          <a:effectLst/>
                        </a:rPr>
                        <a:t>Zálohové ani průběžné financování malých projektů není umožněno</a:t>
                      </a:r>
                    </a:p>
                    <a:p>
                      <a:pPr marL="285750" lvl="0" indent="-285750" algn="just">
                        <a:lnSpc>
                          <a:spcPct val="100000"/>
                        </a:lnSpc>
                        <a:spcBef>
                          <a:spcPts val="400"/>
                        </a:spcBef>
                        <a:spcAft>
                          <a:spcPts val="400"/>
                        </a:spcAft>
                        <a:buFont typeface="Wingdings" panose="05000000000000000000" pitchFamily="2" charset="2"/>
                        <a:buChar char="Ø"/>
                      </a:pPr>
                      <a:r>
                        <a:rPr lang="cs-CZ" altLang="cs-CZ" sz="1600" b="0" dirty="0">
                          <a:solidFill>
                            <a:srgbClr val="000099"/>
                          </a:solidFill>
                          <a:effectLst/>
                        </a:rPr>
                        <a:t>Předfinancování malých projektů je z vlastních zdrojů žadatele</a:t>
                      </a:r>
                    </a:p>
                    <a:p>
                      <a:pPr marL="285750" lvl="0" indent="-285750" algn="just">
                        <a:lnSpc>
                          <a:spcPct val="100000"/>
                        </a:lnSpc>
                        <a:spcBef>
                          <a:spcPts val="400"/>
                        </a:spcBef>
                        <a:spcAft>
                          <a:spcPts val="400"/>
                        </a:spcAft>
                        <a:buFont typeface="Wingdings" panose="05000000000000000000" pitchFamily="2" charset="2"/>
                        <a:buChar char="Ø"/>
                      </a:pPr>
                      <a:r>
                        <a:rPr lang="cs-CZ" altLang="cs-CZ" sz="1600" b="0" dirty="0">
                          <a:solidFill>
                            <a:srgbClr val="000099"/>
                          </a:solidFill>
                          <a:effectLst/>
                        </a:rPr>
                        <a:t>Financování v EUR – kurzové riziko nese žadatel</a:t>
                      </a:r>
                      <a:endParaRPr lang="cs-CZ" sz="1600" b="0" dirty="0">
                        <a:solidFill>
                          <a:srgbClr val="000099"/>
                        </a:solidFill>
                      </a:endParaRPr>
                    </a:p>
                  </a:txBody>
                  <a:tcPr/>
                </a:tc>
                <a:tc>
                  <a:txBody>
                    <a:bodyPr/>
                    <a:lstStyle/>
                    <a:p>
                      <a:pPr algn="l"/>
                      <a:endParaRPr lang="cs-CZ" altLang="cs-CZ" sz="1000" b="1" u="sng" dirty="0">
                        <a:solidFill>
                          <a:srgbClr val="FF6600"/>
                        </a:solidFill>
                        <a:latin typeface="Arial" charset="0"/>
                        <a:cs typeface="Arial" charset="0"/>
                      </a:endParaRPr>
                    </a:p>
                    <a:p>
                      <a:pPr algn="ctr"/>
                      <a:r>
                        <a:rPr lang="cs-CZ" sz="1900" b="1" u="sng" cap="small" baseline="0" dirty="0" err="1">
                          <a:solidFill>
                            <a:srgbClr val="FF6600"/>
                          </a:solidFill>
                          <a:effectLst>
                            <a:outerShdw blurRad="38100" dist="38100" dir="2700000" algn="tl">
                              <a:srgbClr val="000000">
                                <a:alpha val="43137"/>
                              </a:srgbClr>
                            </a:outerShdw>
                          </a:effectLst>
                        </a:rPr>
                        <a:t>Wysokość</a:t>
                      </a:r>
                      <a:r>
                        <a:rPr lang="cs-CZ" sz="1900" b="1" u="sng" cap="small" baseline="0" dirty="0">
                          <a:solidFill>
                            <a:srgbClr val="FF6600"/>
                          </a:solidFill>
                          <a:effectLst>
                            <a:outerShdw blurRad="38100" dist="38100" dir="2700000" algn="tl">
                              <a:srgbClr val="000000">
                                <a:alpha val="43137"/>
                              </a:srgbClr>
                            </a:outerShdw>
                          </a:effectLst>
                        </a:rPr>
                        <a:t> </a:t>
                      </a:r>
                      <a:r>
                        <a:rPr lang="cs-CZ" sz="1900" b="1" u="sng" cap="small" baseline="0" dirty="0" err="1">
                          <a:solidFill>
                            <a:srgbClr val="FF6600"/>
                          </a:solidFill>
                          <a:effectLst>
                            <a:outerShdw blurRad="38100" dist="38100" dir="2700000" algn="tl">
                              <a:srgbClr val="000000">
                                <a:alpha val="43137"/>
                              </a:srgbClr>
                            </a:outerShdw>
                          </a:effectLst>
                        </a:rPr>
                        <a:t>Dofinansowania</a:t>
                      </a:r>
                      <a:r>
                        <a:rPr lang="cs-CZ" sz="1900" b="1" u="sng" cap="small" baseline="0" dirty="0">
                          <a:solidFill>
                            <a:srgbClr val="FF6600"/>
                          </a:solidFill>
                          <a:effectLst>
                            <a:outerShdw blurRad="38100" dist="38100" dir="2700000" algn="tl">
                              <a:srgbClr val="000000">
                                <a:alpha val="43137"/>
                              </a:srgbClr>
                            </a:outerShdw>
                          </a:effectLst>
                        </a:rPr>
                        <a:t> EFRR </a:t>
                      </a:r>
                      <a:r>
                        <a:rPr lang="cs-CZ" sz="1900" b="1" u="sng" cap="small" baseline="0" dirty="0" err="1">
                          <a:solidFill>
                            <a:srgbClr val="FF6600"/>
                          </a:solidFill>
                          <a:effectLst>
                            <a:outerShdw blurRad="38100" dist="38100" dir="2700000" algn="tl">
                              <a:srgbClr val="000000">
                                <a:alpha val="43137"/>
                              </a:srgbClr>
                            </a:outerShdw>
                          </a:effectLst>
                        </a:rPr>
                        <a:t>Dla</a:t>
                      </a:r>
                      <a:r>
                        <a:rPr lang="cs-CZ" sz="1900" b="1" u="sng" cap="small" baseline="0" dirty="0">
                          <a:solidFill>
                            <a:srgbClr val="FF6600"/>
                          </a:solidFill>
                          <a:effectLst>
                            <a:outerShdw blurRad="38100" dist="38100" dir="2700000" algn="tl">
                              <a:srgbClr val="000000">
                                <a:alpha val="43137"/>
                              </a:srgbClr>
                            </a:outerShdw>
                          </a:effectLst>
                        </a:rPr>
                        <a:t> </a:t>
                      </a:r>
                      <a:r>
                        <a:rPr lang="cs-CZ" sz="1900" b="1" u="sng" cap="small" baseline="0" dirty="0" err="1">
                          <a:solidFill>
                            <a:srgbClr val="FF6600"/>
                          </a:solidFill>
                          <a:effectLst>
                            <a:outerShdw blurRad="38100" dist="38100" dir="2700000" algn="tl">
                              <a:srgbClr val="000000">
                                <a:alpha val="43137"/>
                              </a:srgbClr>
                            </a:outerShdw>
                          </a:effectLst>
                        </a:rPr>
                        <a:t>Małych</a:t>
                      </a:r>
                      <a:r>
                        <a:rPr lang="cs-CZ" sz="1900" b="1" u="sng" cap="small" baseline="0" dirty="0">
                          <a:solidFill>
                            <a:srgbClr val="FF6600"/>
                          </a:solidFill>
                          <a:effectLst>
                            <a:outerShdw blurRad="38100" dist="38100" dir="2700000" algn="tl">
                              <a:srgbClr val="000000">
                                <a:alpha val="43137"/>
                              </a:srgbClr>
                            </a:outerShdw>
                          </a:effectLst>
                        </a:rPr>
                        <a:t> </a:t>
                      </a:r>
                      <a:r>
                        <a:rPr lang="cs-CZ" sz="1900" b="1" u="sng" cap="small" baseline="0" dirty="0" err="1">
                          <a:solidFill>
                            <a:srgbClr val="FF6600"/>
                          </a:solidFill>
                          <a:effectLst>
                            <a:outerShdw blurRad="38100" dist="38100" dir="2700000" algn="tl">
                              <a:srgbClr val="000000">
                                <a:alpha val="43137"/>
                              </a:srgbClr>
                            </a:outerShdw>
                          </a:effectLst>
                        </a:rPr>
                        <a:t>Projektów</a:t>
                      </a:r>
                      <a:endParaRPr lang="cs-CZ" sz="1900" b="1" u="sng" cap="small" baseline="0" dirty="0">
                        <a:solidFill>
                          <a:srgbClr val="FF6600"/>
                        </a:solidFill>
                        <a:effectLst>
                          <a:outerShdw blurRad="38100" dist="38100" dir="2700000" algn="tl">
                            <a:srgbClr val="000000">
                              <a:alpha val="43137"/>
                            </a:srgbClr>
                          </a:outerShdw>
                        </a:effectLst>
                      </a:endParaRPr>
                    </a:p>
                    <a:p>
                      <a:pPr marL="285750" lvl="0" indent="-285750" algn="just">
                        <a:lnSpc>
                          <a:spcPct val="100000"/>
                        </a:lnSpc>
                        <a:spcBef>
                          <a:spcPts val="400"/>
                        </a:spcBef>
                        <a:spcAft>
                          <a:spcPts val="400"/>
                        </a:spcAft>
                        <a:buFont typeface="Wingdings" panose="05000000000000000000" pitchFamily="2" charset="2"/>
                        <a:buChar char="Ø"/>
                      </a:pPr>
                      <a:r>
                        <a:rPr lang="cs-CZ" sz="1550" b="1" baseline="0" dirty="0" err="1">
                          <a:solidFill>
                            <a:srgbClr val="FF6600"/>
                          </a:solidFill>
                          <a:effectLst/>
                        </a:rPr>
                        <a:t>Współfinansowanie</a:t>
                      </a:r>
                      <a:r>
                        <a:rPr lang="cs-CZ" sz="1550" b="1" baseline="0" dirty="0">
                          <a:solidFill>
                            <a:srgbClr val="FF6600"/>
                          </a:solidFill>
                          <a:effectLst/>
                        </a:rPr>
                        <a:t> max. 80% z EFRR</a:t>
                      </a:r>
                    </a:p>
                    <a:p>
                      <a:pPr marL="285750" lvl="0" indent="-285750" algn="just">
                        <a:lnSpc>
                          <a:spcPct val="100000"/>
                        </a:lnSpc>
                        <a:spcBef>
                          <a:spcPts val="400"/>
                        </a:spcBef>
                        <a:spcAft>
                          <a:spcPts val="400"/>
                        </a:spcAft>
                        <a:buFont typeface="Wingdings" panose="05000000000000000000" pitchFamily="2" charset="2"/>
                        <a:buChar char="Ø"/>
                      </a:pPr>
                      <a:r>
                        <a:rPr lang="cs-CZ" sz="1550" b="0" baseline="0" dirty="0" err="1">
                          <a:solidFill>
                            <a:srgbClr val="FF6600"/>
                          </a:solidFill>
                        </a:rPr>
                        <a:t>Dla</a:t>
                      </a:r>
                      <a:r>
                        <a:rPr lang="cs-CZ" sz="1550" b="0" baseline="0" dirty="0">
                          <a:solidFill>
                            <a:srgbClr val="FF6600"/>
                          </a:solidFill>
                        </a:rPr>
                        <a:t> </a:t>
                      </a:r>
                      <a:r>
                        <a:rPr lang="cs-CZ" sz="1550" b="0" baseline="0" dirty="0" err="1">
                          <a:solidFill>
                            <a:srgbClr val="FF6600"/>
                          </a:solidFill>
                        </a:rPr>
                        <a:t>czeskich</a:t>
                      </a:r>
                      <a:r>
                        <a:rPr lang="cs-CZ" sz="1550" b="0" baseline="0" dirty="0">
                          <a:solidFill>
                            <a:srgbClr val="FF6600"/>
                          </a:solidFill>
                        </a:rPr>
                        <a:t> </a:t>
                      </a:r>
                      <a:r>
                        <a:rPr lang="cs-CZ" sz="1550" b="0" baseline="0" dirty="0" err="1">
                          <a:solidFill>
                            <a:srgbClr val="FF6600"/>
                          </a:solidFill>
                        </a:rPr>
                        <a:t>wnioskodawców</a:t>
                      </a:r>
                      <a:r>
                        <a:rPr lang="cs-CZ" sz="1550" b="0" baseline="0" dirty="0">
                          <a:solidFill>
                            <a:srgbClr val="FF6600"/>
                          </a:solidFill>
                        </a:rPr>
                        <a:t> 20% </a:t>
                      </a:r>
                      <a:r>
                        <a:rPr lang="cs-CZ" sz="1550" b="0" baseline="0" dirty="0" err="1">
                          <a:solidFill>
                            <a:srgbClr val="FF6600"/>
                          </a:solidFill>
                        </a:rPr>
                        <a:t>wkładu</a:t>
                      </a:r>
                      <a:r>
                        <a:rPr lang="cs-CZ" sz="1550" b="0" baseline="0" dirty="0">
                          <a:solidFill>
                            <a:srgbClr val="FF6600"/>
                          </a:solidFill>
                        </a:rPr>
                        <a:t> </a:t>
                      </a:r>
                      <a:r>
                        <a:rPr lang="cs-CZ" sz="1550" b="0" baseline="0" dirty="0" err="1">
                          <a:solidFill>
                            <a:srgbClr val="FF6600"/>
                          </a:solidFill>
                        </a:rPr>
                        <a:t>własnego</a:t>
                      </a:r>
                      <a:endParaRPr lang="cs-CZ" sz="1550" b="0" baseline="0" dirty="0">
                        <a:solidFill>
                          <a:srgbClr val="FF6600"/>
                        </a:solidFill>
                      </a:endParaRPr>
                    </a:p>
                    <a:p>
                      <a:pPr marL="285750" lvl="0" indent="-285750" algn="just">
                        <a:lnSpc>
                          <a:spcPct val="100000"/>
                        </a:lnSpc>
                        <a:spcBef>
                          <a:spcPts val="400"/>
                        </a:spcBef>
                        <a:spcAft>
                          <a:spcPts val="400"/>
                        </a:spcAft>
                        <a:buFont typeface="Wingdings" panose="05000000000000000000" pitchFamily="2" charset="2"/>
                        <a:buChar char="Ø"/>
                      </a:pPr>
                      <a:r>
                        <a:rPr lang="cs-CZ" sz="1550" b="0" baseline="0" dirty="0">
                          <a:solidFill>
                            <a:srgbClr val="FF6600"/>
                          </a:solidFill>
                        </a:rPr>
                        <a:t>Dla polskich wnioskodawców – współfinansowanie z budżetu państwa w wysokości 10% (dla organizacji pozarządowych oraz związków i stowarzyszeń jednostek samorządu terytorialnego)</a:t>
                      </a:r>
                    </a:p>
                    <a:p>
                      <a:pPr marL="0" indent="0" algn="ctr">
                        <a:lnSpc>
                          <a:spcPct val="100000"/>
                        </a:lnSpc>
                        <a:spcBef>
                          <a:spcPts val="400"/>
                        </a:spcBef>
                        <a:spcAft>
                          <a:spcPts val="400"/>
                        </a:spcAft>
                        <a:buFont typeface="Wingdings" panose="05000000000000000000" pitchFamily="2" charset="2"/>
                        <a:buNone/>
                      </a:pPr>
                      <a:r>
                        <a:rPr lang="cs-CZ" altLang="cs-CZ" sz="1900" b="1" u="sng" cap="small" dirty="0" err="1">
                          <a:solidFill>
                            <a:srgbClr val="FF6600"/>
                          </a:solidFill>
                          <a:effectLst>
                            <a:outerShdw blurRad="38100" dist="38100" dir="2700000" algn="tl">
                              <a:srgbClr val="000000">
                                <a:alpha val="43137"/>
                              </a:srgbClr>
                            </a:outerShdw>
                          </a:effectLst>
                        </a:rPr>
                        <a:t>Finansowanie</a:t>
                      </a:r>
                      <a:r>
                        <a:rPr lang="cs-CZ" altLang="cs-CZ" sz="1900" b="1" u="sng" cap="small" dirty="0">
                          <a:solidFill>
                            <a:srgbClr val="FF6600"/>
                          </a:solidFill>
                          <a:effectLst>
                            <a:outerShdw blurRad="38100" dist="38100" dir="2700000" algn="tl">
                              <a:srgbClr val="000000">
                                <a:alpha val="43137"/>
                              </a:srgbClr>
                            </a:outerShdw>
                          </a:effectLst>
                        </a:rPr>
                        <a:t> </a:t>
                      </a:r>
                      <a:r>
                        <a:rPr lang="cs-CZ" altLang="cs-CZ" sz="1900" b="1" u="sng" cap="small" dirty="0" err="1">
                          <a:solidFill>
                            <a:srgbClr val="FF6600"/>
                          </a:solidFill>
                          <a:effectLst>
                            <a:outerShdw blurRad="38100" dist="38100" dir="2700000" algn="tl">
                              <a:srgbClr val="000000">
                                <a:alpha val="43137"/>
                              </a:srgbClr>
                            </a:outerShdw>
                          </a:effectLst>
                        </a:rPr>
                        <a:t>Małych</a:t>
                      </a:r>
                      <a:r>
                        <a:rPr lang="cs-CZ" altLang="cs-CZ" sz="1900" b="1" u="sng" cap="small" dirty="0">
                          <a:solidFill>
                            <a:srgbClr val="FF6600"/>
                          </a:solidFill>
                          <a:effectLst>
                            <a:outerShdw blurRad="38100" dist="38100" dir="2700000" algn="tl">
                              <a:srgbClr val="000000">
                                <a:alpha val="43137"/>
                              </a:srgbClr>
                            </a:outerShdw>
                          </a:effectLst>
                        </a:rPr>
                        <a:t> </a:t>
                      </a:r>
                      <a:r>
                        <a:rPr lang="cs-CZ" altLang="cs-CZ" sz="1900" b="1" u="sng" cap="small" dirty="0" err="1">
                          <a:solidFill>
                            <a:srgbClr val="FF6600"/>
                          </a:solidFill>
                          <a:effectLst>
                            <a:outerShdw blurRad="38100" dist="38100" dir="2700000" algn="tl">
                              <a:srgbClr val="000000">
                                <a:alpha val="43137"/>
                              </a:srgbClr>
                            </a:outerShdw>
                          </a:effectLst>
                        </a:rPr>
                        <a:t>Projektów</a:t>
                      </a:r>
                      <a:endParaRPr lang="cs-CZ" altLang="cs-CZ" sz="1900" b="1" dirty="0">
                        <a:solidFill>
                          <a:srgbClr val="FF6600"/>
                        </a:solidFill>
                        <a:effectLst>
                          <a:outerShdw blurRad="38100" dist="38100" dir="2700000" algn="tl">
                            <a:srgbClr val="000000">
                              <a:alpha val="43137"/>
                            </a:srgbClr>
                          </a:outerShdw>
                        </a:effectLst>
                      </a:endParaRPr>
                    </a:p>
                    <a:p>
                      <a:pPr marL="285750" lvl="0" indent="-285750" algn="just">
                        <a:lnSpc>
                          <a:spcPct val="100000"/>
                        </a:lnSpc>
                        <a:spcBef>
                          <a:spcPts val="400"/>
                        </a:spcBef>
                        <a:spcAft>
                          <a:spcPts val="400"/>
                        </a:spcAft>
                        <a:buFont typeface="Wingdings" panose="05000000000000000000" pitchFamily="2" charset="2"/>
                        <a:buChar char="Ø"/>
                      </a:pPr>
                      <a:r>
                        <a:rPr lang="cs-CZ" altLang="cs-CZ" sz="1550" b="0" dirty="0" err="1">
                          <a:solidFill>
                            <a:srgbClr val="FF6600"/>
                          </a:solidFill>
                          <a:effectLst/>
                        </a:rPr>
                        <a:t>Nie</a:t>
                      </a:r>
                      <a:r>
                        <a:rPr lang="cs-CZ" altLang="cs-CZ" sz="1550" b="0" dirty="0">
                          <a:solidFill>
                            <a:srgbClr val="FF6600"/>
                          </a:solidFill>
                          <a:effectLst/>
                        </a:rPr>
                        <a:t> </a:t>
                      </a:r>
                      <a:r>
                        <a:rPr lang="cs-CZ" altLang="cs-CZ" sz="1550" b="0" dirty="0" err="1">
                          <a:solidFill>
                            <a:srgbClr val="FF6600"/>
                          </a:solidFill>
                          <a:effectLst/>
                        </a:rPr>
                        <a:t>ma</a:t>
                      </a:r>
                      <a:r>
                        <a:rPr lang="cs-CZ" altLang="cs-CZ" sz="1550" b="0" dirty="0">
                          <a:solidFill>
                            <a:srgbClr val="FF6600"/>
                          </a:solidFill>
                          <a:effectLst/>
                        </a:rPr>
                        <a:t> </a:t>
                      </a:r>
                      <a:r>
                        <a:rPr lang="cs-CZ" altLang="cs-CZ" sz="1550" b="0" dirty="0" err="1">
                          <a:solidFill>
                            <a:srgbClr val="FF6600"/>
                          </a:solidFill>
                          <a:effectLst/>
                        </a:rPr>
                        <a:t>możliwości</a:t>
                      </a:r>
                      <a:r>
                        <a:rPr lang="cs-CZ" altLang="cs-CZ" sz="1550" b="0" dirty="0">
                          <a:solidFill>
                            <a:srgbClr val="FF6600"/>
                          </a:solidFill>
                          <a:effectLst/>
                        </a:rPr>
                        <a:t> </a:t>
                      </a:r>
                      <a:r>
                        <a:rPr lang="cs-CZ" altLang="cs-CZ" sz="1550" b="0" dirty="0" err="1">
                          <a:solidFill>
                            <a:srgbClr val="FF6600"/>
                          </a:solidFill>
                          <a:effectLst/>
                        </a:rPr>
                        <a:t>zaliczkowego</a:t>
                      </a:r>
                      <a:r>
                        <a:rPr lang="cs-CZ" altLang="cs-CZ" sz="1550" b="0" dirty="0">
                          <a:solidFill>
                            <a:srgbClr val="FF6600"/>
                          </a:solidFill>
                          <a:effectLst/>
                        </a:rPr>
                        <a:t> lub </a:t>
                      </a:r>
                      <a:r>
                        <a:rPr lang="cs-CZ" altLang="cs-CZ" sz="1550" b="0" dirty="0" err="1">
                          <a:solidFill>
                            <a:srgbClr val="FF6600"/>
                          </a:solidFill>
                          <a:effectLst/>
                        </a:rPr>
                        <a:t>bieżącego</a:t>
                      </a:r>
                      <a:r>
                        <a:rPr lang="cs-CZ" altLang="cs-CZ" sz="1550" b="0" dirty="0">
                          <a:solidFill>
                            <a:srgbClr val="FF6600"/>
                          </a:solidFill>
                          <a:effectLst/>
                        </a:rPr>
                        <a:t> </a:t>
                      </a:r>
                      <a:r>
                        <a:rPr lang="cs-CZ" altLang="cs-CZ" sz="1550" b="0" dirty="0" err="1">
                          <a:solidFill>
                            <a:srgbClr val="FF6600"/>
                          </a:solidFill>
                          <a:effectLst/>
                        </a:rPr>
                        <a:t>finansowania</a:t>
                      </a:r>
                      <a:r>
                        <a:rPr lang="cs-CZ" altLang="cs-CZ" sz="1550" b="0" dirty="0">
                          <a:solidFill>
                            <a:srgbClr val="FF6600"/>
                          </a:solidFill>
                          <a:effectLst/>
                        </a:rPr>
                        <a:t> </a:t>
                      </a:r>
                      <a:r>
                        <a:rPr lang="cs-CZ" altLang="cs-CZ" sz="1550" b="0" dirty="0" err="1">
                          <a:solidFill>
                            <a:srgbClr val="FF6600"/>
                          </a:solidFill>
                          <a:effectLst/>
                        </a:rPr>
                        <a:t>projektów</a:t>
                      </a:r>
                      <a:endParaRPr lang="cs-CZ" altLang="cs-CZ" sz="1550" b="0" dirty="0">
                        <a:solidFill>
                          <a:srgbClr val="FF6600"/>
                        </a:solidFill>
                        <a:effectLst/>
                      </a:endParaRPr>
                    </a:p>
                    <a:p>
                      <a:pPr marL="285750" lvl="0" indent="-285750" algn="just">
                        <a:lnSpc>
                          <a:spcPct val="100000"/>
                        </a:lnSpc>
                        <a:spcBef>
                          <a:spcPts val="400"/>
                        </a:spcBef>
                        <a:spcAft>
                          <a:spcPts val="400"/>
                        </a:spcAft>
                        <a:buFont typeface="Wingdings" panose="05000000000000000000" pitchFamily="2" charset="2"/>
                        <a:buChar char="Ø"/>
                      </a:pPr>
                      <a:r>
                        <a:rPr lang="cs-CZ" altLang="cs-CZ" sz="1550" b="0" dirty="0" err="1">
                          <a:solidFill>
                            <a:srgbClr val="FF6600"/>
                          </a:solidFill>
                          <a:effectLst/>
                        </a:rPr>
                        <a:t>Prefinansowanie</a:t>
                      </a:r>
                      <a:r>
                        <a:rPr lang="cs-CZ" altLang="cs-CZ" sz="1550" b="0" dirty="0">
                          <a:solidFill>
                            <a:srgbClr val="FF6600"/>
                          </a:solidFill>
                          <a:effectLst/>
                        </a:rPr>
                        <a:t> </a:t>
                      </a:r>
                      <a:r>
                        <a:rPr lang="cs-CZ" altLang="cs-CZ" sz="1550" b="0" dirty="0" err="1">
                          <a:solidFill>
                            <a:srgbClr val="FF6600"/>
                          </a:solidFill>
                          <a:effectLst/>
                        </a:rPr>
                        <a:t>małych</a:t>
                      </a:r>
                      <a:r>
                        <a:rPr lang="cs-CZ" altLang="cs-CZ" sz="1550" b="0" dirty="0">
                          <a:solidFill>
                            <a:srgbClr val="FF6600"/>
                          </a:solidFill>
                          <a:effectLst/>
                        </a:rPr>
                        <a:t> </a:t>
                      </a:r>
                      <a:r>
                        <a:rPr lang="cs-CZ" altLang="cs-CZ" sz="1550" b="0" dirty="0" err="1">
                          <a:solidFill>
                            <a:srgbClr val="FF6600"/>
                          </a:solidFill>
                          <a:effectLst/>
                        </a:rPr>
                        <a:t>projektów</a:t>
                      </a:r>
                      <a:r>
                        <a:rPr lang="cs-CZ" altLang="cs-CZ" sz="1550" b="0" dirty="0">
                          <a:solidFill>
                            <a:srgbClr val="FF6600"/>
                          </a:solidFill>
                          <a:effectLst/>
                        </a:rPr>
                        <a:t> </a:t>
                      </a:r>
                      <a:r>
                        <a:rPr lang="cs-CZ" altLang="cs-CZ" sz="1550" b="0" dirty="0" err="1">
                          <a:solidFill>
                            <a:srgbClr val="FF6600"/>
                          </a:solidFill>
                          <a:effectLst/>
                        </a:rPr>
                        <a:t>odbywa</a:t>
                      </a:r>
                      <a:r>
                        <a:rPr lang="cs-CZ" altLang="cs-CZ" sz="1550" b="0" dirty="0">
                          <a:solidFill>
                            <a:srgbClr val="FF6600"/>
                          </a:solidFill>
                          <a:effectLst/>
                        </a:rPr>
                        <a:t> </a:t>
                      </a:r>
                      <a:r>
                        <a:rPr lang="cs-CZ" altLang="cs-CZ" sz="1550" b="0" dirty="0" err="1">
                          <a:solidFill>
                            <a:srgbClr val="FF6600"/>
                          </a:solidFill>
                          <a:effectLst/>
                        </a:rPr>
                        <a:t>się</a:t>
                      </a:r>
                      <a:r>
                        <a:rPr lang="cs-CZ" altLang="cs-CZ" sz="1550" b="0" dirty="0">
                          <a:solidFill>
                            <a:srgbClr val="FF6600"/>
                          </a:solidFill>
                          <a:effectLst/>
                        </a:rPr>
                        <a:t> ze </a:t>
                      </a:r>
                      <a:r>
                        <a:rPr lang="cs-CZ" altLang="cs-CZ" sz="1550" b="0" dirty="0" err="1">
                          <a:solidFill>
                            <a:srgbClr val="FF6600"/>
                          </a:solidFill>
                          <a:effectLst/>
                        </a:rPr>
                        <a:t>środków</a:t>
                      </a:r>
                      <a:r>
                        <a:rPr lang="cs-CZ" altLang="cs-CZ" sz="1550" b="0" dirty="0">
                          <a:solidFill>
                            <a:srgbClr val="FF6600"/>
                          </a:solidFill>
                          <a:effectLst/>
                        </a:rPr>
                        <a:t> </a:t>
                      </a:r>
                      <a:r>
                        <a:rPr lang="cs-CZ" altLang="cs-CZ" sz="1550" b="0" dirty="0" err="1">
                          <a:solidFill>
                            <a:srgbClr val="FF6600"/>
                          </a:solidFill>
                          <a:effectLst/>
                        </a:rPr>
                        <a:t>własnych</a:t>
                      </a:r>
                      <a:r>
                        <a:rPr lang="cs-CZ" altLang="cs-CZ" sz="1550" b="0" dirty="0">
                          <a:solidFill>
                            <a:srgbClr val="FF6600"/>
                          </a:solidFill>
                          <a:effectLst/>
                        </a:rPr>
                        <a:t> </a:t>
                      </a:r>
                      <a:r>
                        <a:rPr lang="cs-CZ" altLang="cs-CZ" sz="1550" b="0" dirty="0" err="1">
                          <a:solidFill>
                            <a:srgbClr val="FF6600"/>
                          </a:solidFill>
                          <a:effectLst/>
                        </a:rPr>
                        <a:t>wnioskodawcy</a:t>
                      </a:r>
                      <a:endParaRPr lang="cs-CZ" altLang="cs-CZ" sz="1550" b="0" dirty="0">
                        <a:solidFill>
                          <a:srgbClr val="FF6600"/>
                        </a:solidFill>
                        <a:effectLst/>
                      </a:endParaRPr>
                    </a:p>
                    <a:p>
                      <a:pPr marL="285750" lvl="0" indent="-285750" algn="just">
                        <a:lnSpc>
                          <a:spcPct val="100000"/>
                        </a:lnSpc>
                        <a:spcBef>
                          <a:spcPts val="400"/>
                        </a:spcBef>
                        <a:spcAft>
                          <a:spcPts val="400"/>
                        </a:spcAft>
                        <a:buFont typeface="Wingdings" panose="05000000000000000000" pitchFamily="2" charset="2"/>
                        <a:buChar char="Ø"/>
                      </a:pPr>
                      <a:r>
                        <a:rPr lang="cs-CZ" altLang="cs-CZ" sz="1550" b="0" dirty="0" err="1">
                          <a:solidFill>
                            <a:srgbClr val="FF6600"/>
                          </a:solidFill>
                          <a:effectLst/>
                        </a:rPr>
                        <a:t>Finansowanie</a:t>
                      </a:r>
                      <a:r>
                        <a:rPr lang="cs-CZ" altLang="cs-CZ" sz="1550" b="0" dirty="0">
                          <a:solidFill>
                            <a:srgbClr val="FF6600"/>
                          </a:solidFill>
                          <a:effectLst/>
                        </a:rPr>
                        <a:t> w EUR – </a:t>
                      </a:r>
                      <a:r>
                        <a:rPr lang="cs-CZ" altLang="cs-CZ" sz="1550" b="0" dirty="0" err="1">
                          <a:solidFill>
                            <a:srgbClr val="FF6600"/>
                          </a:solidFill>
                          <a:effectLst/>
                        </a:rPr>
                        <a:t>ryzyko</a:t>
                      </a:r>
                      <a:r>
                        <a:rPr lang="cs-CZ" altLang="cs-CZ" sz="1550" b="0" dirty="0">
                          <a:solidFill>
                            <a:srgbClr val="FF6600"/>
                          </a:solidFill>
                          <a:effectLst/>
                        </a:rPr>
                        <a:t> </a:t>
                      </a:r>
                      <a:r>
                        <a:rPr lang="cs-CZ" altLang="cs-CZ" sz="1550" b="0" dirty="0" err="1">
                          <a:solidFill>
                            <a:srgbClr val="FF6600"/>
                          </a:solidFill>
                          <a:effectLst/>
                        </a:rPr>
                        <a:t>kursowe</a:t>
                      </a:r>
                      <a:r>
                        <a:rPr lang="cs-CZ" altLang="cs-CZ" sz="1550" b="0" dirty="0">
                          <a:solidFill>
                            <a:srgbClr val="FF6600"/>
                          </a:solidFill>
                          <a:effectLst/>
                        </a:rPr>
                        <a:t> </a:t>
                      </a:r>
                      <a:r>
                        <a:rPr lang="cs-CZ" altLang="cs-CZ" sz="1550" b="0" dirty="0" err="1">
                          <a:solidFill>
                            <a:srgbClr val="FF6600"/>
                          </a:solidFill>
                          <a:effectLst/>
                        </a:rPr>
                        <a:t>ponosi</a:t>
                      </a:r>
                      <a:r>
                        <a:rPr lang="cs-CZ" altLang="cs-CZ" sz="1550" b="0" dirty="0">
                          <a:solidFill>
                            <a:srgbClr val="FF6600"/>
                          </a:solidFill>
                          <a:effectLst/>
                        </a:rPr>
                        <a:t> </a:t>
                      </a:r>
                      <a:r>
                        <a:rPr lang="cs-CZ" altLang="cs-CZ" sz="1550" b="0" dirty="0" err="1">
                          <a:solidFill>
                            <a:srgbClr val="FF6600"/>
                          </a:solidFill>
                          <a:effectLst/>
                        </a:rPr>
                        <a:t>wnioskodawca</a:t>
                      </a:r>
                      <a:endParaRPr lang="cs-CZ" sz="1550" b="0" dirty="0">
                        <a:solidFill>
                          <a:srgbClr val="000099"/>
                        </a:solidFill>
                      </a:endParaRPr>
                    </a:p>
                  </a:txBody>
                  <a:tcPr/>
                </a:tc>
                <a:extLst>
                  <a:ext uri="{0D108BD9-81ED-4DB2-BD59-A6C34878D82A}">
                    <a16:rowId xmlns:a16="http://schemas.microsoft.com/office/drawing/2014/main" val="382206565"/>
                  </a:ext>
                </a:extLst>
              </a:tr>
            </a:tbl>
          </a:graphicData>
        </a:graphic>
      </p:graphicFrame>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cs-CZ" altLang="cs-CZ" sz="2200" b="1" dirty="0">
                <a:solidFill>
                  <a:srgbClr val="000099"/>
                </a:solidFill>
                <a:latin typeface="Arial" charset="0"/>
                <a:cs typeface="Arial" charset="0"/>
              </a:rPr>
              <a:t>Fond malých projektů 2021 - 2027</a:t>
            </a:r>
            <a:r>
              <a:rPr lang="pl-PL" sz="2200" b="1" dirty="0">
                <a:solidFill>
                  <a:srgbClr val="003399"/>
                </a:solidFill>
                <a:latin typeface="Arial" panose="020B0604020202020204" pitchFamily="34" charset="0"/>
                <a:cs typeface="Arial" panose="020B0604020202020204" pitchFamily="34" charset="0"/>
              </a:rPr>
              <a:t> </a:t>
            </a:r>
            <a:r>
              <a:rPr lang="pl-PL" sz="2200" b="1" dirty="0">
                <a:solidFill>
                  <a:srgbClr val="000099"/>
                </a:solidFill>
                <a:latin typeface="Arial" panose="020B0604020202020204" pitchFamily="34" charset="0"/>
                <a:cs typeface="Arial" panose="020B0604020202020204" pitchFamily="34" charset="0"/>
              </a:rPr>
              <a:t>|</a:t>
            </a:r>
            <a:r>
              <a:rPr lang="pl-PL" sz="2200" b="1" dirty="0">
                <a:solidFill>
                  <a:srgbClr val="003399"/>
                </a:solidFill>
                <a:latin typeface="Arial" panose="020B0604020202020204" pitchFamily="34" charset="0"/>
                <a:cs typeface="Arial" panose="020B0604020202020204" pitchFamily="34" charset="0"/>
              </a:rPr>
              <a:t> </a:t>
            </a:r>
            <a:r>
              <a:rPr lang="pl-PL" altLang="cs-CZ" sz="2200" b="1" dirty="0">
                <a:solidFill>
                  <a:srgbClr val="FF6600"/>
                </a:solidFill>
                <a:latin typeface="Arial" charset="0"/>
                <a:cs typeface="Arial" charset="0"/>
              </a:rPr>
              <a:t>Fundusz małych projektów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spTree>
    <p:extLst>
      <p:ext uri="{BB962C8B-B14F-4D97-AF65-F5344CB8AC3E}">
        <p14:creationId xmlns:p14="http://schemas.microsoft.com/office/powerpoint/2010/main" val="20633664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graphicFrame>
        <p:nvGraphicFramePr>
          <p:cNvPr id="9" name="Tabulka 2">
            <a:extLst>
              <a:ext uri="{FF2B5EF4-FFF2-40B4-BE49-F238E27FC236}">
                <a16:creationId xmlns:a16="http://schemas.microsoft.com/office/drawing/2014/main" id="{28010F7E-14DD-4DF2-B4D8-A6D3D1B6A492}"/>
              </a:ext>
            </a:extLst>
          </p:cNvPr>
          <p:cNvGraphicFramePr>
            <a:graphicFrameLocks noGrp="1"/>
          </p:cNvGraphicFramePr>
          <p:nvPr>
            <p:extLst>
              <p:ext uri="{D42A27DB-BD31-4B8C-83A1-F6EECF244321}">
                <p14:modId xmlns:p14="http://schemas.microsoft.com/office/powerpoint/2010/main" val="3288887252"/>
              </p:ext>
            </p:extLst>
          </p:nvPr>
        </p:nvGraphicFramePr>
        <p:xfrm>
          <a:off x="488272" y="1156301"/>
          <a:ext cx="11312925" cy="4134643"/>
        </p:xfrm>
        <a:graphic>
          <a:graphicData uri="http://schemas.openxmlformats.org/drawingml/2006/table">
            <a:tbl>
              <a:tblPr firstRow="1" bandRow="1">
                <a:tableStyleId>{3B4B98B0-60AC-42C2-AFA5-B58CD77FA1E5}</a:tableStyleId>
              </a:tblPr>
              <a:tblGrid>
                <a:gridCol w="5616693">
                  <a:extLst>
                    <a:ext uri="{9D8B030D-6E8A-4147-A177-3AD203B41FA5}">
                      <a16:colId xmlns:a16="http://schemas.microsoft.com/office/drawing/2014/main" val="3983641993"/>
                    </a:ext>
                  </a:extLst>
                </a:gridCol>
                <a:gridCol w="5696232">
                  <a:extLst>
                    <a:ext uri="{9D8B030D-6E8A-4147-A177-3AD203B41FA5}">
                      <a16:colId xmlns:a16="http://schemas.microsoft.com/office/drawing/2014/main" val="2326915147"/>
                    </a:ext>
                  </a:extLst>
                </a:gridCol>
              </a:tblGrid>
              <a:tr h="4134643">
                <a:tc>
                  <a:txBody>
                    <a:bodyPr/>
                    <a:lstStyle/>
                    <a:p>
                      <a:pPr algn="l"/>
                      <a:r>
                        <a:rPr lang="cs-CZ" altLang="cs-CZ" sz="1600" b="1" u="none" dirty="0">
                          <a:solidFill>
                            <a:srgbClr val="000099"/>
                          </a:solidFill>
                          <a:latin typeface="+mn-lt"/>
                          <a:cs typeface="Arial" charset="0"/>
                        </a:rPr>
                        <a:t>ÚZEMI PŮSOBNOSTI SPRÁVCE PRO EUROREGIONU GLACENSIS:</a:t>
                      </a:r>
                    </a:p>
                    <a:p>
                      <a:pPr algn="l"/>
                      <a:endParaRPr lang="cs-CZ" altLang="cs-CZ" sz="1600" b="1" u="sng" dirty="0">
                        <a:solidFill>
                          <a:srgbClr val="000099"/>
                        </a:solidFill>
                        <a:latin typeface="+mn-lt"/>
                        <a:cs typeface="Arial" charset="0"/>
                      </a:endParaRPr>
                    </a:p>
                    <a:p>
                      <a:pPr algn="l"/>
                      <a:endParaRPr lang="cs-CZ" altLang="cs-CZ" sz="1600" b="1" u="sng" dirty="0">
                        <a:solidFill>
                          <a:srgbClr val="000099"/>
                        </a:solidFill>
                        <a:latin typeface="+mn-lt"/>
                        <a:cs typeface="Arial" charset="0"/>
                      </a:endParaRPr>
                    </a:p>
                    <a:p>
                      <a:pPr marL="285750" indent="-285750" algn="l">
                        <a:buFont typeface="Wingdings" panose="05000000000000000000" pitchFamily="2" charset="2"/>
                        <a:buChar char="Ø"/>
                      </a:pPr>
                      <a:r>
                        <a:rPr lang="cs-CZ" altLang="cs-CZ" sz="1600" b="1" u="none" dirty="0">
                          <a:solidFill>
                            <a:srgbClr val="000099"/>
                          </a:solidFill>
                          <a:latin typeface="+mn-lt"/>
                          <a:cs typeface="Arial" charset="0"/>
                        </a:rPr>
                        <a:t>na české straně: </a:t>
                      </a:r>
                    </a:p>
                    <a:p>
                      <a:pPr marL="0" indent="0" algn="just">
                        <a:buFont typeface="Wingdings" panose="05000000000000000000" pitchFamily="2" charset="2"/>
                        <a:buNone/>
                      </a:pPr>
                      <a:r>
                        <a:rPr lang="cs-CZ" altLang="cs-CZ" sz="1600" b="1" u="none" dirty="0">
                          <a:solidFill>
                            <a:srgbClr val="000099"/>
                          </a:solidFill>
                          <a:latin typeface="+mn-lt"/>
                          <a:cs typeface="Arial" charset="0"/>
                        </a:rPr>
                        <a:t>katastrální území okresů: Jičín, Trutnov, Náchod, Hradec Králové, Rychnov nad Kněžnou, Pardubice, Chrudim, Ústí nad Orlicí, Svitavy, Šumperk a obce Bílá Voda</a:t>
                      </a:r>
                    </a:p>
                    <a:p>
                      <a:pPr marL="285750" indent="-285750" algn="l">
                        <a:buFont typeface="Wingdings" panose="05000000000000000000" pitchFamily="2" charset="2"/>
                        <a:buChar char="Ø"/>
                      </a:pPr>
                      <a:endParaRPr lang="cs-CZ" altLang="cs-CZ" sz="1600" b="1" u="none" dirty="0">
                        <a:solidFill>
                          <a:srgbClr val="000099"/>
                        </a:solidFill>
                        <a:latin typeface="+mn-lt"/>
                        <a:cs typeface="Arial" charset="0"/>
                      </a:endParaRPr>
                    </a:p>
                    <a:p>
                      <a:pPr marL="285750" indent="-285750" algn="l">
                        <a:buFont typeface="Wingdings" panose="05000000000000000000" pitchFamily="2" charset="2"/>
                        <a:buChar char="Ø"/>
                      </a:pPr>
                      <a:r>
                        <a:rPr lang="cs-CZ" altLang="cs-CZ" sz="1600" b="1" u="none" dirty="0">
                          <a:solidFill>
                            <a:srgbClr val="000099"/>
                          </a:solidFill>
                          <a:latin typeface="+mn-lt"/>
                          <a:cs typeface="Arial" charset="0"/>
                        </a:rPr>
                        <a:t>na polské straně:</a:t>
                      </a:r>
                    </a:p>
                    <a:p>
                      <a:pPr marL="0" indent="0" algn="just">
                        <a:buFont typeface="Wingdings" panose="05000000000000000000" pitchFamily="2" charset="2"/>
                        <a:buNone/>
                      </a:pPr>
                      <a:r>
                        <a:rPr lang="cs-CZ" altLang="cs-CZ" sz="1600" b="1" u="none" dirty="0">
                          <a:solidFill>
                            <a:srgbClr val="000099"/>
                          </a:solidFill>
                          <a:latin typeface="+mn-lt"/>
                          <a:cs typeface="Arial" charset="0"/>
                        </a:rPr>
                        <a:t>okresy: dzierżoniowski, kłodzki, strzeliński, świdnicki, wałbrzyski, ząbkowicki, město Wałbrzych</a:t>
                      </a:r>
                    </a:p>
                    <a:p>
                      <a:pPr algn="l"/>
                      <a:endParaRPr lang="cs-CZ" altLang="cs-CZ" sz="1000" b="1" u="sng" dirty="0">
                        <a:solidFill>
                          <a:srgbClr val="000099"/>
                        </a:solidFill>
                        <a:latin typeface="Arial" charset="0"/>
                        <a:cs typeface="Arial" charset="0"/>
                      </a:endParaRPr>
                    </a:p>
                  </a:txBody>
                  <a:tcPr/>
                </a:tc>
                <a:tc>
                  <a:txBody>
                    <a:bodyPr/>
                    <a:lstStyle/>
                    <a:p>
                      <a:pPr algn="l"/>
                      <a:r>
                        <a:rPr lang="cs-CZ" altLang="cs-CZ" sz="1600" b="1" u="none" dirty="0">
                          <a:solidFill>
                            <a:srgbClr val="FF6600"/>
                          </a:solidFill>
                          <a:latin typeface="+mn-lt"/>
                          <a:cs typeface="Arial" charset="0"/>
                        </a:rPr>
                        <a:t>OBSZAR DZIAŁANIA ZARZĄDZAJĄCEGO DLA EUROREGIONU GLACENSIS:</a:t>
                      </a:r>
                    </a:p>
                    <a:p>
                      <a:pPr algn="l"/>
                      <a:endParaRPr lang="cs-CZ" altLang="cs-CZ" sz="1600" b="1" u="none" dirty="0">
                        <a:solidFill>
                          <a:srgbClr val="FF6600"/>
                        </a:solidFill>
                        <a:latin typeface="+mn-lt"/>
                        <a:cs typeface="Arial" charset="0"/>
                      </a:endParaRPr>
                    </a:p>
                    <a:p>
                      <a:pPr marL="285750" indent="-285750" algn="l">
                        <a:buFont typeface="Wingdings" panose="05000000000000000000" pitchFamily="2" charset="2"/>
                        <a:buChar char="Ø"/>
                      </a:pPr>
                      <a:r>
                        <a:rPr lang="cs-CZ" altLang="cs-CZ" sz="1600" b="0" u="none" dirty="0">
                          <a:solidFill>
                            <a:srgbClr val="FF6600"/>
                          </a:solidFill>
                          <a:latin typeface="+mn-lt"/>
                          <a:cs typeface="Arial" charset="0"/>
                        </a:rPr>
                        <a:t>po stronie czeskiej: </a:t>
                      </a:r>
                    </a:p>
                    <a:p>
                      <a:pPr algn="just"/>
                      <a:r>
                        <a:rPr lang="cs-CZ" altLang="cs-CZ" sz="1600" b="0" u="none" dirty="0">
                          <a:solidFill>
                            <a:srgbClr val="FF6600"/>
                          </a:solidFill>
                          <a:latin typeface="+mn-lt"/>
                          <a:cs typeface="Arial" charset="0"/>
                        </a:rPr>
                        <a:t>obszar administracyjny powiatów: Jičín, Trutnov, Náchod, Hradec Králové, Rychnov nad Kněžnou, Pardubice, Chrudim, Ústí nad Orlicí, Svitavy, Šumperk oraz teren gminy Bílá Voda</a:t>
                      </a:r>
                    </a:p>
                    <a:p>
                      <a:pPr algn="l"/>
                      <a:endParaRPr lang="cs-CZ" altLang="cs-CZ" sz="1600" b="0" u="none" dirty="0">
                        <a:solidFill>
                          <a:srgbClr val="FF6600"/>
                        </a:solidFill>
                        <a:latin typeface="+mn-lt"/>
                        <a:cs typeface="Arial" charset="0"/>
                      </a:endParaRPr>
                    </a:p>
                    <a:p>
                      <a:pPr marL="285750" indent="-285750" algn="l">
                        <a:buFont typeface="Wingdings" panose="05000000000000000000" pitchFamily="2" charset="2"/>
                        <a:buChar char="Ø"/>
                      </a:pPr>
                      <a:r>
                        <a:rPr lang="cs-CZ" altLang="cs-CZ" sz="1600" b="0" u="none" dirty="0">
                          <a:solidFill>
                            <a:srgbClr val="FF6600"/>
                          </a:solidFill>
                          <a:latin typeface="+mn-lt"/>
                          <a:cs typeface="Arial" charset="0"/>
                        </a:rPr>
                        <a:t>po stronie polskiej:</a:t>
                      </a:r>
                    </a:p>
                    <a:p>
                      <a:pPr algn="just"/>
                      <a:r>
                        <a:rPr lang="cs-CZ" altLang="cs-CZ" sz="1600" b="0" u="none" dirty="0">
                          <a:solidFill>
                            <a:srgbClr val="FF6600"/>
                          </a:solidFill>
                          <a:latin typeface="+mn-lt"/>
                          <a:cs typeface="Arial" charset="0"/>
                        </a:rPr>
                        <a:t>powiaty: dzierżoniowski, kłodzki, strzeliński, świdnicki, wałbrzyski, ząbkowicki, miasto Wałbrzych</a:t>
                      </a:r>
                    </a:p>
                    <a:p>
                      <a:pPr algn="l"/>
                      <a:endParaRPr lang="cs-CZ" altLang="cs-CZ" sz="1000" b="1" u="sng" dirty="0">
                        <a:solidFill>
                          <a:srgbClr val="FF6600"/>
                        </a:solidFill>
                        <a:latin typeface="Arial" charset="0"/>
                        <a:cs typeface="Arial" charset="0"/>
                      </a:endParaRPr>
                    </a:p>
                  </a:txBody>
                  <a:tcPr/>
                </a:tc>
                <a:extLst>
                  <a:ext uri="{0D108BD9-81ED-4DB2-BD59-A6C34878D82A}">
                    <a16:rowId xmlns:a16="http://schemas.microsoft.com/office/drawing/2014/main" val="382206565"/>
                  </a:ext>
                </a:extLst>
              </a:tr>
            </a:tbl>
          </a:graphicData>
        </a:graphic>
      </p:graphicFrame>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cs-CZ" altLang="cs-CZ" sz="2200" b="1" dirty="0">
                <a:solidFill>
                  <a:srgbClr val="000099"/>
                </a:solidFill>
                <a:latin typeface="Arial" charset="0"/>
                <a:cs typeface="Arial" charset="0"/>
              </a:rPr>
              <a:t>Fond malých projektů 2021 - 2027</a:t>
            </a:r>
            <a:r>
              <a:rPr lang="pl-PL" sz="2200" b="1" dirty="0">
                <a:solidFill>
                  <a:srgbClr val="003399"/>
                </a:solidFill>
                <a:latin typeface="Arial" panose="020B0604020202020204" pitchFamily="34" charset="0"/>
                <a:cs typeface="Arial" panose="020B0604020202020204" pitchFamily="34" charset="0"/>
              </a:rPr>
              <a:t> </a:t>
            </a:r>
            <a:r>
              <a:rPr lang="pl-PL" sz="2200" b="1" dirty="0">
                <a:solidFill>
                  <a:srgbClr val="000099"/>
                </a:solidFill>
                <a:latin typeface="Arial" panose="020B0604020202020204" pitchFamily="34" charset="0"/>
                <a:cs typeface="Arial" panose="020B0604020202020204" pitchFamily="34" charset="0"/>
              </a:rPr>
              <a:t>|</a:t>
            </a:r>
            <a:r>
              <a:rPr lang="pl-PL" sz="2200" b="1" dirty="0">
                <a:solidFill>
                  <a:srgbClr val="003399"/>
                </a:solidFill>
                <a:latin typeface="Arial" panose="020B0604020202020204" pitchFamily="34" charset="0"/>
                <a:cs typeface="Arial" panose="020B0604020202020204" pitchFamily="34" charset="0"/>
              </a:rPr>
              <a:t> </a:t>
            </a:r>
            <a:r>
              <a:rPr lang="pl-PL" altLang="cs-CZ" sz="2200" b="1" dirty="0">
                <a:solidFill>
                  <a:srgbClr val="FF6600"/>
                </a:solidFill>
                <a:latin typeface="Arial" charset="0"/>
                <a:cs typeface="Arial" charset="0"/>
              </a:rPr>
              <a:t>Fundusz małych projektów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spTree>
    <p:extLst>
      <p:ext uri="{BB962C8B-B14F-4D97-AF65-F5344CB8AC3E}">
        <p14:creationId xmlns:p14="http://schemas.microsoft.com/office/powerpoint/2010/main" val="10858968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cs-CZ" altLang="cs-CZ" sz="2200" b="1" dirty="0">
                <a:solidFill>
                  <a:srgbClr val="000099"/>
                </a:solidFill>
                <a:latin typeface="Arial" charset="0"/>
                <a:cs typeface="Arial" charset="0"/>
              </a:rPr>
              <a:t>Fond malých projektů 2021 - 2027</a:t>
            </a:r>
            <a:r>
              <a:rPr lang="pl-PL" sz="2200" b="1" dirty="0">
                <a:solidFill>
                  <a:srgbClr val="003399"/>
                </a:solidFill>
                <a:latin typeface="Arial" panose="020B0604020202020204" pitchFamily="34" charset="0"/>
                <a:cs typeface="Arial" panose="020B0604020202020204" pitchFamily="34" charset="0"/>
              </a:rPr>
              <a:t> </a:t>
            </a:r>
            <a:r>
              <a:rPr lang="pl-PL" sz="2200" b="1" dirty="0">
                <a:solidFill>
                  <a:srgbClr val="000099"/>
                </a:solidFill>
                <a:latin typeface="Arial" panose="020B0604020202020204" pitchFamily="34" charset="0"/>
                <a:cs typeface="Arial" panose="020B0604020202020204" pitchFamily="34" charset="0"/>
              </a:rPr>
              <a:t>|</a:t>
            </a:r>
            <a:r>
              <a:rPr lang="pl-PL" sz="2200" b="1" dirty="0">
                <a:solidFill>
                  <a:srgbClr val="003399"/>
                </a:solidFill>
                <a:latin typeface="Arial" panose="020B0604020202020204" pitchFamily="34" charset="0"/>
                <a:cs typeface="Arial" panose="020B0604020202020204" pitchFamily="34" charset="0"/>
              </a:rPr>
              <a:t> </a:t>
            </a:r>
            <a:r>
              <a:rPr lang="pl-PL" altLang="cs-CZ" sz="2200" b="1" dirty="0">
                <a:solidFill>
                  <a:srgbClr val="FF6600"/>
                </a:solidFill>
                <a:latin typeface="Arial" charset="0"/>
                <a:cs typeface="Arial" charset="0"/>
              </a:rPr>
              <a:t>Fundusz małych projektów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3" name="Obraz 2">
            <a:extLst>
              <a:ext uri="{FF2B5EF4-FFF2-40B4-BE49-F238E27FC236}">
                <a16:creationId xmlns:a16="http://schemas.microsoft.com/office/drawing/2014/main" id="{4BD4F179-0176-2AA5-D175-14E378D3F241}"/>
              </a:ext>
            </a:extLst>
          </p:cNvPr>
          <p:cNvPicPr>
            <a:picLocks noChangeAspect="1"/>
          </p:cNvPicPr>
          <p:nvPr/>
        </p:nvPicPr>
        <p:blipFill>
          <a:blip r:embed="rId9"/>
          <a:stretch>
            <a:fillRect/>
          </a:stretch>
        </p:blipFill>
        <p:spPr>
          <a:xfrm>
            <a:off x="3571926" y="1174525"/>
            <a:ext cx="4852837" cy="3615241"/>
          </a:xfrm>
          <a:prstGeom prst="rect">
            <a:avLst/>
          </a:prstGeom>
        </p:spPr>
      </p:pic>
    </p:spTree>
    <p:extLst>
      <p:ext uri="{BB962C8B-B14F-4D97-AF65-F5344CB8AC3E}">
        <p14:creationId xmlns:p14="http://schemas.microsoft.com/office/powerpoint/2010/main" val="25095924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graphicFrame>
        <p:nvGraphicFramePr>
          <p:cNvPr id="9" name="Tabulka 2">
            <a:extLst>
              <a:ext uri="{FF2B5EF4-FFF2-40B4-BE49-F238E27FC236}">
                <a16:creationId xmlns:a16="http://schemas.microsoft.com/office/drawing/2014/main" id="{28010F7E-14DD-4DF2-B4D8-A6D3D1B6A492}"/>
              </a:ext>
            </a:extLst>
          </p:cNvPr>
          <p:cNvGraphicFramePr>
            <a:graphicFrameLocks noGrp="1"/>
          </p:cNvGraphicFramePr>
          <p:nvPr>
            <p:extLst>
              <p:ext uri="{D42A27DB-BD31-4B8C-83A1-F6EECF244321}">
                <p14:modId xmlns:p14="http://schemas.microsoft.com/office/powerpoint/2010/main" val="2067094471"/>
              </p:ext>
            </p:extLst>
          </p:nvPr>
        </p:nvGraphicFramePr>
        <p:xfrm>
          <a:off x="390803" y="1156301"/>
          <a:ext cx="11410394" cy="4134643"/>
        </p:xfrm>
        <a:graphic>
          <a:graphicData uri="http://schemas.openxmlformats.org/drawingml/2006/table">
            <a:tbl>
              <a:tblPr firstRow="1" bandRow="1">
                <a:tableStyleId>{3B4B98B0-60AC-42C2-AFA5-B58CD77FA1E5}</a:tableStyleId>
              </a:tblPr>
              <a:tblGrid>
                <a:gridCol w="5714162">
                  <a:extLst>
                    <a:ext uri="{9D8B030D-6E8A-4147-A177-3AD203B41FA5}">
                      <a16:colId xmlns:a16="http://schemas.microsoft.com/office/drawing/2014/main" val="3983641993"/>
                    </a:ext>
                  </a:extLst>
                </a:gridCol>
                <a:gridCol w="5696232">
                  <a:extLst>
                    <a:ext uri="{9D8B030D-6E8A-4147-A177-3AD203B41FA5}">
                      <a16:colId xmlns:a16="http://schemas.microsoft.com/office/drawing/2014/main" val="2326915147"/>
                    </a:ext>
                  </a:extLst>
                </a:gridCol>
              </a:tblGrid>
              <a:tr h="4134643">
                <a:tc>
                  <a:txBody>
                    <a:bodyPr/>
                    <a:lstStyle/>
                    <a:p>
                      <a:pPr algn="l"/>
                      <a:endParaRPr lang="cs-CZ" altLang="cs-CZ" sz="2500" b="1" u="sng" dirty="0">
                        <a:solidFill>
                          <a:srgbClr val="000099"/>
                        </a:solidFill>
                        <a:latin typeface="Arial" charset="0"/>
                        <a:cs typeface="Arial" charset="0"/>
                      </a:endParaRPr>
                    </a:p>
                    <a:p>
                      <a:pPr algn="ctr"/>
                      <a:r>
                        <a:rPr lang="pl-PL" altLang="cs-CZ" sz="1900" b="1" u="sng" cap="small" baseline="0" dirty="0">
                          <a:solidFill>
                            <a:srgbClr val="000099"/>
                          </a:solidFill>
                          <a:effectLst>
                            <a:outerShdw blurRad="38100" dist="38100" dir="2700000" algn="tl">
                              <a:srgbClr val="000000">
                                <a:alpha val="43137"/>
                              </a:srgbClr>
                            </a:outerShdw>
                          </a:effectLst>
                          <a:latin typeface="Calibri  "/>
                          <a:cs typeface="Arial" charset="0"/>
                        </a:rPr>
                        <a:t>Typy Malých Projektů</a:t>
                      </a:r>
                    </a:p>
                    <a:p>
                      <a:pPr marL="285750" indent="-285750" algn="just">
                        <a:lnSpc>
                          <a:spcPct val="120000"/>
                        </a:lnSpc>
                        <a:spcBef>
                          <a:spcPts val="0"/>
                        </a:spcBef>
                        <a:buFont typeface="Wingdings" panose="05000000000000000000" pitchFamily="2" charset="2"/>
                        <a:buChar char="q"/>
                      </a:pPr>
                      <a:endParaRPr lang="cs-CZ" altLang="cs-CZ" sz="1700" b="1" dirty="0">
                        <a:solidFill>
                          <a:srgbClr val="000099"/>
                        </a:solidFill>
                        <a:effectLst>
                          <a:outerShdw blurRad="38100" dist="38100" dir="2700000" algn="tl">
                            <a:srgbClr val="000000">
                              <a:alpha val="43137"/>
                            </a:srgbClr>
                          </a:outerShdw>
                        </a:effectLst>
                      </a:endParaRPr>
                    </a:p>
                    <a:p>
                      <a:pPr marL="285750" lvl="0" indent="-285750" algn="just">
                        <a:lnSpc>
                          <a:spcPct val="100000"/>
                        </a:lnSpc>
                        <a:spcBef>
                          <a:spcPts val="400"/>
                        </a:spcBef>
                        <a:spcAft>
                          <a:spcPts val="400"/>
                        </a:spcAft>
                        <a:buFont typeface="Wingdings" panose="05000000000000000000" pitchFamily="2" charset="2"/>
                        <a:buChar char="Ø"/>
                      </a:pPr>
                      <a:r>
                        <a:rPr lang="cs-CZ" altLang="cs-CZ" b="1" dirty="0">
                          <a:solidFill>
                            <a:srgbClr val="000099"/>
                          </a:solidFill>
                          <a:effectLst/>
                        </a:rPr>
                        <a:t>společný malý projekt s principem vedoucího partnera</a:t>
                      </a:r>
                      <a:r>
                        <a:rPr lang="cs-CZ" altLang="cs-CZ" b="0" dirty="0">
                          <a:solidFill>
                            <a:srgbClr val="000099"/>
                          </a:solidFill>
                          <a:effectLst/>
                        </a:rPr>
                        <a:t>, kdy vedoucí partner i projektový partner mají finanční příspěvek (</a:t>
                      </a:r>
                      <a:r>
                        <a:rPr lang="cs-CZ" altLang="cs-CZ" b="0" dirty="0">
                          <a:solidFill>
                            <a:srgbClr val="000099"/>
                          </a:solidFill>
                        </a:rPr>
                        <a:t>nově bude umožněno realizovat i s partnery z jiných euroregionů)</a:t>
                      </a:r>
                    </a:p>
                    <a:p>
                      <a:pPr marL="742950" lvl="1" indent="-285750" algn="just">
                        <a:lnSpc>
                          <a:spcPct val="100000"/>
                        </a:lnSpc>
                        <a:spcBef>
                          <a:spcPts val="400"/>
                        </a:spcBef>
                        <a:spcAft>
                          <a:spcPts val="400"/>
                        </a:spcAft>
                        <a:buFont typeface="Wingdings" panose="05000000000000000000" pitchFamily="2" charset="2"/>
                        <a:buChar char="Ø"/>
                      </a:pPr>
                      <a:endParaRPr lang="cs-CZ" altLang="cs-CZ" sz="1000" b="0" dirty="0">
                        <a:solidFill>
                          <a:srgbClr val="000099"/>
                        </a:solidFill>
                        <a:effectLst>
                          <a:outerShdw blurRad="38100" dist="38100" dir="2700000" algn="tl">
                            <a:srgbClr val="000000">
                              <a:alpha val="43137"/>
                            </a:srgbClr>
                          </a:outerShdw>
                        </a:effectLst>
                      </a:endParaRPr>
                    </a:p>
                    <a:p>
                      <a:pPr marL="285750" lvl="0" indent="-285750" algn="just">
                        <a:lnSpc>
                          <a:spcPct val="100000"/>
                        </a:lnSpc>
                        <a:spcBef>
                          <a:spcPts val="400"/>
                        </a:spcBef>
                        <a:spcAft>
                          <a:spcPts val="400"/>
                        </a:spcAft>
                        <a:buFont typeface="Wingdings" panose="05000000000000000000" pitchFamily="2" charset="2"/>
                        <a:buChar char="Ø"/>
                      </a:pPr>
                      <a:r>
                        <a:rPr lang="pl-PL" altLang="pl-PL" b="1" dirty="0">
                          <a:solidFill>
                            <a:srgbClr val="000099"/>
                          </a:solidFill>
                          <a:effectLst/>
                          <a:cs typeface="Times New Roman" panose="02020603050405020304" pitchFamily="18" charset="0"/>
                        </a:rPr>
                        <a:t>samostatný malý projekt</a:t>
                      </a:r>
                      <a:r>
                        <a:rPr lang="pl-PL" altLang="pl-PL" b="0" dirty="0">
                          <a:solidFill>
                            <a:srgbClr val="000099"/>
                          </a:solidFill>
                          <a:effectLst/>
                          <a:cs typeface="Times New Roman" panose="02020603050405020304" pitchFamily="18" charset="0"/>
                        </a:rPr>
                        <a:t>, kdy </a:t>
                      </a:r>
                      <a:r>
                        <a:rPr lang="pl-PL" altLang="pl-PL" b="0" dirty="0" err="1">
                          <a:solidFill>
                            <a:srgbClr val="000099"/>
                          </a:solidFill>
                          <a:effectLst/>
                          <a:cs typeface="Times New Roman" panose="02020603050405020304" pitchFamily="18" charset="0"/>
                        </a:rPr>
                        <a:t>finanční</a:t>
                      </a:r>
                      <a:r>
                        <a:rPr lang="pl-PL" altLang="pl-PL" b="0" dirty="0">
                          <a:solidFill>
                            <a:srgbClr val="000099"/>
                          </a:solidFill>
                          <a:effectLst/>
                          <a:cs typeface="Times New Roman" panose="02020603050405020304" pitchFamily="18" charset="0"/>
                        </a:rPr>
                        <a:t> příspěvek má pouze partner, který projekt předkládá</a:t>
                      </a:r>
                    </a:p>
                    <a:p>
                      <a:pPr marL="1200150" marR="0" lvl="2" indent="-285750" algn="just" defTabSz="914400" rtl="0" eaLnBrk="1" fontAlgn="auto" latinLnBrk="0" hangingPunct="1">
                        <a:lnSpc>
                          <a:spcPct val="100000"/>
                        </a:lnSpc>
                        <a:spcBef>
                          <a:spcPts val="400"/>
                        </a:spcBef>
                        <a:spcAft>
                          <a:spcPts val="400"/>
                        </a:spcAft>
                        <a:buClrTx/>
                        <a:buSzTx/>
                        <a:buFont typeface="Wingdings" panose="05000000000000000000" pitchFamily="2" charset="2"/>
                        <a:buChar char="q"/>
                        <a:tabLst/>
                        <a:defRPr/>
                      </a:pPr>
                      <a:endParaRPr lang="cs-CZ" b="1" i="0" dirty="0">
                        <a:solidFill>
                          <a:srgbClr val="000099"/>
                        </a:solidFill>
                        <a:effectLst>
                          <a:outerShdw blurRad="38100" dist="38100" dir="2700000" algn="tl">
                            <a:srgbClr val="000000">
                              <a:alpha val="43137"/>
                            </a:srgbClr>
                          </a:outerShdw>
                        </a:effectLst>
                      </a:endParaRPr>
                    </a:p>
                  </a:txBody>
                  <a:tcPr/>
                </a:tc>
                <a:tc>
                  <a:txBody>
                    <a:bodyPr/>
                    <a:lstStyle/>
                    <a:p>
                      <a:pPr algn="l"/>
                      <a:endParaRPr lang="cs-CZ" altLang="cs-CZ" sz="2500" b="1" u="sng" dirty="0">
                        <a:solidFill>
                          <a:srgbClr val="000099"/>
                        </a:solidFill>
                        <a:latin typeface="Arial" charset="0"/>
                        <a:cs typeface="Arial" charset="0"/>
                      </a:endParaRPr>
                    </a:p>
                    <a:p>
                      <a:pPr algn="ctr"/>
                      <a:r>
                        <a:rPr lang="pl-PL" altLang="cs-CZ" sz="1900" b="1" u="sng" cap="small" baseline="0" dirty="0">
                          <a:solidFill>
                            <a:srgbClr val="FF6600"/>
                          </a:solidFill>
                          <a:effectLst>
                            <a:outerShdw blurRad="38100" dist="38100" dir="2700000" algn="tl">
                              <a:srgbClr val="000000">
                                <a:alpha val="43137"/>
                              </a:srgbClr>
                            </a:outerShdw>
                          </a:effectLst>
                          <a:latin typeface="Calibri  "/>
                          <a:cs typeface="Arial" charset="0"/>
                        </a:rPr>
                        <a:t>Typy Małych Projektów</a:t>
                      </a:r>
                    </a:p>
                    <a:p>
                      <a:pPr marL="285750" indent="-285750" algn="just">
                        <a:lnSpc>
                          <a:spcPct val="120000"/>
                        </a:lnSpc>
                        <a:spcBef>
                          <a:spcPts val="0"/>
                        </a:spcBef>
                        <a:buFont typeface="Wingdings" panose="05000000000000000000" pitchFamily="2" charset="2"/>
                        <a:buChar char="q"/>
                      </a:pPr>
                      <a:endParaRPr lang="cs-CZ" altLang="cs-CZ" sz="1700" b="1" dirty="0">
                        <a:solidFill>
                          <a:srgbClr val="FF6600"/>
                        </a:solidFill>
                        <a:effectLst>
                          <a:outerShdw blurRad="38100" dist="38100" dir="2700000" algn="tl">
                            <a:srgbClr val="000000">
                              <a:alpha val="43137"/>
                            </a:srgbClr>
                          </a:outerShdw>
                        </a:effectLst>
                      </a:endParaRPr>
                    </a:p>
                    <a:p>
                      <a:pPr marL="285750" lvl="0" indent="-285750" algn="just">
                        <a:lnSpc>
                          <a:spcPct val="100000"/>
                        </a:lnSpc>
                        <a:spcBef>
                          <a:spcPts val="400"/>
                        </a:spcBef>
                        <a:spcAft>
                          <a:spcPts val="400"/>
                        </a:spcAft>
                        <a:buFont typeface="Wingdings" panose="05000000000000000000" pitchFamily="2" charset="2"/>
                        <a:buChar char="Ø"/>
                      </a:pPr>
                      <a:r>
                        <a:rPr lang="cs-CZ" altLang="cs-CZ" b="1" dirty="0" err="1">
                          <a:solidFill>
                            <a:srgbClr val="FF6600"/>
                          </a:solidFill>
                          <a:effectLst/>
                        </a:rPr>
                        <a:t>wspólny</a:t>
                      </a:r>
                      <a:r>
                        <a:rPr lang="cs-CZ" altLang="cs-CZ" b="1" dirty="0">
                          <a:solidFill>
                            <a:srgbClr val="FF6600"/>
                          </a:solidFill>
                          <a:effectLst/>
                        </a:rPr>
                        <a:t> </a:t>
                      </a:r>
                      <a:r>
                        <a:rPr lang="cs-CZ" altLang="cs-CZ" b="1" dirty="0" err="1">
                          <a:solidFill>
                            <a:srgbClr val="FF6600"/>
                          </a:solidFill>
                          <a:effectLst/>
                        </a:rPr>
                        <a:t>mały</a:t>
                      </a:r>
                      <a:r>
                        <a:rPr lang="cs-CZ" altLang="cs-CZ" b="1" dirty="0">
                          <a:solidFill>
                            <a:srgbClr val="FF6600"/>
                          </a:solidFill>
                          <a:effectLst/>
                        </a:rPr>
                        <a:t> projekt z partnerem </a:t>
                      </a:r>
                      <a:r>
                        <a:rPr lang="pl-PL" altLang="cs-CZ" b="1" dirty="0">
                          <a:solidFill>
                            <a:srgbClr val="FF6600"/>
                          </a:solidFill>
                        </a:rPr>
                        <a:t>wiodącym</a:t>
                      </a:r>
                      <a:r>
                        <a:rPr lang="pl-PL" altLang="cs-CZ" b="0" dirty="0">
                          <a:solidFill>
                            <a:srgbClr val="FF6600"/>
                          </a:solidFill>
                        </a:rPr>
                        <a:t>, w którym zarówno partner wiodący, jak i partner projektu mają udział finansowy (od teraz będzie można go realizować również z partnerami z innych euroregionów)</a:t>
                      </a:r>
                    </a:p>
                    <a:p>
                      <a:pPr marL="285750" lvl="0" indent="-285750" algn="just">
                        <a:lnSpc>
                          <a:spcPct val="100000"/>
                        </a:lnSpc>
                        <a:spcBef>
                          <a:spcPts val="400"/>
                        </a:spcBef>
                        <a:spcAft>
                          <a:spcPts val="400"/>
                        </a:spcAft>
                        <a:buFont typeface="Wingdings" panose="05000000000000000000" pitchFamily="2" charset="2"/>
                        <a:buChar char="Ø"/>
                      </a:pPr>
                      <a:endParaRPr lang="pl-PL" altLang="cs-CZ" sz="500" b="0" dirty="0">
                        <a:solidFill>
                          <a:srgbClr val="FF6600"/>
                        </a:solidFill>
                      </a:endParaRPr>
                    </a:p>
                    <a:p>
                      <a:pPr marL="285750" lvl="0" indent="-285750" algn="just">
                        <a:lnSpc>
                          <a:spcPct val="100000"/>
                        </a:lnSpc>
                        <a:spcBef>
                          <a:spcPts val="400"/>
                        </a:spcBef>
                        <a:spcAft>
                          <a:spcPts val="400"/>
                        </a:spcAft>
                        <a:buFont typeface="Wingdings" panose="05000000000000000000" pitchFamily="2" charset="2"/>
                        <a:buChar char="Ø"/>
                      </a:pPr>
                      <a:r>
                        <a:rPr lang="pl-PL" altLang="pl-PL" b="1" dirty="0">
                          <a:solidFill>
                            <a:srgbClr val="FF6600"/>
                          </a:solidFill>
                          <a:effectLst/>
                          <a:cs typeface="Times New Roman" panose="02020603050405020304" pitchFamily="18" charset="0"/>
                        </a:rPr>
                        <a:t>samodzielny mały projekt</a:t>
                      </a:r>
                      <a:r>
                        <a:rPr lang="pl-PL" altLang="pl-PL" b="0" dirty="0">
                          <a:solidFill>
                            <a:srgbClr val="FF6600"/>
                          </a:solidFill>
                          <a:effectLst/>
                          <a:cs typeface="Times New Roman" panose="02020603050405020304" pitchFamily="18" charset="0"/>
                        </a:rPr>
                        <a:t>, w którym tylko partner składający projekt ma udział finansowy</a:t>
                      </a:r>
                      <a:endParaRPr lang="cs-CZ" altLang="cs-CZ" b="0" dirty="0">
                        <a:solidFill>
                          <a:srgbClr val="FF6600"/>
                        </a:solidFill>
                        <a:effectLst>
                          <a:outerShdw blurRad="38100" dist="38100" dir="2700000" algn="tl">
                            <a:srgbClr val="000000">
                              <a:alpha val="43137"/>
                            </a:srgbClr>
                          </a:outerShdw>
                        </a:effectLst>
                      </a:endParaRPr>
                    </a:p>
                  </a:txBody>
                  <a:tcPr/>
                </a:tc>
                <a:extLst>
                  <a:ext uri="{0D108BD9-81ED-4DB2-BD59-A6C34878D82A}">
                    <a16:rowId xmlns:a16="http://schemas.microsoft.com/office/drawing/2014/main" val="382206565"/>
                  </a:ext>
                </a:extLst>
              </a:tr>
            </a:tbl>
          </a:graphicData>
        </a:graphic>
      </p:graphicFrame>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cs-CZ" altLang="cs-CZ" sz="2200" b="1" dirty="0">
                <a:solidFill>
                  <a:srgbClr val="000099"/>
                </a:solidFill>
                <a:latin typeface="Arial" charset="0"/>
                <a:cs typeface="Arial" charset="0"/>
              </a:rPr>
              <a:t>Fond malých projektů 2021 - 2027</a:t>
            </a:r>
            <a:r>
              <a:rPr lang="pl-PL" sz="2200" b="1" dirty="0">
                <a:solidFill>
                  <a:srgbClr val="003399"/>
                </a:solidFill>
                <a:latin typeface="Arial" panose="020B0604020202020204" pitchFamily="34" charset="0"/>
                <a:cs typeface="Arial" panose="020B0604020202020204" pitchFamily="34" charset="0"/>
              </a:rPr>
              <a:t> </a:t>
            </a:r>
            <a:r>
              <a:rPr lang="pl-PL" sz="2200" b="1" dirty="0">
                <a:solidFill>
                  <a:srgbClr val="000099"/>
                </a:solidFill>
                <a:latin typeface="Arial" panose="020B0604020202020204" pitchFamily="34" charset="0"/>
                <a:cs typeface="Arial" panose="020B0604020202020204" pitchFamily="34" charset="0"/>
              </a:rPr>
              <a:t>|</a:t>
            </a:r>
            <a:r>
              <a:rPr lang="pl-PL" sz="2200" b="1" dirty="0">
                <a:solidFill>
                  <a:srgbClr val="003399"/>
                </a:solidFill>
                <a:latin typeface="Arial" panose="020B0604020202020204" pitchFamily="34" charset="0"/>
                <a:cs typeface="Arial" panose="020B0604020202020204" pitchFamily="34" charset="0"/>
              </a:rPr>
              <a:t> </a:t>
            </a:r>
            <a:r>
              <a:rPr lang="pl-PL" altLang="cs-CZ" sz="2200" b="1" dirty="0">
                <a:solidFill>
                  <a:srgbClr val="FF6600"/>
                </a:solidFill>
                <a:latin typeface="Arial" charset="0"/>
                <a:cs typeface="Arial" charset="0"/>
              </a:rPr>
              <a:t>Fundusz małych projektów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spTree>
    <p:extLst>
      <p:ext uri="{BB962C8B-B14F-4D97-AF65-F5344CB8AC3E}">
        <p14:creationId xmlns:p14="http://schemas.microsoft.com/office/powerpoint/2010/main" val="26077805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graphicFrame>
        <p:nvGraphicFramePr>
          <p:cNvPr id="9" name="Tabulka 2">
            <a:extLst>
              <a:ext uri="{FF2B5EF4-FFF2-40B4-BE49-F238E27FC236}">
                <a16:creationId xmlns:a16="http://schemas.microsoft.com/office/drawing/2014/main" id="{28010F7E-14DD-4DF2-B4D8-A6D3D1B6A492}"/>
              </a:ext>
            </a:extLst>
          </p:cNvPr>
          <p:cNvGraphicFramePr>
            <a:graphicFrameLocks noGrp="1"/>
          </p:cNvGraphicFramePr>
          <p:nvPr>
            <p:extLst>
              <p:ext uri="{D42A27DB-BD31-4B8C-83A1-F6EECF244321}">
                <p14:modId xmlns:p14="http://schemas.microsoft.com/office/powerpoint/2010/main" val="2974340310"/>
              </p:ext>
            </p:extLst>
          </p:nvPr>
        </p:nvGraphicFramePr>
        <p:xfrm>
          <a:off x="390803" y="1156301"/>
          <a:ext cx="11410394" cy="4134643"/>
        </p:xfrm>
        <a:graphic>
          <a:graphicData uri="http://schemas.openxmlformats.org/drawingml/2006/table">
            <a:tbl>
              <a:tblPr firstRow="1" bandRow="1">
                <a:tableStyleId>{3B4B98B0-60AC-42C2-AFA5-B58CD77FA1E5}</a:tableStyleId>
              </a:tblPr>
              <a:tblGrid>
                <a:gridCol w="5714162">
                  <a:extLst>
                    <a:ext uri="{9D8B030D-6E8A-4147-A177-3AD203B41FA5}">
                      <a16:colId xmlns:a16="http://schemas.microsoft.com/office/drawing/2014/main" val="3983641993"/>
                    </a:ext>
                  </a:extLst>
                </a:gridCol>
                <a:gridCol w="5696232">
                  <a:extLst>
                    <a:ext uri="{9D8B030D-6E8A-4147-A177-3AD203B41FA5}">
                      <a16:colId xmlns:a16="http://schemas.microsoft.com/office/drawing/2014/main" val="2326915147"/>
                    </a:ext>
                  </a:extLst>
                </a:gridCol>
              </a:tblGrid>
              <a:tr h="4134643">
                <a:tc>
                  <a:txBody>
                    <a:bodyPr/>
                    <a:lstStyle/>
                    <a:p>
                      <a:pPr marL="0" lvl="0" indent="0" algn="ctr">
                        <a:lnSpc>
                          <a:spcPct val="100000"/>
                        </a:lnSpc>
                        <a:spcBef>
                          <a:spcPts val="400"/>
                        </a:spcBef>
                        <a:spcAft>
                          <a:spcPts val="400"/>
                        </a:spcAft>
                        <a:buFont typeface="Wingdings" panose="05000000000000000000" pitchFamily="2" charset="2"/>
                        <a:buNone/>
                      </a:pPr>
                      <a:r>
                        <a:rPr lang="cs-CZ" altLang="cs-CZ" sz="1800" b="1" u="none" dirty="0">
                          <a:solidFill>
                            <a:srgbClr val="000099"/>
                          </a:solidFill>
                          <a:effectLst>
                            <a:outerShdw blurRad="38100" dist="38100" dir="2700000" algn="tl">
                              <a:srgbClr val="000000">
                                <a:alpha val="43137"/>
                              </a:srgbClr>
                            </a:outerShdw>
                          </a:effectLst>
                          <a:latin typeface="+mn-lt"/>
                          <a:cs typeface="Arial" charset="0"/>
                        </a:rPr>
                        <a:t>S</a:t>
                      </a:r>
                      <a:r>
                        <a:rPr lang="cs-CZ" altLang="cs-CZ" b="1" dirty="0">
                          <a:solidFill>
                            <a:srgbClr val="000099"/>
                          </a:solidFill>
                          <a:effectLst>
                            <a:outerShdw blurRad="38100" dist="38100" dir="2700000" algn="tl">
                              <a:srgbClr val="000000">
                                <a:alpha val="43137"/>
                              </a:srgbClr>
                            </a:outerShdw>
                          </a:effectLst>
                        </a:rPr>
                        <a:t>polečný malý projekt s principem vedoucího partnera</a:t>
                      </a:r>
                    </a:p>
                    <a:p>
                      <a:pPr marL="0" lvl="0" indent="0" algn="just">
                        <a:lnSpc>
                          <a:spcPct val="100000"/>
                        </a:lnSpc>
                        <a:spcBef>
                          <a:spcPts val="400"/>
                        </a:spcBef>
                        <a:spcAft>
                          <a:spcPts val="400"/>
                        </a:spcAft>
                        <a:buFont typeface="Wingdings" panose="05000000000000000000" pitchFamily="2" charset="2"/>
                        <a:buNone/>
                      </a:pPr>
                      <a:r>
                        <a:rPr lang="cs-CZ" altLang="cs-CZ" b="0" dirty="0">
                          <a:solidFill>
                            <a:srgbClr val="000099"/>
                          </a:solidFill>
                          <a:effectLst/>
                        </a:rPr>
                        <a:t>Princip vedoucího partnera spočívá především v podání společné žádosti a realizaci společného přeshraničního projektu. Z tohoto principu vyplývá, že na základě vzájemné Dohody o spolupráci, jejíž vzor je přílohou č. 5 těchto Směrnic pro žadatele, přebírá jeden z nich odpovědnost za projekt jako celek vůči Správci FMP.</a:t>
                      </a:r>
                    </a:p>
                    <a:p>
                      <a:pPr marL="0" lvl="0" indent="0" algn="just">
                        <a:lnSpc>
                          <a:spcPct val="100000"/>
                        </a:lnSpc>
                        <a:spcBef>
                          <a:spcPts val="400"/>
                        </a:spcBef>
                        <a:spcAft>
                          <a:spcPts val="400"/>
                        </a:spcAft>
                        <a:buFont typeface="Wingdings" panose="05000000000000000000" pitchFamily="2" charset="2"/>
                        <a:buNone/>
                      </a:pPr>
                      <a:r>
                        <a:rPr lang="cs-CZ" altLang="cs-CZ" b="0" dirty="0">
                          <a:solidFill>
                            <a:srgbClr val="000099"/>
                          </a:solidFill>
                          <a:effectLst/>
                        </a:rPr>
                        <a:t>Vedoucí partner je odpovědný za celkovou koordinaci realizace malého projektu.</a:t>
                      </a:r>
                      <a:endParaRPr lang="cs-CZ" b="1" i="0" dirty="0">
                        <a:solidFill>
                          <a:srgbClr val="000099"/>
                        </a:solidFill>
                        <a:effectLst>
                          <a:outerShdw blurRad="38100" dist="38100" dir="2700000" algn="tl">
                            <a:srgbClr val="000000">
                              <a:alpha val="43137"/>
                            </a:srgbClr>
                          </a:outerShdw>
                        </a:effectLst>
                      </a:endParaRPr>
                    </a:p>
                  </a:txBody>
                  <a:tcPr/>
                </a:tc>
                <a:tc>
                  <a:txBody>
                    <a:bodyPr/>
                    <a:lstStyle/>
                    <a:p>
                      <a:pPr marL="0" lvl="0" indent="0" algn="ctr">
                        <a:lnSpc>
                          <a:spcPct val="100000"/>
                        </a:lnSpc>
                        <a:spcBef>
                          <a:spcPts val="400"/>
                        </a:spcBef>
                        <a:spcAft>
                          <a:spcPts val="400"/>
                        </a:spcAft>
                        <a:buFont typeface="Wingdings" panose="05000000000000000000" pitchFamily="2" charset="2"/>
                        <a:buNone/>
                      </a:pPr>
                      <a:r>
                        <a:rPr lang="cs-CZ" altLang="cs-CZ" b="1" dirty="0">
                          <a:solidFill>
                            <a:srgbClr val="FF6600"/>
                          </a:solidFill>
                          <a:effectLst>
                            <a:outerShdw blurRad="38100" dist="38100" dir="2700000" algn="tl">
                              <a:srgbClr val="000000">
                                <a:alpha val="43137"/>
                              </a:srgbClr>
                            </a:outerShdw>
                          </a:effectLst>
                        </a:rPr>
                        <a:t>Wspólny mały projekt z partnerem </a:t>
                      </a:r>
                      <a:r>
                        <a:rPr lang="pl-PL" altLang="cs-CZ" b="1" dirty="0">
                          <a:solidFill>
                            <a:srgbClr val="FF6600"/>
                          </a:solidFill>
                          <a:effectLst>
                            <a:outerShdw blurRad="38100" dist="38100" dir="2700000" algn="tl">
                              <a:srgbClr val="000000">
                                <a:alpha val="43137"/>
                              </a:srgbClr>
                            </a:outerShdw>
                          </a:effectLst>
                        </a:rPr>
                        <a:t>wiodącym</a:t>
                      </a:r>
                    </a:p>
                    <a:p>
                      <a:pPr marL="0" lvl="0" indent="0" algn="just">
                        <a:lnSpc>
                          <a:spcPct val="100000"/>
                        </a:lnSpc>
                        <a:spcBef>
                          <a:spcPts val="400"/>
                        </a:spcBef>
                        <a:spcAft>
                          <a:spcPts val="400"/>
                        </a:spcAft>
                        <a:buFont typeface="Wingdings" panose="05000000000000000000" pitchFamily="2" charset="2"/>
                        <a:buNone/>
                      </a:pPr>
                      <a:r>
                        <a:rPr lang="pl-PL" altLang="cs-CZ" b="0" dirty="0">
                          <a:solidFill>
                            <a:srgbClr val="FF6600"/>
                          </a:solidFill>
                        </a:rPr>
                        <a:t>Zasada Partnera Wiodącego polega przede wszystkim na składaniu wspólnego wniosku i realizacji wspólnego projektu transgranicznego. Z zasady tej wynika, że na podstawie wzajemnego Porozumienia o współpracy, którego wzór stanowić będzie </a:t>
                      </a:r>
                      <a:r>
                        <a:rPr lang="pl-PL" altLang="cs-CZ" b="0">
                          <a:solidFill>
                            <a:srgbClr val="FF6600"/>
                          </a:solidFill>
                        </a:rPr>
                        <a:t>załącznik do Wytycznych </a:t>
                      </a:r>
                      <a:r>
                        <a:rPr lang="pl-PL" altLang="cs-CZ" b="0" dirty="0">
                          <a:solidFill>
                            <a:srgbClr val="FF6600"/>
                          </a:solidFill>
                        </a:rPr>
                        <a:t>dla Wnioskodawcy,  jeden z nich przejmuje odpowiedzialność za projekt jako całość wobec Zarządzającego FMP.</a:t>
                      </a:r>
                    </a:p>
                    <a:p>
                      <a:pPr marL="0" lvl="0" indent="0" algn="just">
                        <a:lnSpc>
                          <a:spcPct val="100000"/>
                        </a:lnSpc>
                        <a:spcBef>
                          <a:spcPts val="400"/>
                        </a:spcBef>
                        <a:spcAft>
                          <a:spcPts val="400"/>
                        </a:spcAft>
                        <a:buFont typeface="Wingdings" panose="05000000000000000000" pitchFamily="2" charset="2"/>
                        <a:buNone/>
                      </a:pPr>
                      <a:r>
                        <a:rPr lang="pl-PL" altLang="cs-CZ" b="0" dirty="0">
                          <a:solidFill>
                            <a:srgbClr val="FF6600"/>
                          </a:solidFill>
                        </a:rPr>
                        <a:t>Partner Wiodący ponosi odpowiedzialność za ogólną koordynację realizacji małego projektu.</a:t>
                      </a:r>
                    </a:p>
                  </a:txBody>
                  <a:tcPr/>
                </a:tc>
                <a:extLst>
                  <a:ext uri="{0D108BD9-81ED-4DB2-BD59-A6C34878D82A}">
                    <a16:rowId xmlns:a16="http://schemas.microsoft.com/office/drawing/2014/main" val="382206565"/>
                  </a:ext>
                </a:extLst>
              </a:tr>
            </a:tbl>
          </a:graphicData>
        </a:graphic>
      </p:graphicFrame>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cs-CZ" altLang="cs-CZ" sz="2200" b="1" dirty="0">
                <a:solidFill>
                  <a:srgbClr val="000099"/>
                </a:solidFill>
                <a:latin typeface="Arial" charset="0"/>
                <a:cs typeface="Arial" charset="0"/>
              </a:rPr>
              <a:t>Fond malých projektů 2021 - 2027</a:t>
            </a:r>
            <a:r>
              <a:rPr lang="pl-PL" sz="2200" b="1" dirty="0">
                <a:solidFill>
                  <a:srgbClr val="003399"/>
                </a:solidFill>
                <a:latin typeface="Arial" panose="020B0604020202020204" pitchFamily="34" charset="0"/>
                <a:cs typeface="Arial" panose="020B0604020202020204" pitchFamily="34" charset="0"/>
              </a:rPr>
              <a:t> </a:t>
            </a:r>
            <a:r>
              <a:rPr lang="pl-PL" sz="2200" b="1" dirty="0">
                <a:solidFill>
                  <a:srgbClr val="000099"/>
                </a:solidFill>
                <a:latin typeface="Arial" panose="020B0604020202020204" pitchFamily="34" charset="0"/>
                <a:cs typeface="Arial" panose="020B0604020202020204" pitchFamily="34" charset="0"/>
              </a:rPr>
              <a:t>|</a:t>
            </a:r>
            <a:r>
              <a:rPr lang="pl-PL" sz="2200" b="1" dirty="0">
                <a:solidFill>
                  <a:srgbClr val="003399"/>
                </a:solidFill>
                <a:latin typeface="Arial" panose="020B0604020202020204" pitchFamily="34" charset="0"/>
                <a:cs typeface="Arial" panose="020B0604020202020204" pitchFamily="34" charset="0"/>
              </a:rPr>
              <a:t> </a:t>
            </a:r>
            <a:r>
              <a:rPr lang="pl-PL" altLang="cs-CZ" sz="2200" b="1" dirty="0">
                <a:solidFill>
                  <a:srgbClr val="FF6600"/>
                </a:solidFill>
                <a:latin typeface="Arial" charset="0"/>
                <a:cs typeface="Arial" charset="0"/>
              </a:rPr>
              <a:t>Fundusz małych projektów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spTree>
    <p:extLst>
      <p:ext uri="{BB962C8B-B14F-4D97-AF65-F5344CB8AC3E}">
        <p14:creationId xmlns:p14="http://schemas.microsoft.com/office/powerpoint/2010/main" val="20159111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graphicFrame>
        <p:nvGraphicFramePr>
          <p:cNvPr id="9" name="Tabulka 2">
            <a:extLst>
              <a:ext uri="{FF2B5EF4-FFF2-40B4-BE49-F238E27FC236}">
                <a16:creationId xmlns:a16="http://schemas.microsoft.com/office/drawing/2014/main" id="{28010F7E-14DD-4DF2-B4D8-A6D3D1B6A492}"/>
              </a:ext>
            </a:extLst>
          </p:cNvPr>
          <p:cNvGraphicFramePr>
            <a:graphicFrameLocks noGrp="1"/>
          </p:cNvGraphicFramePr>
          <p:nvPr>
            <p:extLst>
              <p:ext uri="{D42A27DB-BD31-4B8C-83A1-F6EECF244321}">
                <p14:modId xmlns:p14="http://schemas.microsoft.com/office/powerpoint/2010/main" val="1561416140"/>
              </p:ext>
            </p:extLst>
          </p:nvPr>
        </p:nvGraphicFramePr>
        <p:xfrm>
          <a:off x="390803" y="1156301"/>
          <a:ext cx="11410394" cy="4134643"/>
        </p:xfrm>
        <a:graphic>
          <a:graphicData uri="http://schemas.openxmlformats.org/drawingml/2006/table">
            <a:tbl>
              <a:tblPr firstRow="1" bandRow="1">
                <a:tableStyleId>{3B4B98B0-60AC-42C2-AFA5-B58CD77FA1E5}</a:tableStyleId>
              </a:tblPr>
              <a:tblGrid>
                <a:gridCol w="5714162">
                  <a:extLst>
                    <a:ext uri="{9D8B030D-6E8A-4147-A177-3AD203B41FA5}">
                      <a16:colId xmlns:a16="http://schemas.microsoft.com/office/drawing/2014/main" val="3983641993"/>
                    </a:ext>
                  </a:extLst>
                </a:gridCol>
                <a:gridCol w="5696232">
                  <a:extLst>
                    <a:ext uri="{9D8B030D-6E8A-4147-A177-3AD203B41FA5}">
                      <a16:colId xmlns:a16="http://schemas.microsoft.com/office/drawing/2014/main" val="2326915147"/>
                    </a:ext>
                  </a:extLst>
                </a:gridCol>
              </a:tblGrid>
              <a:tr h="4134643">
                <a:tc>
                  <a:txBody>
                    <a:bodyPr/>
                    <a:lstStyle/>
                    <a:p>
                      <a:pPr marL="0" lvl="0" indent="0" algn="ctr">
                        <a:lnSpc>
                          <a:spcPct val="100000"/>
                        </a:lnSpc>
                        <a:spcBef>
                          <a:spcPts val="400"/>
                        </a:spcBef>
                        <a:spcAft>
                          <a:spcPts val="400"/>
                        </a:spcAft>
                        <a:buFont typeface="Wingdings" panose="05000000000000000000" pitchFamily="2" charset="2"/>
                        <a:buNone/>
                      </a:pPr>
                      <a:r>
                        <a:rPr lang="pl-PL" altLang="pl-PL" b="1" dirty="0" err="1">
                          <a:solidFill>
                            <a:srgbClr val="000099"/>
                          </a:solidFill>
                          <a:effectLst>
                            <a:outerShdw blurRad="38100" dist="38100" dir="2700000" algn="tl">
                              <a:srgbClr val="000000">
                                <a:alpha val="43137"/>
                              </a:srgbClr>
                            </a:outerShdw>
                          </a:effectLst>
                          <a:cs typeface="Times New Roman" panose="02020603050405020304" pitchFamily="18" charset="0"/>
                        </a:rPr>
                        <a:t>Samostatný</a:t>
                      </a:r>
                      <a:r>
                        <a:rPr lang="pl-PL" altLang="pl-PL" b="1" dirty="0">
                          <a:solidFill>
                            <a:srgbClr val="000099"/>
                          </a:solidFill>
                          <a:effectLst>
                            <a:outerShdw blurRad="38100" dist="38100" dir="2700000" algn="tl">
                              <a:srgbClr val="000000">
                                <a:alpha val="43137"/>
                              </a:srgbClr>
                            </a:outerShdw>
                          </a:effectLst>
                          <a:cs typeface="Times New Roman" panose="02020603050405020304" pitchFamily="18" charset="0"/>
                        </a:rPr>
                        <a:t> </a:t>
                      </a:r>
                      <a:r>
                        <a:rPr lang="pl-PL" altLang="pl-PL" b="1" dirty="0" err="1">
                          <a:solidFill>
                            <a:srgbClr val="000099"/>
                          </a:solidFill>
                          <a:effectLst>
                            <a:outerShdw blurRad="38100" dist="38100" dir="2700000" algn="tl">
                              <a:srgbClr val="000000">
                                <a:alpha val="43137"/>
                              </a:srgbClr>
                            </a:outerShdw>
                          </a:effectLst>
                          <a:cs typeface="Times New Roman" panose="02020603050405020304" pitchFamily="18" charset="0"/>
                        </a:rPr>
                        <a:t>malý</a:t>
                      </a:r>
                      <a:r>
                        <a:rPr lang="pl-PL" altLang="pl-PL" b="1" dirty="0">
                          <a:solidFill>
                            <a:srgbClr val="000099"/>
                          </a:solidFill>
                          <a:effectLst>
                            <a:outerShdw blurRad="38100" dist="38100" dir="2700000" algn="tl">
                              <a:srgbClr val="000000">
                                <a:alpha val="43137"/>
                              </a:srgbClr>
                            </a:outerShdw>
                          </a:effectLst>
                          <a:cs typeface="Times New Roman" panose="02020603050405020304" pitchFamily="18" charset="0"/>
                        </a:rPr>
                        <a:t> projekt</a:t>
                      </a:r>
                    </a:p>
                    <a:p>
                      <a:pPr marL="0" lvl="0" indent="0" algn="just">
                        <a:lnSpc>
                          <a:spcPct val="100000"/>
                        </a:lnSpc>
                        <a:spcBef>
                          <a:spcPts val="400"/>
                        </a:spcBef>
                        <a:spcAft>
                          <a:spcPts val="400"/>
                        </a:spcAft>
                        <a:buFont typeface="Wingdings" panose="05000000000000000000" pitchFamily="2" charset="2"/>
                        <a:buNone/>
                      </a:pPr>
                      <a:r>
                        <a:rPr lang="cs-CZ" altLang="cs-CZ" b="0" dirty="0">
                          <a:solidFill>
                            <a:srgbClr val="000099"/>
                          </a:solidFill>
                          <a:effectLst/>
                        </a:rPr>
                        <a:t>Samostatně realizované malé projekty jsou zcela nebo převážně realizovány pouze na jedné straně hranice. Tyto projekty by však měly zahrnovat také jasný přeshraniční dopad a roli zahraničního partnera při přípravě a realizaci malého projektu.</a:t>
                      </a:r>
                      <a:endParaRPr lang="cs-CZ" b="1" i="0" dirty="0">
                        <a:solidFill>
                          <a:srgbClr val="000099"/>
                        </a:solidFill>
                        <a:effectLst>
                          <a:outerShdw blurRad="38100" dist="38100" dir="2700000" algn="tl">
                            <a:srgbClr val="000000">
                              <a:alpha val="43137"/>
                            </a:srgbClr>
                          </a:outerShdw>
                        </a:effectLst>
                      </a:endParaRPr>
                    </a:p>
                  </a:txBody>
                  <a:tcPr/>
                </a:tc>
                <a:tc>
                  <a:txBody>
                    <a:bodyPr/>
                    <a:lstStyle/>
                    <a:p>
                      <a:pPr marL="0" lvl="0" indent="0" algn="ctr">
                        <a:lnSpc>
                          <a:spcPct val="100000"/>
                        </a:lnSpc>
                        <a:spcBef>
                          <a:spcPts val="400"/>
                        </a:spcBef>
                        <a:spcAft>
                          <a:spcPts val="400"/>
                        </a:spcAft>
                        <a:buFont typeface="Wingdings" panose="05000000000000000000" pitchFamily="2" charset="2"/>
                        <a:buNone/>
                      </a:pPr>
                      <a:r>
                        <a:rPr lang="pl-PL" altLang="cs-CZ" b="1" dirty="0">
                          <a:solidFill>
                            <a:srgbClr val="FF6600"/>
                          </a:solidFill>
                          <a:effectLst>
                            <a:outerShdw blurRad="38100" dist="38100" dir="2700000" algn="tl">
                              <a:srgbClr val="000000">
                                <a:alpha val="43137"/>
                              </a:srgbClr>
                            </a:outerShdw>
                          </a:effectLst>
                        </a:rPr>
                        <a:t>Samodzielny mały projekt</a:t>
                      </a:r>
                    </a:p>
                    <a:p>
                      <a:pPr marL="0" lvl="0" indent="0" algn="just">
                        <a:lnSpc>
                          <a:spcPct val="100000"/>
                        </a:lnSpc>
                        <a:spcBef>
                          <a:spcPts val="400"/>
                        </a:spcBef>
                        <a:spcAft>
                          <a:spcPts val="400"/>
                        </a:spcAft>
                        <a:buFont typeface="Wingdings" panose="05000000000000000000" pitchFamily="2" charset="2"/>
                        <a:buNone/>
                      </a:pPr>
                      <a:r>
                        <a:rPr lang="pl-PL" altLang="cs-CZ" b="0" dirty="0">
                          <a:solidFill>
                            <a:srgbClr val="FF6600"/>
                          </a:solidFill>
                        </a:rPr>
                        <a:t>Małe projekty realizowane samodzielnie są całkowicie lub w przeważającej części realizowane tylko po jednej stronie granicy. Jednak również te projekty powinny obejmować jasny wpływ transgraniczny i rolę partnera zagranicznego w przygotowaniu i realizacji małego projektu.</a:t>
                      </a:r>
                    </a:p>
                  </a:txBody>
                  <a:tcPr/>
                </a:tc>
                <a:extLst>
                  <a:ext uri="{0D108BD9-81ED-4DB2-BD59-A6C34878D82A}">
                    <a16:rowId xmlns:a16="http://schemas.microsoft.com/office/drawing/2014/main" val="382206565"/>
                  </a:ext>
                </a:extLst>
              </a:tr>
            </a:tbl>
          </a:graphicData>
        </a:graphic>
      </p:graphicFrame>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cs-CZ" altLang="cs-CZ" sz="2200" b="1" dirty="0">
                <a:solidFill>
                  <a:srgbClr val="000099"/>
                </a:solidFill>
                <a:latin typeface="Arial" charset="0"/>
                <a:cs typeface="Arial" charset="0"/>
              </a:rPr>
              <a:t>Fond malých projektů 2021 - 2027</a:t>
            </a:r>
            <a:r>
              <a:rPr lang="pl-PL" sz="2200" b="1" dirty="0">
                <a:solidFill>
                  <a:srgbClr val="003399"/>
                </a:solidFill>
                <a:latin typeface="Arial" panose="020B0604020202020204" pitchFamily="34" charset="0"/>
                <a:cs typeface="Arial" panose="020B0604020202020204" pitchFamily="34" charset="0"/>
              </a:rPr>
              <a:t> </a:t>
            </a:r>
            <a:r>
              <a:rPr lang="pl-PL" sz="2200" b="1" dirty="0">
                <a:solidFill>
                  <a:srgbClr val="000099"/>
                </a:solidFill>
                <a:latin typeface="Arial" panose="020B0604020202020204" pitchFamily="34" charset="0"/>
                <a:cs typeface="Arial" panose="020B0604020202020204" pitchFamily="34" charset="0"/>
              </a:rPr>
              <a:t>|</a:t>
            </a:r>
            <a:r>
              <a:rPr lang="pl-PL" sz="2200" b="1" dirty="0">
                <a:solidFill>
                  <a:srgbClr val="003399"/>
                </a:solidFill>
                <a:latin typeface="Arial" panose="020B0604020202020204" pitchFamily="34" charset="0"/>
                <a:cs typeface="Arial" panose="020B0604020202020204" pitchFamily="34" charset="0"/>
              </a:rPr>
              <a:t> </a:t>
            </a:r>
            <a:r>
              <a:rPr lang="pl-PL" altLang="cs-CZ" sz="2200" b="1" dirty="0">
                <a:solidFill>
                  <a:srgbClr val="FF6600"/>
                </a:solidFill>
                <a:latin typeface="Arial" charset="0"/>
                <a:cs typeface="Arial" charset="0"/>
              </a:rPr>
              <a:t>Fundusz małych projektów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spTree>
    <p:extLst>
      <p:ext uri="{BB962C8B-B14F-4D97-AF65-F5344CB8AC3E}">
        <p14:creationId xmlns:p14="http://schemas.microsoft.com/office/powerpoint/2010/main" val="10329140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graphicFrame>
        <p:nvGraphicFramePr>
          <p:cNvPr id="9" name="Tabulka 2">
            <a:extLst>
              <a:ext uri="{FF2B5EF4-FFF2-40B4-BE49-F238E27FC236}">
                <a16:creationId xmlns:a16="http://schemas.microsoft.com/office/drawing/2014/main" id="{28010F7E-14DD-4DF2-B4D8-A6D3D1B6A492}"/>
              </a:ext>
            </a:extLst>
          </p:cNvPr>
          <p:cNvGraphicFramePr>
            <a:graphicFrameLocks noGrp="1"/>
          </p:cNvGraphicFramePr>
          <p:nvPr>
            <p:extLst>
              <p:ext uri="{D42A27DB-BD31-4B8C-83A1-F6EECF244321}">
                <p14:modId xmlns:p14="http://schemas.microsoft.com/office/powerpoint/2010/main" val="2269863313"/>
              </p:ext>
            </p:extLst>
          </p:nvPr>
        </p:nvGraphicFramePr>
        <p:xfrm>
          <a:off x="390617" y="1156301"/>
          <a:ext cx="11410580" cy="4134643"/>
        </p:xfrm>
        <a:graphic>
          <a:graphicData uri="http://schemas.openxmlformats.org/drawingml/2006/table">
            <a:tbl>
              <a:tblPr firstRow="1" bandRow="1">
                <a:tableStyleId>{3B4B98B0-60AC-42C2-AFA5-B58CD77FA1E5}</a:tableStyleId>
              </a:tblPr>
              <a:tblGrid>
                <a:gridCol w="5714348">
                  <a:extLst>
                    <a:ext uri="{9D8B030D-6E8A-4147-A177-3AD203B41FA5}">
                      <a16:colId xmlns:a16="http://schemas.microsoft.com/office/drawing/2014/main" val="3983641993"/>
                    </a:ext>
                  </a:extLst>
                </a:gridCol>
                <a:gridCol w="5696232">
                  <a:extLst>
                    <a:ext uri="{9D8B030D-6E8A-4147-A177-3AD203B41FA5}">
                      <a16:colId xmlns:a16="http://schemas.microsoft.com/office/drawing/2014/main" val="2326915147"/>
                    </a:ext>
                  </a:extLst>
                </a:gridCol>
              </a:tblGrid>
              <a:tr h="4134643">
                <a:tc>
                  <a:txBody>
                    <a:bodyPr/>
                    <a:lstStyle/>
                    <a:p>
                      <a:pPr marL="0" lvl="0" indent="0" algn="ctr">
                        <a:lnSpc>
                          <a:spcPct val="100000"/>
                        </a:lnSpc>
                        <a:spcBef>
                          <a:spcPts val="400"/>
                        </a:spcBef>
                        <a:spcAft>
                          <a:spcPts val="400"/>
                        </a:spcAft>
                        <a:buFont typeface="Wingdings" panose="05000000000000000000" pitchFamily="2" charset="2"/>
                        <a:buNone/>
                      </a:pPr>
                      <a:r>
                        <a:rPr lang="pl-PL" altLang="pl-PL" b="1" dirty="0" err="1">
                          <a:solidFill>
                            <a:srgbClr val="000099"/>
                          </a:solidFill>
                          <a:effectLst>
                            <a:outerShdw blurRad="38100" dist="38100" dir="2700000" algn="tl">
                              <a:srgbClr val="000000">
                                <a:alpha val="43137"/>
                              </a:srgbClr>
                            </a:outerShdw>
                          </a:effectLst>
                          <a:cs typeface="Times New Roman" panose="02020603050405020304" pitchFamily="18" charset="0"/>
                        </a:rPr>
                        <a:t>PŘESHRANIČNĺ</a:t>
                      </a:r>
                      <a:r>
                        <a:rPr lang="pl-PL" altLang="pl-PL" b="1" dirty="0">
                          <a:solidFill>
                            <a:srgbClr val="000099"/>
                          </a:solidFill>
                          <a:effectLst>
                            <a:outerShdw blurRad="38100" dist="38100" dir="2700000" algn="tl">
                              <a:srgbClr val="000000">
                                <a:alpha val="43137"/>
                              </a:srgbClr>
                            </a:outerShdw>
                          </a:effectLst>
                          <a:cs typeface="Times New Roman" panose="02020603050405020304" pitchFamily="18" charset="0"/>
                        </a:rPr>
                        <a:t> DOPAD</a:t>
                      </a:r>
                    </a:p>
                    <a:p>
                      <a:pPr marL="0" lvl="0" indent="0" algn="just">
                        <a:lnSpc>
                          <a:spcPct val="100000"/>
                        </a:lnSpc>
                        <a:spcBef>
                          <a:spcPts val="400"/>
                        </a:spcBef>
                        <a:spcAft>
                          <a:spcPts val="400"/>
                        </a:spcAft>
                        <a:buFont typeface="Wingdings" panose="05000000000000000000" pitchFamily="2" charset="2"/>
                        <a:buNone/>
                      </a:pPr>
                      <a:r>
                        <a:rPr lang="cs-CZ" altLang="cs-CZ" b="0" dirty="0">
                          <a:solidFill>
                            <a:srgbClr val="000099"/>
                          </a:solidFill>
                          <a:effectLst/>
                        </a:rPr>
                        <a:t>Společný malý projekt musí mít dopad na obě strany hranice a vytvářet přínosy pro občany podporovaného území. Společný malý projekt obvykle realizují partneři na obou stranách hranice a měl by především řešit jejich společný problém nebo rozvíjet jejich společný potenciál (a nikoliv pouze jejich individuální problémy nebo potenciály). Projekt by měl přispívat k odstraňování překážek a propojování příhraničí, přispívat k rozvoji přeshraničních vazeb a kontaktů a propojovat cílové skupiny z obou stran hranice.</a:t>
                      </a:r>
                      <a:endParaRPr lang="cs-CZ" b="1" i="0" dirty="0">
                        <a:solidFill>
                          <a:srgbClr val="000099"/>
                        </a:solidFill>
                        <a:effectLst>
                          <a:outerShdw blurRad="38100" dist="38100" dir="2700000" algn="tl">
                            <a:srgbClr val="000000">
                              <a:alpha val="43137"/>
                            </a:srgbClr>
                          </a:outerShdw>
                        </a:effectLst>
                      </a:endParaRPr>
                    </a:p>
                  </a:txBody>
                  <a:tcPr/>
                </a:tc>
                <a:tc>
                  <a:txBody>
                    <a:bodyPr/>
                    <a:lstStyle/>
                    <a:p>
                      <a:pPr marL="0" lvl="0" indent="0" algn="ctr">
                        <a:lnSpc>
                          <a:spcPct val="100000"/>
                        </a:lnSpc>
                        <a:spcBef>
                          <a:spcPts val="400"/>
                        </a:spcBef>
                        <a:spcAft>
                          <a:spcPts val="400"/>
                        </a:spcAft>
                        <a:buFont typeface="Wingdings" panose="05000000000000000000" pitchFamily="2" charset="2"/>
                        <a:buNone/>
                      </a:pPr>
                      <a:r>
                        <a:rPr lang="pl-PL" altLang="cs-CZ" b="1" dirty="0">
                          <a:solidFill>
                            <a:srgbClr val="FF6600"/>
                          </a:solidFill>
                          <a:effectLst>
                            <a:outerShdw blurRad="38100" dist="38100" dir="2700000" algn="tl">
                              <a:srgbClr val="000000">
                                <a:alpha val="43137"/>
                              </a:srgbClr>
                            </a:outerShdw>
                          </a:effectLst>
                        </a:rPr>
                        <a:t>ODDZIAŁYWANIE TRANSGRANICZNE</a:t>
                      </a:r>
                    </a:p>
                    <a:p>
                      <a:pPr marL="0" lvl="0" indent="0" algn="just">
                        <a:lnSpc>
                          <a:spcPct val="100000"/>
                        </a:lnSpc>
                        <a:spcBef>
                          <a:spcPts val="400"/>
                        </a:spcBef>
                        <a:spcAft>
                          <a:spcPts val="400"/>
                        </a:spcAft>
                        <a:buFont typeface="Wingdings" panose="05000000000000000000" pitchFamily="2" charset="2"/>
                        <a:buNone/>
                      </a:pPr>
                      <a:r>
                        <a:rPr lang="pl-PL" altLang="cs-CZ" b="0" dirty="0">
                          <a:solidFill>
                            <a:srgbClr val="FF6600"/>
                          </a:solidFill>
                        </a:rPr>
                        <a:t>Wspólny mały projekt musi mieć oddziaływanie po obu stronach granicy i przynosić korzyści mieszkańcom obszaru wsparcia. Wspólny mały projekt jest zwykle realizowany przez partnerów po obu stronach granicy i powinien rozwiązywać przede wszystkim ich wspólny problem lub rozwijać ich wspólny potencjał (a nie tylko ich indywidualne problemy lub potencjały). Projekt powinien przyczyniać się do usuwania przeszkód i łączenia pogranicza, przyczyniać się do rozwoju transgranicznych powiązań i kontaktów oraz łączyć grupy docelowe z obu stron granicy. </a:t>
                      </a:r>
                    </a:p>
                  </a:txBody>
                  <a:tcPr/>
                </a:tc>
                <a:extLst>
                  <a:ext uri="{0D108BD9-81ED-4DB2-BD59-A6C34878D82A}">
                    <a16:rowId xmlns:a16="http://schemas.microsoft.com/office/drawing/2014/main" val="382206565"/>
                  </a:ext>
                </a:extLst>
              </a:tr>
            </a:tbl>
          </a:graphicData>
        </a:graphic>
      </p:graphicFrame>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cs-CZ" altLang="cs-CZ" sz="2200" b="1" dirty="0">
                <a:solidFill>
                  <a:srgbClr val="000099"/>
                </a:solidFill>
                <a:latin typeface="Arial" charset="0"/>
                <a:cs typeface="Arial" charset="0"/>
              </a:rPr>
              <a:t>Fond malých projektů 2021 - 2027</a:t>
            </a:r>
            <a:r>
              <a:rPr lang="pl-PL" sz="2200" b="1" dirty="0">
                <a:solidFill>
                  <a:srgbClr val="003399"/>
                </a:solidFill>
                <a:latin typeface="Arial" panose="020B0604020202020204" pitchFamily="34" charset="0"/>
                <a:cs typeface="Arial" panose="020B0604020202020204" pitchFamily="34" charset="0"/>
              </a:rPr>
              <a:t> </a:t>
            </a:r>
            <a:r>
              <a:rPr lang="pl-PL" sz="2200" b="1" dirty="0">
                <a:solidFill>
                  <a:srgbClr val="000099"/>
                </a:solidFill>
                <a:latin typeface="Arial" panose="020B0604020202020204" pitchFamily="34" charset="0"/>
                <a:cs typeface="Arial" panose="020B0604020202020204" pitchFamily="34" charset="0"/>
              </a:rPr>
              <a:t>|</a:t>
            </a:r>
            <a:r>
              <a:rPr lang="pl-PL" sz="2200" b="1" dirty="0">
                <a:solidFill>
                  <a:srgbClr val="003399"/>
                </a:solidFill>
                <a:latin typeface="Arial" panose="020B0604020202020204" pitchFamily="34" charset="0"/>
                <a:cs typeface="Arial" panose="020B0604020202020204" pitchFamily="34" charset="0"/>
              </a:rPr>
              <a:t> </a:t>
            </a:r>
            <a:r>
              <a:rPr lang="pl-PL" altLang="cs-CZ" sz="2200" b="1" dirty="0">
                <a:solidFill>
                  <a:srgbClr val="FF6600"/>
                </a:solidFill>
                <a:latin typeface="Arial" charset="0"/>
                <a:cs typeface="Arial" charset="0"/>
              </a:rPr>
              <a:t>Fundusz małych projektów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0901242" y="5314800"/>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spTree>
    <p:extLst>
      <p:ext uri="{BB962C8B-B14F-4D97-AF65-F5344CB8AC3E}">
        <p14:creationId xmlns:p14="http://schemas.microsoft.com/office/powerpoint/2010/main" val="9452784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078480" y="5290944"/>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graphicFrame>
        <p:nvGraphicFramePr>
          <p:cNvPr id="9" name="Tabulka 2">
            <a:extLst>
              <a:ext uri="{FF2B5EF4-FFF2-40B4-BE49-F238E27FC236}">
                <a16:creationId xmlns:a16="http://schemas.microsoft.com/office/drawing/2014/main" id="{28010F7E-14DD-4DF2-B4D8-A6D3D1B6A492}"/>
              </a:ext>
            </a:extLst>
          </p:cNvPr>
          <p:cNvGraphicFramePr>
            <a:graphicFrameLocks noGrp="1"/>
          </p:cNvGraphicFramePr>
          <p:nvPr>
            <p:extLst>
              <p:ext uri="{D42A27DB-BD31-4B8C-83A1-F6EECF244321}">
                <p14:modId xmlns:p14="http://schemas.microsoft.com/office/powerpoint/2010/main" val="567722662"/>
              </p:ext>
            </p:extLst>
          </p:nvPr>
        </p:nvGraphicFramePr>
        <p:xfrm>
          <a:off x="390803" y="1156301"/>
          <a:ext cx="11410394" cy="4134643"/>
        </p:xfrm>
        <a:graphic>
          <a:graphicData uri="http://schemas.openxmlformats.org/drawingml/2006/table">
            <a:tbl>
              <a:tblPr firstRow="1" bandRow="1">
                <a:tableStyleId>{3B4B98B0-60AC-42C2-AFA5-B58CD77FA1E5}</a:tableStyleId>
              </a:tblPr>
              <a:tblGrid>
                <a:gridCol w="5714162">
                  <a:extLst>
                    <a:ext uri="{9D8B030D-6E8A-4147-A177-3AD203B41FA5}">
                      <a16:colId xmlns:a16="http://schemas.microsoft.com/office/drawing/2014/main" val="3983641993"/>
                    </a:ext>
                  </a:extLst>
                </a:gridCol>
                <a:gridCol w="5696232">
                  <a:extLst>
                    <a:ext uri="{9D8B030D-6E8A-4147-A177-3AD203B41FA5}">
                      <a16:colId xmlns:a16="http://schemas.microsoft.com/office/drawing/2014/main" val="2326915147"/>
                    </a:ext>
                  </a:extLst>
                </a:gridCol>
              </a:tblGrid>
              <a:tr h="4134643">
                <a:tc>
                  <a:txBody>
                    <a:bodyPr/>
                    <a:lstStyle/>
                    <a:p>
                      <a:pPr marL="0" lvl="0" indent="0" algn="ctr">
                        <a:lnSpc>
                          <a:spcPct val="100000"/>
                        </a:lnSpc>
                        <a:spcBef>
                          <a:spcPts val="400"/>
                        </a:spcBef>
                        <a:spcAft>
                          <a:spcPts val="400"/>
                        </a:spcAft>
                        <a:buFont typeface="Wingdings" panose="05000000000000000000" pitchFamily="2" charset="2"/>
                        <a:buNone/>
                      </a:pPr>
                      <a:r>
                        <a:rPr lang="pl-PL" altLang="pl-PL" b="1" dirty="0" err="1">
                          <a:solidFill>
                            <a:srgbClr val="000099"/>
                          </a:solidFill>
                          <a:effectLst>
                            <a:outerShdw blurRad="38100" dist="38100" dir="2700000" algn="tl">
                              <a:srgbClr val="000000">
                                <a:alpha val="43137"/>
                              </a:srgbClr>
                            </a:outerShdw>
                          </a:effectLst>
                          <a:cs typeface="Times New Roman" panose="02020603050405020304" pitchFamily="18" charset="0"/>
                        </a:rPr>
                        <a:t>PŘESHRANIČNĺ</a:t>
                      </a:r>
                      <a:r>
                        <a:rPr lang="pl-PL" altLang="pl-PL" b="1" dirty="0">
                          <a:solidFill>
                            <a:srgbClr val="000099"/>
                          </a:solidFill>
                          <a:effectLst>
                            <a:outerShdw blurRad="38100" dist="38100" dir="2700000" algn="tl">
                              <a:srgbClr val="000000">
                                <a:alpha val="43137"/>
                              </a:srgbClr>
                            </a:outerShdw>
                          </a:effectLst>
                          <a:cs typeface="Times New Roman" panose="02020603050405020304" pitchFamily="18" charset="0"/>
                        </a:rPr>
                        <a:t> DOPAD</a:t>
                      </a:r>
                    </a:p>
                    <a:p>
                      <a:pPr marL="0" lvl="0" indent="0" algn="just">
                        <a:lnSpc>
                          <a:spcPct val="100000"/>
                        </a:lnSpc>
                        <a:spcBef>
                          <a:spcPts val="400"/>
                        </a:spcBef>
                        <a:spcAft>
                          <a:spcPts val="400"/>
                        </a:spcAft>
                        <a:buFont typeface="Wingdings" panose="05000000000000000000" pitchFamily="2" charset="2"/>
                        <a:buNone/>
                      </a:pPr>
                      <a:r>
                        <a:rPr lang="cs-CZ" altLang="cs-CZ" b="0" dirty="0">
                          <a:solidFill>
                            <a:srgbClr val="000099"/>
                          </a:solidFill>
                          <a:effectLst/>
                        </a:rPr>
                        <a:t>Zároveň by efekty malého projektu měly být využívány cílovými skupinami z druhé strany hranice, a to i po ukončení fyzické realizace malého projektu. </a:t>
                      </a:r>
                    </a:p>
                    <a:p>
                      <a:pPr marL="0" lvl="0" indent="0" algn="just">
                        <a:lnSpc>
                          <a:spcPct val="100000"/>
                        </a:lnSpc>
                        <a:spcBef>
                          <a:spcPts val="400"/>
                        </a:spcBef>
                        <a:spcAft>
                          <a:spcPts val="400"/>
                        </a:spcAft>
                        <a:buFont typeface="Wingdings" panose="05000000000000000000" pitchFamily="2" charset="2"/>
                        <a:buNone/>
                      </a:pPr>
                      <a:r>
                        <a:rPr lang="cs-CZ" altLang="cs-CZ" b="0" dirty="0">
                          <a:solidFill>
                            <a:srgbClr val="000099"/>
                          </a:solidFill>
                          <a:effectLst/>
                        </a:rPr>
                        <a:t>Efekty dosažené realizací společného projektu jsou lepší než efekty dosažené v důsledku realizace individuálních projektů na obou stranách hranice.</a:t>
                      </a:r>
                    </a:p>
                    <a:p>
                      <a:pPr marL="0" lvl="0" indent="0" algn="just">
                        <a:lnSpc>
                          <a:spcPct val="100000"/>
                        </a:lnSpc>
                        <a:spcBef>
                          <a:spcPts val="400"/>
                        </a:spcBef>
                        <a:spcAft>
                          <a:spcPts val="400"/>
                        </a:spcAft>
                        <a:buFont typeface="Wingdings" panose="05000000000000000000" pitchFamily="2" charset="2"/>
                        <a:buNone/>
                      </a:pPr>
                      <a:r>
                        <a:rPr lang="cs-CZ" altLang="cs-CZ" b="0" dirty="0">
                          <a:solidFill>
                            <a:srgbClr val="000099"/>
                          </a:solidFill>
                          <a:effectLst/>
                        </a:rPr>
                        <a:t>V rámci programu je možné realizovat i projekt na jedné straně hranice. V takovém případě musí partneři jasně prokázat přeshraniční dopad a přínosy vyplývající z jeho realizace.</a:t>
                      </a:r>
                      <a:endParaRPr lang="cs-CZ" b="1" i="0" dirty="0">
                        <a:solidFill>
                          <a:srgbClr val="000099"/>
                        </a:solidFill>
                        <a:effectLst>
                          <a:outerShdw blurRad="38100" dist="38100" dir="2700000" algn="tl">
                            <a:srgbClr val="000000">
                              <a:alpha val="43137"/>
                            </a:srgbClr>
                          </a:outerShdw>
                        </a:effectLst>
                      </a:endParaRPr>
                    </a:p>
                  </a:txBody>
                  <a:tcPr/>
                </a:tc>
                <a:tc>
                  <a:txBody>
                    <a:bodyPr/>
                    <a:lstStyle/>
                    <a:p>
                      <a:pPr marL="0" lvl="0" indent="0" algn="ctr">
                        <a:lnSpc>
                          <a:spcPct val="100000"/>
                        </a:lnSpc>
                        <a:spcBef>
                          <a:spcPts val="400"/>
                        </a:spcBef>
                        <a:spcAft>
                          <a:spcPts val="400"/>
                        </a:spcAft>
                        <a:buFont typeface="Wingdings" panose="05000000000000000000" pitchFamily="2" charset="2"/>
                        <a:buNone/>
                      </a:pPr>
                      <a:r>
                        <a:rPr lang="pl-PL" altLang="cs-CZ" b="1" dirty="0">
                          <a:solidFill>
                            <a:srgbClr val="FF6600"/>
                          </a:solidFill>
                          <a:effectLst>
                            <a:outerShdw blurRad="38100" dist="38100" dir="2700000" algn="tl">
                              <a:srgbClr val="000000">
                                <a:alpha val="43137"/>
                              </a:srgbClr>
                            </a:outerShdw>
                          </a:effectLst>
                        </a:rPr>
                        <a:t>ODDZIAŁYWANIE TRANSGRANICZNE</a:t>
                      </a:r>
                    </a:p>
                    <a:p>
                      <a:pPr marL="0" lvl="0" indent="0" algn="just">
                        <a:lnSpc>
                          <a:spcPct val="100000"/>
                        </a:lnSpc>
                        <a:spcBef>
                          <a:spcPts val="400"/>
                        </a:spcBef>
                        <a:spcAft>
                          <a:spcPts val="400"/>
                        </a:spcAft>
                        <a:buFont typeface="Wingdings" panose="05000000000000000000" pitchFamily="2" charset="2"/>
                        <a:buNone/>
                      </a:pPr>
                      <a:r>
                        <a:rPr lang="pl-PL" altLang="cs-CZ" b="0" dirty="0">
                          <a:solidFill>
                            <a:srgbClr val="FF6600"/>
                          </a:solidFill>
                        </a:rPr>
                        <a:t>Jednocześnie efekty małego projektu powinny być wykorzystywane przez grupy docelowe z drugiej strony granicy, i to również po zakończeniu fizycznej realizacji małego projektu. Efekty osiągane dzięki realizacji wspólnego projektu są lepsze niż efekty osiągane w wyniku realizacji indywidualnych projektów po obu stronach granicy.</a:t>
                      </a:r>
                    </a:p>
                    <a:p>
                      <a:pPr marL="0" lvl="0" indent="0" algn="just">
                        <a:lnSpc>
                          <a:spcPct val="100000"/>
                        </a:lnSpc>
                        <a:spcBef>
                          <a:spcPts val="400"/>
                        </a:spcBef>
                        <a:spcAft>
                          <a:spcPts val="400"/>
                        </a:spcAft>
                        <a:buFont typeface="Wingdings" panose="05000000000000000000" pitchFamily="2" charset="2"/>
                        <a:buNone/>
                      </a:pPr>
                      <a:r>
                        <a:rPr lang="pl-PL" altLang="cs-CZ" b="0" dirty="0">
                          <a:solidFill>
                            <a:srgbClr val="FF6600"/>
                          </a:solidFill>
                        </a:rPr>
                        <a:t>W ramach programu można również realizować projekt po jednej stronie granicy. W takim przypadku partnerzy muszą jasno wykazać oddziaływanie transgraniczne i korzyści wynikające z jego realizacji.</a:t>
                      </a:r>
                    </a:p>
                  </a:txBody>
                  <a:tcPr/>
                </a:tc>
                <a:extLst>
                  <a:ext uri="{0D108BD9-81ED-4DB2-BD59-A6C34878D82A}">
                    <a16:rowId xmlns:a16="http://schemas.microsoft.com/office/drawing/2014/main" val="382206565"/>
                  </a:ext>
                </a:extLst>
              </a:tr>
            </a:tbl>
          </a:graphicData>
        </a:graphic>
      </p:graphicFrame>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cs-CZ" altLang="cs-CZ" sz="2200" b="1" dirty="0">
                <a:solidFill>
                  <a:srgbClr val="000099"/>
                </a:solidFill>
                <a:latin typeface="Arial" charset="0"/>
                <a:cs typeface="Arial" charset="0"/>
              </a:rPr>
              <a:t>Fond malých projektů 2021 - 2027</a:t>
            </a:r>
            <a:r>
              <a:rPr lang="pl-PL" sz="2200" b="1" dirty="0">
                <a:solidFill>
                  <a:srgbClr val="003399"/>
                </a:solidFill>
                <a:latin typeface="Arial" panose="020B0604020202020204" pitchFamily="34" charset="0"/>
                <a:cs typeface="Arial" panose="020B0604020202020204" pitchFamily="34" charset="0"/>
              </a:rPr>
              <a:t> </a:t>
            </a:r>
            <a:r>
              <a:rPr lang="pl-PL" sz="2200" b="1" dirty="0">
                <a:solidFill>
                  <a:srgbClr val="000099"/>
                </a:solidFill>
                <a:latin typeface="Arial" panose="020B0604020202020204" pitchFamily="34" charset="0"/>
                <a:cs typeface="Arial" panose="020B0604020202020204" pitchFamily="34" charset="0"/>
              </a:rPr>
              <a:t>|</a:t>
            </a:r>
            <a:r>
              <a:rPr lang="pl-PL" sz="2200" b="1" dirty="0">
                <a:solidFill>
                  <a:srgbClr val="003399"/>
                </a:solidFill>
                <a:latin typeface="Arial" panose="020B0604020202020204" pitchFamily="34" charset="0"/>
                <a:cs typeface="Arial" panose="020B0604020202020204" pitchFamily="34" charset="0"/>
              </a:rPr>
              <a:t> </a:t>
            </a:r>
            <a:r>
              <a:rPr lang="pl-PL" altLang="cs-CZ" sz="2200" b="1" dirty="0">
                <a:solidFill>
                  <a:srgbClr val="FF6600"/>
                </a:solidFill>
                <a:latin typeface="Arial" charset="0"/>
                <a:cs typeface="Arial" charset="0"/>
              </a:rPr>
              <a:t>Fundusz małych projektów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0901242" y="5314800"/>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spTree>
    <p:extLst>
      <p:ext uri="{BB962C8B-B14F-4D97-AF65-F5344CB8AC3E}">
        <p14:creationId xmlns:p14="http://schemas.microsoft.com/office/powerpoint/2010/main" val="33387621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graphicFrame>
        <p:nvGraphicFramePr>
          <p:cNvPr id="9" name="Tabulka 2">
            <a:extLst>
              <a:ext uri="{FF2B5EF4-FFF2-40B4-BE49-F238E27FC236}">
                <a16:creationId xmlns:a16="http://schemas.microsoft.com/office/drawing/2014/main" id="{28010F7E-14DD-4DF2-B4D8-A6D3D1B6A492}"/>
              </a:ext>
            </a:extLst>
          </p:cNvPr>
          <p:cNvGraphicFramePr>
            <a:graphicFrameLocks noGrp="1"/>
          </p:cNvGraphicFramePr>
          <p:nvPr>
            <p:extLst>
              <p:ext uri="{D42A27DB-BD31-4B8C-83A1-F6EECF244321}">
                <p14:modId xmlns:p14="http://schemas.microsoft.com/office/powerpoint/2010/main" val="2311971092"/>
              </p:ext>
            </p:extLst>
          </p:nvPr>
        </p:nvGraphicFramePr>
        <p:xfrm>
          <a:off x="357051" y="1156301"/>
          <a:ext cx="11444146" cy="4134643"/>
        </p:xfrm>
        <a:graphic>
          <a:graphicData uri="http://schemas.openxmlformats.org/drawingml/2006/table">
            <a:tbl>
              <a:tblPr firstRow="1" bandRow="1">
                <a:tableStyleId>{3B4B98B0-60AC-42C2-AFA5-B58CD77FA1E5}</a:tableStyleId>
              </a:tblPr>
              <a:tblGrid>
                <a:gridCol w="5747914">
                  <a:extLst>
                    <a:ext uri="{9D8B030D-6E8A-4147-A177-3AD203B41FA5}">
                      <a16:colId xmlns:a16="http://schemas.microsoft.com/office/drawing/2014/main" val="3983641993"/>
                    </a:ext>
                  </a:extLst>
                </a:gridCol>
                <a:gridCol w="5696232">
                  <a:extLst>
                    <a:ext uri="{9D8B030D-6E8A-4147-A177-3AD203B41FA5}">
                      <a16:colId xmlns:a16="http://schemas.microsoft.com/office/drawing/2014/main" val="2326915147"/>
                    </a:ext>
                  </a:extLst>
                </a:gridCol>
              </a:tblGrid>
              <a:tr h="4134643">
                <a:tc>
                  <a:txBody>
                    <a:bodyPr/>
                    <a:lstStyle/>
                    <a:p>
                      <a:pPr algn="ctr"/>
                      <a:r>
                        <a:rPr lang="cs-CZ" altLang="cs-CZ" sz="1800" b="1" u="none" dirty="0">
                          <a:solidFill>
                            <a:srgbClr val="000099"/>
                          </a:solidFill>
                          <a:effectLst>
                            <a:outerShdw blurRad="38100" dist="38100" dir="2700000" algn="tl">
                              <a:srgbClr val="000000">
                                <a:alpha val="43137"/>
                              </a:srgbClr>
                            </a:outerShdw>
                          </a:effectLst>
                          <a:latin typeface="+mn-lt"/>
                          <a:cs typeface="Arial" charset="0"/>
                        </a:rPr>
                        <a:t>OBDOBI REALIZACE MALEHO PROJEKTU</a:t>
                      </a:r>
                    </a:p>
                    <a:p>
                      <a:pPr algn="just"/>
                      <a:r>
                        <a:rPr lang="cs-CZ" sz="1800" b="0" kern="1200" dirty="0">
                          <a:solidFill>
                            <a:srgbClr val="000099"/>
                          </a:solidFill>
                          <a:effectLst/>
                          <a:latin typeface="+mn-lt"/>
                          <a:ea typeface="+mn-ea"/>
                          <a:cs typeface="+mn-cs"/>
                        </a:rPr>
                        <a:t>Zahájením fyzické realizace malého projektu se rozumí datum zahájení aktivit směřujících k realizaci náplně projektu a jeho cílů. Ukončením malého projektu se rozumí datum ukončení fyzické realizace malého projektu (např. ukončení kulturní akce, zpracování studie apod.). Jedná se tedy o datum, kdy příjemce plánuje dokončit veškeré aktivity související s realizací projektu. </a:t>
                      </a:r>
                      <a:endParaRPr lang="pl-PL" sz="1800" b="0" kern="1200" dirty="0">
                        <a:solidFill>
                          <a:srgbClr val="000099"/>
                        </a:solidFill>
                        <a:effectLst/>
                        <a:latin typeface="+mn-lt"/>
                        <a:ea typeface="+mn-ea"/>
                        <a:cs typeface="+mn-cs"/>
                      </a:endParaRPr>
                    </a:p>
                    <a:p>
                      <a:pPr algn="just"/>
                      <a:r>
                        <a:rPr lang="cs-CZ" sz="1800" b="0" kern="1200" dirty="0">
                          <a:solidFill>
                            <a:srgbClr val="000099"/>
                          </a:solidFill>
                          <a:effectLst/>
                          <a:latin typeface="+mn-lt"/>
                          <a:ea typeface="+mn-ea"/>
                          <a:cs typeface="+mn-cs"/>
                        </a:rPr>
                        <a:t>Období realizace malého projektu je pro každý projekt stanoveno ve smlouvě o poskytnutí dotace na malý projekt. Obecně platí, že doba trvání projektu by neměla přesáhnout 12 měsíců. Maximální délka trvání malých projektů může být 18 měsíců.</a:t>
                      </a:r>
                      <a:endParaRPr lang="cs-CZ" b="0" i="0" dirty="0">
                        <a:solidFill>
                          <a:srgbClr val="000099"/>
                        </a:solidFill>
                        <a:effectLst>
                          <a:outerShdw blurRad="38100" dist="38100" dir="2700000" algn="tl">
                            <a:srgbClr val="000000">
                              <a:alpha val="43137"/>
                            </a:srgbClr>
                          </a:outerShdw>
                        </a:effectLst>
                      </a:endParaRPr>
                    </a:p>
                  </a:txBody>
                  <a:tcPr/>
                </a:tc>
                <a:tc>
                  <a:txBody>
                    <a:bodyPr/>
                    <a:lstStyle/>
                    <a:p>
                      <a:pPr algn="ctr"/>
                      <a:r>
                        <a:rPr lang="cs-CZ" altLang="cs-CZ" sz="1800" b="1" u="none" dirty="0">
                          <a:solidFill>
                            <a:srgbClr val="FF6600"/>
                          </a:solidFill>
                          <a:effectLst>
                            <a:outerShdw blurRad="38100" dist="38100" dir="2700000" algn="tl">
                              <a:srgbClr val="000000">
                                <a:alpha val="43137"/>
                              </a:srgbClr>
                            </a:outerShdw>
                          </a:effectLst>
                          <a:latin typeface="+mn-lt"/>
                          <a:cs typeface="Arial" charset="0"/>
                        </a:rPr>
                        <a:t>OKRES REALIZACJI MAŁEGO PROJEKTU</a:t>
                      </a:r>
                    </a:p>
                    <a:p>
                      <a:pPr algn="just"/>
                      <a:r>
                        <a:rPr lang="pl-PL" sz="1800" b="0" kern="1200" dirty="0">
                          <a:solidFill>
                            <a:srgbClr val="FF6600"/>
                          </a:solidFill>
                          <a:effectLst/>
                          <a:latin typeface="+mn-lt"/>
                          <a:ea typeface="+mn-ea"/>
                          <a:cs typeface="+mn-cs"/>
                        </a:rPr>
                        <a:t>Poprzez rozpoczęcie rzeczywistej realizacji małego projektu rozumie się datę rozpoczęcia działań prowadzących do realizacji przedmiotu i celów. Poprzez zakończenie małego projektu rozumie się datę zakończenia rzeczywistej realizacji małego projektu (np. zakończenie imprezy kulturalnej, opracowanie studium itp.). Jest to więc data, kiedy beneficjent planuje zakończenie wszelkich działań związanych z realizacją projektu. Okres realizacji małego projektu określony zostaje dla każdego projektu w umowie </a:t>
                      </a:r>
                      <a:br>
                        <a:rPr lang="pl-PL" sz="1800" b="0" kern="1200" dirty="0">
                          <a:solidFill>
                            <a:srgbClr val="FF6600"/>
                          </a:solidFill>
                          <a:effectLst/>
                          <a:latin typeface="+mn-lt"/>
                          <a:ea typeface="+mn-ea"/>
                          <a:cs typeface="+mn-cs"/>
                        </a:rPr>
                      </a:br>
                      <a:r>
                        <a:rPr lang="pl-PL" sz="1800" b="0" kern="1200" dirty="0">
                          <a:solidFill>
                            <a:srgbClr val="FF6600"/>
                          </a:solidFill>
                          <a:effectLst/>
                          <a:latin typeface="+mn-lt"/>
                          <a:ea typeface="+mn-ea"/>
                          <a:cs typeface="+mn-cs"/>
                        </a:rPr>
                        <a:t>o dofinansowanie małego projektu. Co do zasady czas trwania projektu nie powinien przekroczyć 12 miesięcy. Maksymalny czas trwania małych projektów może wynosić 18 miesięcy.</a:t>
                      </a:r>
                      <a:endParaRPr lang="cs-CZ" altLang="cs-CZ" b="0" dirty="0">
                        <a:solidFill>
                          <a:srgbClr val="FF6600"/>
                        </a:solidFill>
                        <a:effectLst>
                          <a:outerShdw blurRad="38100" dist="38100" dir="2700000" algn="tl">
                            <a:srgbClr val="000000">
                              <a:alpha val="43137"/>
                            </a:srgbClr>
                          </a:outerShdw>
                        </a:effectLst>
                      </a:endParaRPr>
                    </a:p>
                  </a:txBody>
                  <a:tcPr/>
                </a:tc>
                <a:extLst>
                  <a:ext uri="{0D108BD9-81ED-4DB2-BD59-A6C34878D82A}">
                    <a16:rowId xmlns:a16="http://schemas.microsoft.com/office/drawing/2014/main" val="382206565"/>
                  </a:ext>
                </a:extLst>
              </a:tr>
            </a:tbl>
          </a:graphicData>
        </a:graphic>
      </p:graphicFrame>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cs-CZ" altLang="cs-CZ" sz="2200" b="1" dirty="0">
                <a:solidFill>
                  <a:srgbClr val="000099"/>
                </a:solidFill>
                <a:latin typeface="Arial" charset="0"/>
                <a:cs typeface="Arial" charset="0"/>
              </a:rPr>
              <a:t>Fond malých projektů 2021 - 2027</a:t>
            </a:r>
            <a:r>
              <a:rPr lang="pl-PL" sz="2200" b="1" dirty="0">
                <a:solidFill>
                  <a:srgbClr val="003399"/>
                </a:solidFill>
                <a:latin typeface="Arial" panose="020B0604020202020204" pitchFamily="34" charset="0"/>
                <a:cs typeface="Arial" panose="020B0604020202020204" pitchFamily="34" charset="0"/>
              </a:rPr>
              <a:t> </a:t>
            </a:r>
            <a:r>
              <a:rPr lang="pl-PL" sz="2200" b="1" dirty="0">
                <a:solidFill>
                  <a:srgbClr val="000099"/>
                </a:solidFill>
                <a:latin typeface="Arial" panose="020B0604020202020204" pitchFamily="34" charset="0"/>
                <a:cs typeface="Arial" panose="020B0604020202020204" pitchFamily="34" charset="0"/>
              </a:rPr>
              <a:t>|</a:t>
            </a:r>
            <a:r>
              <a:rPr lang="pl-PL" sz="2200" b="1" dirty="0">
                <a:solidFill>
                  <a:srgbClr val="003399"/>
                </a:solidFill>
                <a:latin typeface="Arial" panose="020B0604020202020204" pitchFamily="34" charset="0"/>
                <a:cs typeface="Arial" panose="020B0604020202020204" pitchFamily="34" charset="0"/>
              </a:rPr>
              <a:t> </a:t>
            </a:r>
            <a:r>
              <a:rPr lang="pl-PL" altLang="cs-CZ" sz="2200" b="1" dirty="0">
                <a:solidFill>
                  <a:srgbClr val="FF6600"/>
                </a:solidFill>
                <a:latin typeface="Arial" charset="0"/>
                <a:cs typeface="Arial" charset="0"/>
              </a:rPr>
              <a:t>Fundusz małych projektów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spTree>
    <p:extLst>
      <p:ext uri="{BB962C8B-B14F-4D97-AF65-F5344CB8AC3E}">
        <p14:creationId xmlns:p14="http://schemas.microsoft.com/office/powerpoint/2010/main" val="7167374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graphicFrame>
        <p:nvGraphicFramePr>
          <p:cNvPr id="9" name="Tabulka 2">
            <a:extLst>
              <a:ext uri="{FF2B5EF4-FFF2-40B4-BE49-F238E27FC236}">
                <a16:creationId xmlns:a16="http://schemas.microsoft.com/office/drawing/2014/main" id="{28010F7E-14DD-4DF2-B4D8-A6D3D1B6A492}"/>
              </a:ext>
            </a:extLst>
          </p:cNvPr>
          <p:cNvGraphicFramePr>
            <a:graphicFrameLocks noGrp="1"/>
          </p:cNvGraphicFramePr>
          <p:nvPr>
            <p:extLst>
              <p:ext uri="{D42A27DB-BD31-4B8C-83A1-F6EECF244321}">
                <p14:modId xmlns:p14="http://schemas.microsoft.com/office/powerpoint/2010/main" val="2243612815"/>
              </p:ext>
            </p:extLst>
          </p:nvPr>
        </p:nvGraphicFramePr>
        <p:xfrm>
          <a:off x="390803" y="1156301"/>
          <a:ext cx="11410394" cy="4134643"/>
        </p:xfrm>
        <a:graphic>
          <a:graphicData uri="http://schemas.openxmlformats.org/drawingml/2006/table">
            <a:tbl>
              <a:tblPr firstRow="1" bandRow="1">
                <a:tableStyleId>{3B4B98B0-60AC-42C2-AFA5-B58CD77FA1E5}</a:tableStyleId>
              </a:tblPr>
              <a:tblGrid>
                <a:gridCol w="5714162">
                  <a:extLst>
                    <a:ext uri="{9D8B030D-6E8A-4147-A177-3AD203B41FA5}">
                      <a16:colId xmlns:a16="http://schemas.microsoft.com/office/drawing/2014/main" val="3983641993"/>
                    </a:ext>
                  </a:extLst>
                </a:gridCol>
                <a:gridCol w="5696232">
                  <a:extLst>
                    <a:ext uri="{9D8B030D-6E8A-4147-A177-3AD203B41FA5}">
                      <a16:colId xmlns:a16="http://schemas.microsoft.com/office/drawing/2014/main" val="2326915147"/>
                    </a:ext>
                  </a:extLst>
                </a:gridCol>
              </a:tblGrid>
              <a:tr h="4134643">
                <a:tc>
                  <a:txBody>
                    <a:bodyPr/>
                    <a:lstStyle/>
                    <a:p>
                      <a:pPr algn="l"/>
                      <a:endParaRPr lang="cs-CZ" altLang="cs-CZ" sz="2000" b="1" u="sng" dirty="0">
                        <a:solidFill>
                          <a:srgbClr val="000099"/>
                        </a:solidFill>
                        <a:latin typeface="Arial" charset="0"/>
                        <a:cs typeface="Arial" charset="0"/>
                      </a:endParaRPr>
                    </a:p>
                    <a:p>
                      <a:pPr algn="ctr"/>
                      <a:r>
                        <a:rPr lang="pl-PL" altLang="cs-CZ" sz="1900" b="1" u="sng" cap="small" baseline="0" dirty="0">
                          <a:solidFill>
                            <a:srgbClr val="000099"/>
                          </a:solidFill>
                          <a:effectLst>
                            <a:outerShdw blurRad="38100" dist="38100" dir="2700000" algn="tl">
                              <a:srgbClr val="000000">
                                <a:alpha val="43137"/>
                              </a:srgbClr>
                            </a:outerShdw>
                          </a:effectLst>
                          <a:latin typeface="Calibri  "/>
                          <a:cs typeface="Arial" charset="0"/>
                        </a:rPr>
                        <a:t>Vhodné Aktivity V Rámci Priority 2</a:t>
                      </a:r>
                    </a:p>
                    <a:p>
                      <a:pPr marL="0" indent="0" algn="just">
                        <a:buFont typeface="Wingdings" panose="05000000000000000000" pitchFamily="2" charset="2"/>
                        <a:buNone/>
                      </a:pPr>
                      <a:endParaRPr lang="pl-PL" sz="2000" dirty="0">
                        <a:solidFill>
                          <a:srgbClr val="000099"/>
                        </a:solidFill>
                      </a:endParaRPr>
                    </a:p>
                    <a:p>
                      <a:pPr marL="285750" indent="-285750" algn="just">
                        <a:buFont typeface="Arial" panose="020B0604020202020204" pitchFamily="34" charset="0"/>
                        <a:buChar char="•"/>
                      </a:pPr>
                      <a:r>
                        <a:rPr lang="cs-CZ" sz="1600" b="0" dirty="0">
                          <a:solidFill>
                            <a:srgbClr val="000099"/>
                          </a:solidFill>
                          <a:effectLst/>
                          <a:ea typeface="Times New Roman" panose="02020603050405020304" pitchFamily="18" charset="0"/>
                          <a:cs typeface="Times New Roman" panose="02020603050405020304" pitchFamily="18" charset="0"/>
                        </a:rPr>
                        <a:t>Cílem těchto opatření je podpořit projekty a investice, které doplní nabídku cestovního ruchu v dané přeshraniční lokalitě tak, že bude tvořit jednotný a komplexní produkt cestovního ruchu.</a:t>
                      </a:r>
                    </a:p>
                    <a:p>
                      <a:pPr marL="285750" indent="-285750" algn="just">
                        <a:buFont typeface="Arial" panose="020B0604020202020204" pitchFamily="34" charset="0"/>
                        <a:buChar char="•"/>
                      </a:pPr>
                      <a:endParaRPr lang="cs-CZ" sz="1600" b="0" dirty="0">
                        <a:solidFill>
                          <a:srgbClr val="000099"/>
                        </a:solidFill>
                        <a:effectLst/>
                        <a:ea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cs-CZ" sz="1600" b="0" kern="0" dirty="0">
                          <a:solidFill>
                            <a:srgbClr val="000099"/>
                          </a:solidFill>
                          <a:effectLst/>
                          <a:ea typeface="Times New Roman" panose="02020603050405020304" pitchFamily="18" charset="0"/>
                        </a:rPr>
                        <a:t>S ohledem na definovaný cíl, bude Program podporovat taková </a:t>
                      </a:r>
                      <a:r>
                        <a:rPr lang="cs-CZ" sz="1600" b="0" kern="0" dirty="0" err="1">
                          <a:solidFill>
                            <a:srgbClr val="000099"/>
                          </a:solidFill>
                          <a:effectLst/>
                          <a:ea typeface="Times New Roman" panose="02020603050405020304" pitchFamily="18" charset="0"/>
                        </a:rPr>
                        <a:t>eco</a:t>
                      </a:r>
                      <a:r>
                        <a:rPr lang="cs-CZ" sz="1600" b="0" kern="0" dirty="0">
                          <a:solidFill>
                            <a:srgbClr val="000099"/>
                          </a:solidFill>
                          <a:effectLst/>
                          <a:ea typeface="Times New Roman" panose="02020603050405020304" pitchFamily="18" charset="0"/>
                        </a:rPr>
                        <a:t>-inovativní řešení, která přispějí k minimalizaci dopadu na klima. Může jít např. o podporu energeticky úsporných řešení či využití obnovitelných zdrojů energie v rámci budované infrastruktury cestovního ruchu. </a:t>
                      </a:r>
                      <a:endParaRPr lang="pl-PL" sz="1600" b="0" dirty="0">
                        <a:solidFill>
                          <a:srgbClr val="000099"/>
                        </a:solidFill>
                        <a:effectLst/>
                        <a:ea typeface="Times New Roman" panose="02020603050405020304" pitchFamily="18" charset="0"/>
                        <a:cs typeface="Times New Roman" panose="02020603050405020304" pitchFamily="18" charset="0"/>
                      </a:endParaRPr>
                    </a:p>
                    <a:p>
                      <a:pPr algn="just"/>
                      <a:endParaRPr lang="cs-CZ" sz="1600" b="1" dirty="0">
                        <a:solidFill>
                          <a:srgbClr val="000099"/>
                        </a:solidFill>
                        <a:effectLst/>
                        <a:latin typeface="Calibri  "/>
                        <a:ea typeface="Times New Roman" panose="02020603050405020304" pitchFamily="18" charset="0"/>
                        <a:cs typeface="Times New Roman" panose="02020603050405020304" pitchFamily="18" charset="0"/>
                      </a:endParaRPr>
                    </a:p>
                  </a:txBody>
                  <a:tcPr/>
                </a:tc>
                <a:tc>
                  <a:txBody>
                    <a:bodyPr/>
                    <a:lstStyle/>
                    <a:p>
                      <a:pPr algn="l"/>
                      <a:endParaRPr lang="cs-CZ" altLang="cs-CZ" sz="2000" b="1" u="sng" dirty="0">
                        <a:solidFill>
                          <a:srgbClr val="FF6600"/>
                        </a:solidFill>
                        <a:latin typeface="Arial" charset="0"/>
                        <a:cs typeface="Arial" charset="0"/>
                      </a:endParaRPr>
                    </a:p>
                    <a:p>
                      <a:pPr algn="ctr"/>
                      <a:r>
                        <a:rPr lang="cs-CZ" sz="1900" b="1" u="sng" cap="small" baseline="0" dirty="0" err="1">
                          <a:solidFill>
                            <a:srgbClr val="FF6600"/>
                          </a:solidFill>
                          <a:effectLst>
                            <a:outerShdw blurRad="38100" dist="38100" dir="2700000" algn="tl">
                              <a:srgbClr val="000000">
                                <a:alpha val="43137"/>
                              </a:srgbClr>
                            </a:outerShdw>
                          </a:effectLst>
                        </a:rPr>
                        <a:t>Działania</a:t>
                      </a:r>
                      <a:r>
                        <a:rPr lang="cs-CZ" sz="1900" b="1" u="sng" cap="small" baseline="0" dirty="0">
                          <a:solidFill>
                            <a:srgbClr val="FF6600"/>
                          </a:solidFill>
                          <a:effectLst>
                            <a:outerShdw blurRad="38100" dist="38100" dir="2700000" algn="tl">
                              <a:srgbClr val="000000">
                                <a:alpha val="43137"/>
                              </a:srgbClr>
                            </a:outerShdw>
                          </a:effectLst>
                        </a:rPr>
                        <a:t> </a:t>
                      </a:r>
                      <a:r>
                        <a:rPr lang="cs-CZ" sz="1900" b="1" u="sng" cap="small" baseline="0" dirty="0" err="1">
                          <a:solidFill>
                            <a:srgbClr val="FF6600"/>
                          </a:solidFill>
                          <a:effectLst>
                            <a:outerShdw blurRad="38100" dist="38100" dir="2700000" algn="tl">
                              <a:srgbClr val="000000">
                                <a:alpha val="43137"/>
                              </a:srgbClr>
                            </a:outerShdw>
                          </a:effectLst>
                        </a:rPr>
                        <a:t>Kwalifikowalne</a:t>
                      </a:r>
                      <a:r>
                        <a:rPr lang="cs-CZ" sz="1900" b="1" u="sng" cap="small" baseline="0" dirty="0">
                          <a:solidFill>
                            <a:srgbClr val="FF6600"/>
                          </a:solidFill>
                          <a:effectLst>
                            <a:outerShdw blurRad="38100" dist="38100" dir="2700000" algn="tl">
                              <a:srgbClr val="000000">
                                <a:alpha val="43137"/>
                              </a:srgbClr>
                            </a:outerShdw>
                          </a:effectLst>
                        </a:rPr>
                        <a:t> W </a:t>
                      </a:r>
                      <a:r>
                        <a:rPr lang="cs-CZ" sz="1900" b="1" u="sng" cap="small" baseline="0" dirty="0" err="1">
                          <a:solidFill>
                            <a:srgbClr val="FF6600"/>
                          </a:solidFill>
                          <a:effectLst>
                            <a:outerShdw blurRad="38100" dist="38100" dir="2700000" algn="tl">
                              <a:srgbClr val="000000">
                                <a:alpha val="43137"/>
                              </a:srgbClr>
                            </a:outerShdw>
                          </a:effectLst>
                        </a:rPr>
                        <a:t>Ramach</a:t>
                      </a:r>
                      <a:r>
                        <a:rPr lang="cs-CZ" sz="1900" b="1" u="sng" cap="small" baseline="0" dirty="0">
                          <a:solidFill>
                            <a:srgbClr val="FF6600"/>
                          </a:solidFill>
                          <a:effectLst>
                            <a:outerShdw blurRad="38100" dist="38100" dir="2700000" algn="tl">
                              <a:srgbClr val="000000">
                                <a:alpha val="43137"/>
                              </a:srgbClr>
                            </a:outerShdw>
                          </a:effectLst>
                        </a:rPr>
                        <a:t> </a:t>
                      </a:r>
                      <a:r>
                        <a:rPr lang="cs-CZ" sz="1900" b="1" u="sng" cap="small" baseline="0" dirty="0" err="1">
                          <a:solidFill>
                            <a:srgbClr val="FF6600"/>
                          </a:solidFill>
                          <a:effectLst>
                            <a:outerShdw blurRad="38100" dist="38100" dir="2700000" algn="tl">
                              <a:srgbClr val="000000">
                                <a:alpha val="43137"/>
                              </a:srgbClr>
                            </a:outerShdw>
                          </a:effectLst>
                        </a:rPr>
                        <a:t>Priorytetu</a:t>
                      </a:r>
                      <a:r>
                        <a:rPr lang="cs-CZ" sz="1900" b="1" u="sng" cap="small" baseline="0" dirty="0">
                          <a:solidFill>
                            <a:srgbClr val="FF6600"/>
                          </a:solidFill>
                          <a:effectLst>
                            <a:outerShdw blurRad="38100" dist="38100" dir="2700000" algn="tl">
                              <a:srgbClr val="000000">
                                <a:alpha val="43137"/>
                              </a:srgbClr>
                            </a:outerShdw>
                          </a:effectLst>
                        </a:rPr>
                        <a:t> 2</a:t>
                      </a:r>
                    </a:p>
                    <a:p>
                      <a:pPr marL="0" indent="0" algn="just">
                        <a:buFont typeface="Wingdings" panose="05000000000000000000" pitchFamily="2" charset="2"/>
                        <a:buNone/>
                      </a:pPr>
                      <a:endParaRPr lang="pl-PL" sz="2000" dirty="0">
                        <a:solidFill>
                          <a:srgbClr val="FF6600"/>
                        </a:solidFill>
                      </a:endParaRPr>
                    </a:p>
                    <a:p>
                      <a:pPr marL="285750" indent="-285750" algn="just">
                        <a:buFont typeface="Arial" panose="020B0604020202020204" pitchFamily="34" charset="0"/>
                        <a:buChar char="•"/>
                      </a:pPr>
                      <a:r>
                        <a:rPr lang="pl-PL" sz="1600" b="0" dirty="0">
                          <a:solidFill>
                            <a:srgbClr val="FF6600"/>
                          </a:solidFill>
                          <a:effectLst/>
                          <a:ea typeface="Times New Roman" panose="02020603050405020304" pitchFamily="18" charset="0"/>
                          <a:cs typeface="Times New Roman" panose="02020603050405020304" pitchFamily="18" charset="0"/>
                        </a:rPr>
                        <a:t>Celem tych działań jest wsparcie projektów i inwestycji, które uzupełniają ofertę turystyczną w danej lokalizacji transgranicznej tak, aby tworzyła ona jednolity i kompleksowy produkt turystyczny.</a:t>
                      </a:r>
                    </a:p>
                    <a:p>
                      <a:pPr marL="285750" indent="-285750" algn="just">
                        <a:buFont typeface="Arial" panose="020B0604020202020204" pitchFamily="34" charset="0"/>
                        <a:buChar char="•"/>
                      </a:pPr>
                      <a:endParaRPr lang="pl-PL" sz="1600" b="0" dirty="0">
                        <a:solidFill>
                          <a:srgbClr val="FF6600"/>
                        </a:solidFill>
                        <a:effectLst/>
                        <a:ea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pl-PL" sz="1600" b="0" kern="0" dirty="0">
                          <a:solidFill>
                            <a:srgbClr val="FF6600"/>
                          </a:solidFill>
                          <a:effectLst/>
                          <a:ea typeface="Times New Roman" panose="02020603050405020304" pitchFamily="18" charset="0"/>
                        </a:rPr>
                        <a:t>Uwzględniając zdefiniowany cel, program będzie wspierał ekoinnowacyjne rozwiązania, które przyczyniają się do minimalizacji wpływu na klimat. Może to być np. wsparcie rozwiązań energooszczędnych czy wykorzystanie odnawialnych źródeł energii w ramach budowanej infrastruktury turystycznej. </a:t>
                      </a:r>
                      <a:endParaRPr lang="pl-PL" sz="1600" b="0" dirty="0">
                        <a:solidFill>
                          <a:srgbClr val="FF6600"/>
                        </a:solidFill>
                        <a:effectLst/>
                        <a:ea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382206565"/>
                  </a:ext>
                </a:extLst>
              </a:tr>
            </a:tbl>
          </a:graphicData>
        </a:graphic>
      </p:graphicFrame>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cs-CZ" altLang="cs-CZ" sz="2200" b="1" dirty="0">
                <a:solidFill>
                  <a:srgbClr val="000099"/>
                </a:solidFill>
                <a:latin typeface="Arial" charset="0"/>
                <a:cs typeface="Arial" charset="0"/>
              </a:rPr>
              <a:t>Fond malých projektů 2021 - 2027</a:t>
            </a:r>
            <a:r>
              <a:rPr lang="pl-PL" sz="2200" b="1" dirty="0">
                <a:solidFill>
                  <a:srgbClr val="003399"/>
                </a:solidFill>
                <a:latin typeface="Arial" panose="020B0604020202020204" pitchFamily="34" charset="0"/>
                <a:cs typeface="Arial" panose="020B0604020202020204" pitchFamily="34" charset="0"/>
              </a:rPr>
              <a:t> </a:t>
            </a:r>
            <a:r>
              <a:rPr lang="pl-PL" sz="2200" b="1" dirty="0">
                <a:solidFill>
                  <a:srgbClr val="000099"/>
                </a:solidFill>
                <a:latin typeface="Arial" panose="020B0604020202020204" pitchFamily="34" charset="0"/>
                <a:cs typeface="Arial" panose="020B0604020202020204" pitchFamily="34" charset="0"/>
              </a:rPr>
              <a:t>|</a:t>
            </a:r>
            <a:r>
              <a:rPr lang="pl-PL" sz="2200" b="1" dirty="0">
                <a:solidFill>
                  <a:srgbClr val="003399"/>
                </a:solidFill>
                <a:latin typeface="Arial" panose="020B0604020202020204" pitchFamily="34" charset="0"/>
                <a:cs typeface="Arial" panose="020B0604020202020204" pitchFamily="34" charset="0"/>
              </a:rPr>
              <a:t> </a:t>
            </a:r>
            <a:r>
              <a:rPr lang="pl-PL" altLang="cs-CZ" sz="2200" b="1" dirty="0">
                <a:solidFill>
                  <a:srgbClr val="FF6600"/>
                </a:solidFill>
                <a:latin typeface="Arial" charset="0"/>
                <a:cs typeface="Arial" charset="0"/>
              </a:rPr>
              <a:t>Fundusz małych projektów 2021 - 2027</a:t>
            </a:r>
          </a:p>
        </p:txBody>
      </p:sp>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7"/>
          <a:stretch>
            <a:fillRect/>
          </a:stretch>
        </p:blipFill>
        <p:spPr>
          <a:xfrm>
            <a:off x="3691123" y="5433661"/>
            <a:ext cx="4809754" cy="1200914"/>
          </a:xfrm>
          <a:prstGeom prst="rect">
            <a:avLst/>
          </a:prstGeom>
        </p:spPr>
      </p:pic>
      <p:pic>
        <p:nvPicPr>
          <p:cNvPr id="13" name="Obrázek 12">
            <a:extLst>
              <a:ext uri="{FF2B5EF4-FFF2-40B4-BE49-F238E27FC236}">
                <a16:creationId xmlns:a16="http://schemas.microsoft.com/office/drawing/2014/main" id="{422B1001-706F-4AA7-ACC6-93E2BBE8FCAD}"/>
              </a:ext>
            </a:extLst>
          </p:cNvPr>
          <p:cNvPicPr>
            <a:picLocks noChangeAspect="1"/>
          </p:cNvPicPr>
          <p:nvPr/>
        </p:nvPicPr>
        <p:blipFill>
          <a:blip r:embed="rId8"/>
          <a:stretch>
            <a:fillRect/>
          </a:stretch>
        </p:blipFill>
        <p:spPr>
          <a:xfrm>
            <a:off x="11028363" y="4925802"/>
            <a:ext cx="1167023" cy="1167023"/>
          </a:xfrm>
          <a:prstGeom prst="rect">
            <a:avLst/>
          </a:prstGeom>
        </p:spPr>
      </p:pic>
    </p:spTree>
    <p:extLst>
      <p:ext uri="{BB962C8B-B14F-4D97-AF65-F5344CB8AC3E}">
        <p14:creationId xmlns:p14="http://schemas.microsoft.com/office/powerpoint/2010/main" val="6779975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graphicFrame>
        <p:nvGraphicFramePr>
          <p:cNvPr id="9" name="Tabulka 2">
            <a:extLst>
              <a:ext uri="{FF2B5EF4-FFF2-40B4-BE49-F238E27FC236}">
                <a16:creationId xmlns:a16="http://schemas.microsoft.com/office/drawing/2014/main" id="{28010F7E-14DD-4DF2-B4D8-A6D3D1B6A492}"/>
              </a:ext>
            </a:extLst>
          </p:cNvPr>
          <p:cNvGraphicFramePr>
            <a:graphicFrameLocks noGrp="1"/>
          </p:cNvGraphicFramePr>
          <p:nvPr/>
        </p:nvGraphicFramePr>
        <p:xfrm>
          <a:off x="390803" y="1156301"/>
          <a:ext cx="11410394" cy="4134643"/>
        </p:xfrm>
        <a:graphic>
          <a:graphicData uri="http://schemas.openxmlformats.org/drawingml/2006/table">
            <a:tbl>
              <a:tblPr firstRow="1" bandRow="1">
                <a:tableStyleId>{3B4B98B0-60AC-42C2-AFA5-B58CD77FA1E5}</a:tableStyleId>
              </a:tblPr>
              <a:tblGrid>
                <a:gridCol w="5714162">
                  <a:extLst>
                    <a:ext uri="{9D8B030D-6E8A-4147-A177-3AD203B41FA5}">
                      <a16:colId xmlns:a16="http://schemas.microsoft.com/office/drawing/2014/main" val="3983641993"/>
                    </a:ext>
                  </a:extLst>
                </a:gridCol>
                <a:gridCol w="5696232">
                  <a:extLst>
                    <a:ext uri="{9D8B030D-6E8A-4147-A177-3AD203B41FA5}">
                      <a16:colId xmlns:a16="http://schemas.microsoft.com/office/drawing/2014/main" val="2326915147"/>
                    </a:ext>
                  </a:extLst>
                </a:gridCol>
              </a:tblGrid>
              <a:tr h="4134643">
                <a:tc>
                  <a:txBody>
                    <a:bodyPr/>
                    <a:lstStyle/>
                    <a:p>
                      <a:pPr algn="l"/>
                      <a:endParaRPr lang="cs-CZ" altLang="cs-CZ" sz="1000" b="1" u="sng" dirty="0">
                        <a:solidFill>
                          <a:srgbClr val="000099"/>
                        </a:solidFill>
                        <a:latin typeface="Arial" charset="0"/>
                        <a:cs typeface="Arial" charset="0"/>
                      </a:endParaRPr>
                    </a:p>
                    <a:p>
                      <a:pPr algn="ctr"/>
                      <a:r>
                        <a:rPr lang="pl-PL" altLang="cs-CZ" sz="1900" b="1" u="sng" cap="small" baseline="0" dirty="0">
                          <a:solidFill>
                            <a:srgbClr val="000099"/>
                          </a:solidFill>
                          <a:effectLst>
                            <a:outerShdw blurRad="38100" dist="38100" dir="2700000" algn="tl">
                              <a:srgbClr val="000000">
                                <a:alpha val="43137"/>
                              </a:srgbClr>
                            </a:outerShdw>
                          </a:effectLst>
                          <a:latin typeface="Calibri  "/>
                          <a:cs typeface="Arial" charset="0"/>
                        </a:rPr>
                        <a:t>Vhodné Aktivity V Rámci Priority 2</a:t>
                      </a:r>
                    </a:p>
                    <a:p>
                      <a:pPr algn="just"/>
                      <a:endParaRPr lang="cs-CZ" sz="1600" b="1" dirty="0">
                        <a:solidFill>
                          <a:srgbClr val="000099"/>
                        </a:solidFill>
                        <a:effectLst/>
                        <a:latin typeface="Calibri  "/>
                        <a:ea typeface="Times New Roman" panose="02020603050405020304" pitchFamily="18" charset="0"/>
                        <a:cs typeface="Times New Roman" panose="02020603050405020304" pitchFamily="18" charset="0"/>
                      </a:endParaRPr>
                    </a:p>
                    <a:p>
                      <a:pPr marL="342900" indent="-342900" algn="just">
                        <a:lnSpc>
                          <a:spcPct val="100000"/>
                        </a:lnSpc>
                        <a:spcBef>
                          <a:spcPts val="500"/>
                        </a:spcBef>
                        <a:spcAft>
                          <a:spcPts val="600"/>
                        </a:spcAft>
                        <a:buFont typeface="+mj-lt"/>
                        <a:buAutoNum type="arabicPeriod"/>
                      </a:pPr>
                      <a:r>
                        <a:rPr lang="cs-CZ" sz="1600" b="1" dirty="0">
                          <a:solidFill>
                            <a:srgbClr val="000099"/>
                          </a:solidFill>
                          <a:effectLst>
                            <a:outerShdw blurRad="38100" dist="38100" dir="2700000" algn="tl">
                              <a:srgbClr val="000000">
                                <a:alpha val="43137"/>
                              </a:srgbClr>
                            </a:outerShdw>
                          </a:effectLst>
                          <a:ea typeface="Times New Roman" panose="02020603050405020304" pitchFamily="18" charset="0"/>
                          <a:cs typeface="Times New Roman" panose="02020603050405020304" pitchFamily="18" charset="0"/>
                        </a:rPr>
                        <a:t>Podpora vzniku nových, resp. rozvoj stávajících prvků cestovního ruchu</a:t>
                      </a:r>
                      <a:endParaRPr lang="pl-PL" sz="1600" b="1" dirty="0">
                        <a:solidFill>
                          <a:srgbClr val="000099"/>
                        </a:solidFill>
                        <a:effectLst>
                          <a:outerShdw blurRad="38100" dist="38100" dir="2700000" algn="tl">
                            <a:srgbClr val="000000">
                              <a:alpha val="43137"/>
                            </a:srgbClr>
                          </a:outerShdw>
                        </a:effectLst>
                        <a:ea typeface="Times New Roman" panose="02020603050405020304" pitchFamily="18" charset="0"/>
                        <a:cs typeface="Times New Roman" panose="02020603050405020304" pitchFamily="18" charset="0"/>
                      </a:endParaRPr>
                    </a:p>
                    <a:p>
                      <a:pPr algn="just">
                        <a:lnSpc>
                          <a:spcPct val="100000"/>
                        </a:lnSpc>
                        <a:spcBef>
                          <a:spcPts val="500"/>
                        </a:spcBef>
                        <a:spcAft>
                          <a:spcPts val="600"/>
                        </a:spcAft>
                      </a:pPr>
                      <a:r>
                        <a:rPr lang="cs-CZ" sz="1600" b="0" dirty="0">
                          <a:solidFill>
                            <a:srgbClr val="000099"/>
                          </a:solidFill>
                          <a:effectLst/>
                          <a:ea typeface="Calibri" panose="020F0502020204030204" pitchFamily="34" charset="0"/>
                          <a:cs typeface="Times New Roman" panose="02020603050405020304" pitchFamily="18" charset="0"/>
                        </a:rPr>
                        <a:t>Podporovány jsou takové prvky cestovního ruchu, jejichž cílem je rozšířit, příp. propojit stávající nabídku turistických produktů v daném regionu. </a:t>
                      </a:r>
                      <a:endParaRPr lang="pl-PL" sz="1600" b="0" dirty="0">
                        <a:solidFill>
                          <a:srgbClr val="000099"/>
                        </a:solidFill>
                        <a:effectLst/>
                        <a:ea typeface="Calibri" panose="020F0502020204030204" pitchFamily="34" charset="0"/>
                        <a:cs typeface="Times New Roman" panose="02020603050405020304" pitchFamily="18" charset="0"/>
                      </a:endParaRPr>
                    </a:p>
                    <a:p>
                      <a:pPr algn="just">
                        <a:lnSpc>
                          <a:spcPct val="100000"/>
                        </a:lnSpc>
                        <a:spcBef>
                          <a:spcPts val="0"/>
                        </a:spcBef>
                        <a:spcAft>
                          <a:spcPts val="0"/>
                        </a:spcAft>
                      </a:pPr>
                      <a:r>
                        <a:rPr lang="cs-CZ" sz="1600" b="1" u="none" dirty="0">
                          <a:solidFill>
                            <a:srgbClr val="000099"/>
                          </a:solidFill>
                          <a:effectLst/>
                          <a:ea typeface="Calibri" panose="020F0502020204030204" pitchFamily="34" charset="0"/>
                          <a:cs typeface="Times New Roman" panose="02020603050405020304" pitchFamily="18" charset="0"/>
                        </a:rPr>
                        <a:t>Financovány mohou být následující aktivity:</a:t>
                      </a:r>
                      <a:endParaRPr lang="pl-PL" sz="1600" b="1" u="none" dirty="0">
                        <a:solidFill>
                          <a:srgbClr val="000099"/>
                        </a:solidFill>
                        <a:effectLst/>
                        <a:ea typeface="Calibri" panose="020F0502020204030204" pitchFamily="34" charset="0"/>
                        <a:cs typeface="Times New Roman" panose="02020603050405020304" pitchFamily="18" charset="0"/>
                      </a:endParaRPr>
                    </a:p>
                    <a:p>
                      <a:pPr marL="342900" indent="-342900" algn="just">
                        <a:lnSpc>
                          <a:spcPct val="100000"/>
                        </a:lnSpc>
                        <a:spcBef>
                          <a:spcPts val="0"/>
                        </a:spcBef>
                        <a:spcAft>
                          <a:spcPts val="0"/>
                        </a:spcAft>
                        <a:buFont typeface="Wingdings" panose="05000000000000000000" pitchFamily="2" charset="2"/>
                        <a:buChar char=""/>
                      </a:pPr>
                      <a:r>
                        <a:rPr lang="cs-CZ" sz="1600" b="0" dirty="0">
                          <a:solidFill>
                            <a:srgbClr val="000099"/>
                          </a:solidFill>
                          <a:effectLst/>
                          <a:ea typeface="Calibri" panose="020F0502020204030204" pitchFamily="34" charset="0"/>
                          <a:cs typeface="Times New Roman" panose="02020603050405020304" pitchFamily="18" charset="0"/>
                        </a:rPr>
                        <a:t>oprava, revitalizace a/nebo zpřístupnění hmotných památek</a:t>
                      </a:r>
                      <a:endParaRPr lang="pl-PL" sz="1600" b="0" dirty="0">
                        <a:solidFill>
                          <a:srgbClr val="000099"/>
                        </a:solidFill>
                        <a:effectLst/>
                        <a:ea typeface="Calibri" panose="020F0502020204030204" pitchFamily="34" charset="0"/>
                        <a:cs typeface="Times New Roman" panose="02020603050405020304" pitchFamily="18" charset="0"/>
                      </a:endParaRPr>
                    </a:p>
                    <a:p>
                      <a:pPr marL="342900" indent="-342900" algn="just">
                        <a:lnSpc>
                          <a:spcPct val="100000"/>
                        </a:lnSpc>
                        <a:spcBef>
                          <a:spcPts val="0"/>
                        </a:spcBef>
                        <a:spcAft>
                          <a:spcPts val="0"/>
                        </a:spcAft>
                        <a:buFont typeface="Wingdings" panose="05000000000000000000" pitchFamily="2" charset="2"/>
                        <a:buChar char=""/>
                      </a:pPr>
                      <a:r>
                        <a:rPr lang="cs-CZ" sz="1600" b="0" dirty="0">
                          <a:solidFill>
                            <a:srgbClr val="000099"/>
                          </a:solidFill>
                          <a:effectLst/>
                          <a:ea typeface="Calibri" panose="020F0502020204030204" pitchFamily="34" charset="0"/>
                          <a:cs typeface="Times New Roman" panose="02020603050405020304" pitchFamily="18" charset="0"/>
                        </a:rPr>
                        <a:t>podpora rozvoje muzeí a expozic</a:t>
                      </a:r>
                      <a:endParaRPr lang="pl-PL" sz="1600" b="0" dirty="0">
                        <a:solidFill>
                          <a:srgbClr val="000099"/>
                        </a:solidFill>
                        <a:effectLst/>
                        <a:ea typeface="Calibri" panose="020F0502020204030204" pitchFamily="34" charset="0"/>
                        <a:cs typeface="Times New Roman" panose="02020603050405020304" pitchFamily="18" charset="0"/>
                      </a:endParaRPr>
                    </a:p>
                    <a:p>
                      <a:pPr marL="342900" indent="-342900" algn="just">
                        <a:lnSpc>
                          <a:spcPct val="100000"/>
                        </a:lnSpc>
                        <a:spcBef>
                          <a:spcPts val="0"/>
                        </a:spcBef>
                        <a:spcAft>
                          <a:spcPts val="0"/>
                        </a:spcAft>
                        <a:buFont typeface="Wingdings" panose="05000000000000000000" pitchFamily="2" charset="2"/>
                        <a:buChar char=""/>
                      </a:pPr>
                      <a:r>
                        <a:rPr lang="cs-CZ" sz="1600" b="0" dirty="0">
                          <a:solidFill>
                            <a:srgbClr val="000099"/>
                          </a:solidFill>
                          <a:effectLst/>
                          <a:ea typeface="Calibri" panose="020F0502020204030204" pitchFamily="34" charset="0"/>
                          <a:cs typeface="Times New Roman" panose="02020603050405020304" pitchFamily="18" charset="0"/>
                        </a:rPr>
                        <a:t>rozvoj sítě cyklostezek/cyklotras/</a:t>
                      </a:r>
                      <a:r>
                        <a:rPr lang="cs-CZ" sz="1600" b="0" dirty="0" err="1">
                          <a:solidFill>
                            <a:srgbClr val="000099"/>
                          </a:solidFill>
                          <a:effectLst/>
                          <a:ea typeface="Calibri" panose="020F0502020204030204" pitchFamily="34" charset="0"/>
                          <a:cs typeface="Times New Roman" panose="02020603050405020304" pitchFamily="18" charset="0"/>
                        </a:rPr>
                        <a:t>singltreků</a:t>
                      </a:r>
                      <a:endParaRPr lang="cs-CZ" sz="1600" b="0" dirty="0">
                        <a:solidFill>
                          <a:srgbClr val="000099"/>
                        </a:solidFill>
                        <a:effectLst/>
                        <a:ea typeface="Calibri" panose="020F0502020204030204" pitchFamily="34" charset="0"/>
                        <a:cs typeface="Times New Roman" panose="02020603050405020304" pitchFamily="18" charset="0"/>
                      </a:endParaRPr>
                    </a:p>
                    <a:p>
                      <a:pPr marL="285750" indent="-285750" algn="just">
                        <a:buFont typeface="Wingdings" panose="05000000000000000000" pitchFamily="2" charset="2"/>
                        <a:buChar char="Ø"/>
                      </a:pPr>
                      <a:r>
                        <a:rPr lang="pl-PL" sz="1600" b="0" dirty="0">
                          <a:solidFill>
                            <a:srgbClr val="000099"/>
                          </a:solidFill>
                        </a:rPr>
                        <a:t>rozvoj sítě vodáckých tras, pěších tras, hipostezek, apod.</a:t>
                      </a:r>
                    </a:p>
                    <a:p>
                      <a:pPr marL="285750" indent="-285750" algn="just">
                        <a:buFont typeface="Wingdings" panose="05000000000000000000" pitchFamily="2" charset="2"/>
                        <a:buChar char="Ø"/>
                      </a:pPr>
                      <a:r>
                        <a:rPr lang="pl-PL" sz="1600" b="0" dirty="0">
                          <a:solidFill>
                            <a:srgbClr val="000099"/>
                          </a:solidFill>
                        </a:rPr>
                        <a:t>veřejná turistická infrastruktura</a:t>
                      </a:r>
                    </a:p>
                    <a:p>
                      <a:pPr marL="285750" indent="-285750" algn="just">
                        <a:buFont typeface="Wingdings" panose="05000000000000000000" pitchFamily="2" charset="2"/>
                        <a:buChar char="Ø"/>
                      </a:pPr>
                      <a:r>
                        <a:rPr lang="pl-PL" sz="1600" b="0" dirty="0">
                          <a:solidFill>
                            <a:srgbClr val="000099"/>
                          </a:solidFill>
                        </a:rPr>
                        <a:t>nehmotné kulturní dědictví</a:t>
                      </a:r>
                    </a:p>
                  </a:txBody>
                  <a:tcPr/>
                </a:tc>
                <a:tc>
                  <a:txBody>
                    <a:bodyPr/>
                    <a:lstStyle/>
                    <a:p>
                      <a:pPr algn="l"/>
                      <a:endParaRPr lang="cs-CZ" altLang="cs-CZ" sz="1000" b="1" u="sng" dirty="0">
                        <a:solidFill>
                          <a:srgbClr val="FF6600"/>
                        </a:solidFill>
                        <a:latin typeface="Arial" charset="0"/>
                        <a:cs typeface="Arial" charset="0"/>
                      </a:endParaRPr>
                    </a:p>
                    <a:p>
                      <a:pPr algn="ctr"/>
                      <a:r>
                        <a:rPr lang="cs-CZ" sz="1900" b="1" u="sng" cap="small" baseline="0" dirty="0" err="1">
                          <a:solidFill>
                            <a:srgbClr val="FF6600"/>
                          </a:solidFill>
                          <a:effectLst>
                            <a:outerShdw blurRad="38100" dist="38100" dir="2700000" algn="tl">
                              <a:srgbClr val="000000">
                                <a:alpha val="43137"/>
                              </a:srgbClr>
                            </a:outerShdw>
                          </a:effectLst>
                        </a:rPr>
                        <a:t>Działania</a:t>
                      </a:r>
                      <a:r>
                        <a:rPr lang="cs-CZ" sz="1900" b="1" u="sng" cap="small" baseline="0" dirty="0">
                          <a:solidFill>
                            <a:srgbClr val="FF6600"/>
                          </a:solidFill>
                          <a:effectLst>
                            <a:outerShdw blurRad="38100" dist="38100" dir="2700000" algn="tl">
                              <a:srgbClr val="000000">
                                <a:alpha val="43137"/>
                              </a:srgbClr>
                            </a:outerShdw>
                          </a:effectLst>
                        </a:rPr>
                        <a:t> </a:t>
                      </a:r>
                      <a:r>
                        <a:rPr lang="cs-CZ" sz="1900" b="1" u="sng" cap="small" baseline="0" dirty="0" err="1">
                          <a:solidFill>
                            <a:srgbClr val="FF6600"/>
                          </a:solidFill>
                          <a:effectLst>
                            <a:outerShdw blurRad="38100" dist="38100" dir="2700000" algn="tl">
                              <a:srgbClr val="000000">
                                <a:alpha val="43137"/>
                              </a:srgbClr>
                            </a:outerShdw>
                          </a:effectLst>
                        </a:rPr>
                        <a:t>Kwalifikowalne</a:t>
                      </a:r>
                      <a:r>
                        <a:rPr lang="cs-CZ" sz="1900" b="1" u="sng" cap="small" baseline="0" dirty="0">
                          <a:solidFill>
                            <a:srgbClr val="FF6600"/>
                          </a:solidFill>
                          <a:effectLst>
                            <a:outerShdw blurRad="38100" dist="38100" dir="2700000" algn="tl">
                              <a:srgbClr val="000000">
                                <a:alpha val="43137"/>
                              </a:srgbClr>
                            </a:outerShdw>
                          </a:effectLst>
                        </a:rPr>
                        <a:t> W </a:t>
                      </a:r>
                      <a:r>
                        <a:rPr lang="cs-CZ" sz="1900" b="1" u="sng" cap="small" baseline="0" dirty="0" err="1">
                          <a:solidFill>
                            <a:srgbClr val="FF6600"/>
                          </a:solidFill>
                          <a:effectLst>
                            <a:outerShdw blurRad="38100" dist="38100" dir="2700000" algn="tl">
                              <a:srgbClr val="000000">
                                <a:alpha val="43137"/>
                              </a:srgbClr>
                            </a:outerShdw>
                          </a:effectLst>
                        </a:rPr>
                        <a:t>Ramach</a:t>
                      </a:r>
                      <a:r>
                        <a:rPr lang="cs-CZ" sz="1900" b="1" u="sng" cap="small" baseline="0" dirty="0">
                          <a:solidFill>
                            <a:srgbClr val="FF6600"/>
                          </a:solidFill>
                          <a:effectLst>
                            <a:outerShdw blurRad="38100" dist="38100" dir="2700000" algn="tl">
                              <a:srgbClr val="000000">
                                <a:alpha val="43137"/>
                              </a:srgbClr>
                            </a:outerShdw>
                          </a:effectLst>
                        </a:rPr>
                        <a:t> </a:t>
                      </a:r>
                      <a:r>
                        <a:rPr lang="cs-CZ" sz="1900" b="1" u="sng" cap="small" baseline="0" dirty="0" err="1">
                          <a:solidFill>
                            <a:srgbClr val="FF6600"/>
                          </a:solidFill>
                          <a:effectLst>
                            <a:outerShdw blurRad="38100" dist="38100" dir="2700000" algn="tl">
                              <a:srgbClr val="000000">
                                <a:alpha val="43137"/>
                              </a:srgbClr>
                            </a:outerShdw>
                          </a:effectLst>
                        </a:rPr>
                        <a:t>Priorytetu</a:t>
                      </a:r>
                      <a:r>
                        <a:rPr lang="cs-CZ" sz="1900" b="1" u="sng" cap="small" baseline="0" dirty="0">
                          <a:solidFill>
                            <a:srgbClr val="FF6600"/>
                          </a:solidFill>
                          <a:effectLst>
                            <a:outerShdw blurRad="38100" dist="38100" dir="2700000" algn="tl">
                              <a:srgbClr val="000000">
                                <a:alpha val="43137"/>
                              </a:srgbClr>
                            </a:outerShdw>
                          </a:effectLst>
                        </a:rPr>
                        <a:t> 2</a:t>
                      </a:r>
                    </a:p>
                    <a:p>
                      <a:pPr algn="ctr"/>
                      <a:endParaRPr lang="cs-CZ" sz="1500" b="1" u="sng" cap="small" baseline="0" dirty="0">
                        <a:solidFill>
                          <a:srgbClr val="FF6600"/>
                        </a:solidFill>
                        <a:effectLst>
                          <a:outerShdw blurRad="38100" dist="38100" dir="2700000" algn="tl">
                            <a:srgbClr val="000000">
                              <a:alpha val="43137"/>
                            </a:srgbClr>
                          </a:outerShdw>
                        </a:effectLst>
                      </a:endParaRPr>
                    </a:p>
                    <a:p>
                      <a:pPr marL="342900" indent="-342900" algn="just">
                        <a:lnSpc>
                          <a:spcPct val="100000"/>
                        </a:lnSpc>
                        <a:spcBef>
                          <a:spcPts val="400"/>
                        </a:spcBef>
                        <a:spcAft>
                          <a:spcPts val="400"/>
                        </a:spcAft>
                        <a:buFont typeface="+mj-lt"/>
                        <a:buAutoNum type="arabicPeriod"/>
                      </a:pPr>
                      <a:r>
                        <a:rPr lang="pl-PL" sz="1600" b="1" dirty="0">
                          <a:solidFill>
                            <a:srgbClr val="FF6600"/>
                          </a:solidFill>
                          <a:effectLst>
                            <a:outerShdw blurRad="38100" dist="38100" dir="2700000" algn="tl">
                              <a:srgbClr val="000000">
                                <a:alpha val="43137"/>
                              </a:srgbClr>
                            </a:outerShdw>
                          </a:effectLst>
                          <a:ea typeface="Times New Roman" panose="02020603050405020304" pitchFamily="18" charset="0"/>
                          <a:cs typeface="Times New Roman" panose="02020603050405020304" pitchFamily="18" charset="0"/>
                        </a:rPr>
                        <a:t>Wsparcie przy tworzeniu nowych lub rozwój istniejących elementów turystyki</a:t>
                      </a:r>
                    </a:p>
                    <a:p>
                      <a:pPr algn="just">
                        <a:lnSpc>
                          <a:spcPct val="100000"/>
                        </a:lnSpc>
                        <a:spcBef>
                          <a:spcPts val="400"/>
                        </a:spcBef>
                        <a:spcAft>
                          <a:spcPts val="400"/>
                        </a:spcAft>
                      </a:pPr>
                      <a:r>
                        <a:rPr lang="pl-PL" sz="1600" b="0" dirty="0">
                          <a:solidFill>
                            <a:srgbClr val="FF6600"/>
                          </a:solidFill>
                          <a:effectLst/>
                          <a:ea typeface="Calibri" panose="020F0502020204030204" pitchFamily="34" charset="0"/>
                          <a:cs typeface="Times New Roman" panose="02020603050405020304" pitchFamily="18" charset="0"/>
                        </a:rPr>
                        <a:t>Wspierane są elementy turystyki, których celem jest rozwój lub łączenie istniejącej oferty produktów turystycznych w danym regionie. </a:t>
                      </a:r>
                    </a:p>
                    <a:p>
                      <a:pPr algn="just">
                        <a:lnSpc>
                          <a:spcPct val="100000"/>
                        </a:lnSpc>
                        <a:spcBef>
                          <a:spcPts val="0"/>
                        </a:spcBef>
                        <a:spcAft>
                          <a:spcPts val="0"/>
                        </a:spcAft>
                      </a:pPr>
                      <a:r>
                        <a:rPr lang="pl-PL" sz="1600" b="1" u="none" dirty="0">
                          <a:solidFill>
                            <a:srgbClr val="FF6600"/>
                          </a:solidFill>
                          <a:effectLst/>
                          <a:ea typeface="Calibri" panose="020F0502020204030204" pitchFamily="34" charset="0"/>
                          <a:cs typeface="Times New Roman" panose="02020603050405020304" pitchFamily="18" charset="0"/>
                        </a:rPr>
                        <a:t>Dofinansowanie będą mogły otrzymać następujące działania:</a:t>
                      </a:r>
                    </a:p>
                    <a:p>
                      <a:pPr marL="285750" indent="-285750" algn="just">
                        <a:lnSpc>
                          <a:spcPct val="100000"/>
                        </a:lnSpc>
                        <a:spcBef>
                          <a:spcPts val="0"/>
                        </a:spcBef>
                        <a:spcAft>
                          <a:spcPts val="0"/>
                        </a:spcAft>
                        <a:buFont typeface="Wingdings" panose="05000000000000000000" pitchFamily="2" charset="2"/>
                        <a:buChar char="Ø"/>
                      </a:pPr>
                      <a:r>
                        <a:rPr lang="pl-PL" sz="1550" b="0" dirty="0">
                          <a:solidFill>
                            <a:srgbClr val="FF6600"/>
                          </a:solidFill>
                          <a:effectLst/>
                          <a:ea typeface="Calibri" panose="020F0502020204030204" pitchFamily="34" charset="0"/>
                          <a:cs typeface="Times New Roman" panose="02020603050405020304" pitchFamily="18" charset="0"/>
                        </a:rPr>
                        <a:t>naprawa, rewitalizacja i/lub udostępnienie zabytków materialnych</a:t>
                      </a:r>
                    </a:p>
                    <a:p>
                      <a:pPr marL="285750" indent="-285750" algn="just">
                        <a:lnSpc>
                          <a:spcPct val="100000"/>
                        </a:lnSpc>
                        <a:spcBef>
                          <a:spcPts val="0"/>
                        </a:spcBef>
                        <a:spcAft>
                          <a:spcPts val="0"/>
                        </a:spcAft>
                        <a:buFont typeface="Wingdings" panose="05000000000000000000" pitchFamily="2" charset="2"/>
                        <a:buChar char="Ø"/>
                      </a:pPr>
                      <a:r>
                        <a:rPr lang="pl-PL" sz="1550" b="0" dirty="0">
                          <a:solidFill>
                            <a:srgbClr val="FF6600"/>
                          </a:solidFill>
                          <a:effectLst/>
                          <a:ea typeface="Calibri" panose="020F0502020204030204" pitchFamily="34" charset="0"/>
                          <a:cs typeface="Times New Roman" panose="02020603050405020304" pitchFamily="18" charset="0"/>
                        </a:rPr>
                        <a:t>wsparcie rozwoju muzeów i wystaw</a:t>
                      </a:r>
                    </a:p>
                    <a:p>
                      <a:pPr marL="285750" indent="-285750" algn="just">
                        <a:lnSpc>
                          <a:spcPct val="100000"/>
                        </a:lnSpc>
                        <a:spcBef>
                          <a:spcPts val="0"/>
                        </a:spcBef>
                        <a:spcAft>
                          <a:spcPts val="0"/>
                        </a:spcAft>
                        <a:buFont typeface="Wingdings" panose="05000000000000000000" pitchFamily="2" charset="2"/>
                        <a:buChar char="Ø"/>
                      </a:pPr>
                      <a:r>
                        <a:rPr lang="pl-PL" sz="1550" b="0" dirty="0">
                          <a:solidFill>
                            <a:srgbClr val="FF6600"/>
                          </a:solidFill>
                          <a:effectLst/>
                          <a:ea typeface="Calibri" panose="020F0502020204030204" pitchFamily="34" charset="0"/>
                          <a:cs typeface="Times New Roman" panose="02020603050405020304" pitchFamily="18" charset="0"/>
                        </a:rPr>
                        <a:t>rozwój sieci ścieżek rowerowych/tras rowerowych/ singletracków</a:t>
                      </a:r>
                    </a:p>
                    <a:p>
                      <a:pPr marL="285750" indent="-285750" algn="just">
                        <a:buFont typeface="Wingdings" panose="05000000000000000000" pitchFamily="2" charset="2"/>
                        <a:buChar char="Ø"/>
                      </a:pPr>
                      <a:r>
                        <a:rPr lang="pl-PL" sz="1550" b="0" dirty="0">
                          <a:solidFill>
                            <a:srgbClr val="FF6600"/>
                          </a:solidFill>
                        </a:rPr>
                        <a:t>rozwój sieci szlaków wodnych, pieszych i jeździeckich itp.</a:t>
                      </a:r>
                    </a:p>
                    <a:p>
                      <a:pPr marL="285750" indent="-285750" algn="just">
                        <a:buFont typeface="Wingdings" panose="05000000000000000000" pitchFamily="2" charset="2"/>
                        <a:buChar char="Ø"/>
                      </a:pPr>
                      <a:r>
                        <a:rPr lang="pl-PL" sz="1550" b="0" dirty="0">
                          <a:solidFill>
                            <a:srgbClr val="FF6600"/>
                          </a:solidFill>
                        </a:rPr>
                        <a:t>publiczna infrastruktura turystyczna</a:t>
                      </a:r>
                    </a:p>
                    <a:p>
                      <a:pPr marL="285750" indent="-285750" algn="just">
                        <a:buFont typeface="Wingdings" panose="05000000000000000000" pitchFamily="2" charset="2"/>
                        <a:buChar char="Ø"/>
                      </a:pPr>
                      <a:r>
                        <a:rPr lang="pl-PL" sz="1550" b="0" dirty="0">
                          <a:solidFill>
                            <a:srgbClr val="FF6600"/>
                          </a:solidFill>
                        </a:rPr>
                        <a:t>niematerialne dziedzictwo kulturowe</a:t>
                      </a:r>
                    </a:p>
                  </a:txBody>
                  <a:tcPr/>
                </a:tc>
                <a:extLst>
                  <a:ext uri="{0D108BD9-81ED-4DB2-BD59-A6C34878D82A}">
                    <a16:rowId xmlns:a16="http://schemas.microsoft.com/office/drawing/2014/main" val="382206565"/>
                  </a:ext>
                </a:extLst>
              </a:tr>
            </a:tbl>
          </a:graphicData>
        </a:graphic>
      </p:graphicFrame>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cs-CZ" altLang="cs-CZ" sz="2200" b="1" i="0" u="none" strike="noStrike" kern="1200" cap="none" spc="0" normalizeH="0" baseline="0" noProof="0" dirty="0">
                <a:ln>
                  <a:noFill/>
                </a:ln>
                <a:solidFill>
                  <a:srgbClr val="000099"/>
                </a:solidFill>
                <a:effectLst/>
                <a:uLnTx/>
                <a:uFillTx/>
                <a:latin typeface="Arial" charset="0"/>
                <a:ea typeface="+mj-ea"/>
                <a:cs typeface="Arial" charset="0"/>
              </a:rPr>
              <a:t>Fond malých projektů 2021 - 2027</a:t>
            </a:r>
            <a:r>
              <a:rPr kumimoji="0" lang="pl-PL" sz="2200" b="1" i="0" u="none" strike="noStrike" kern="1200" cap="none" spc="0" normalizeH="0" baseline="0" noProof="0" dirty="0">
                <a:ln>
                  <a:noFill/>
                </a:ln>
                <a:solidFill>
                  <a:srgbClr val="003399"/>
                </a:solidFill>
                <a:effectLst/>
                <a:uLnTx/>
                <a:uFillTx/>
                <a:latin typeface="Arial" panose="020B0604020202020204" pitchFamily="34" charset="0"/>
                <a:ea typeface="+mj-ea"/>
                <a:cs typeface="Arial" panose="020B0604020202020204" pitchFamily="34" charset="0"/>
              </a:rPr>
              <a:t> </a:t>
            </a:r>
            <a:r>
              <a:rPr kumimoji="0" lang="pl-PL" sz="2200" b="1" i="0" u="none" strike="noStrike" kern="1200" cap="none" spc="0" normalizeH="0" baseline="0" noProof="0" dirty="0">
                <a:ln>
                  <a:noFill/>
                </a:ln>
                <a:solidFill>
                  <a:srgbClr val="000099"/>
                </a:solidFill>
                <a:effectLst/>
                <a:uLnTx/>
                <a:uFillTx/>
                <a:latin typeface="Arial" panose="020B0604020202020204" pitchFamily="34" charset="0"/>
                <a:ea typeface="+mj-ea"/>
                <a:cs typeface="Arial" panose="020B0604020202020204" pitchFamily="34" charset="0"/>
              </a:rPr>
              <a:t>|</a:t>
            </a:r>
            <a:r>
              <a:rPr kumimoji="0" lang="pl-PL" sz="2200" b="1" i="0" u="none" strike="noStrike" kern="1200" cap="none" spc="0" normalizeH="0" baseline="0" noProof="0" dirty="0">
                <a:ln>
                  <a:noFill/>
                </a:ln>
                <a:solidFill>
                  <a:srgbClr val="003399"/>
                </a:solidFill>
                <a:effectLst/>
                <a:uLnTx/>
                <a:uFillTx/>
                <a:latin typeface="Arial" panose="020B0604020202020204" pitchFamily="34" charset="0"/>
                <a:ea typeface="+mj-ea"/>
                <a:cs typeface="Arial" panose="020B0604020202020204" pitchFamily="34" charset="0"/>
              </a:rPr>
              <a:t> </a:t>
            </a:r>
            <a:r>
              <a:rPr kumimoji="0" lang="pl-PL" altLang="cs-CZ" sz="2200" b="1" i="0" u="none" strike="noStrike" kern="1200" cap="none" spc="0" normalizeH="0" baseline="0" noProof="0" dirty="0">
                <a:ln>
                  <a:noFill/>
                </a:ln>
                <a:solidFill>
                  <a:srgbClr val="FF6600"/>
                </a:solidFill>
                <a:effectLst/>
                <a:uLnTx/>
                <a:uFillTx/>
                <a:latin typeface="Arial" charset="0"/>
                <a:ea typeface="+mj-ea"/>
                <a:cs typeface="Arial" charset="0"/>
              </a:rPr>
              <a:t>Fundusz małych projektów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spTree>
    <p:extLst>
      <p:ext uri="{BB962C8B-B14F-4D97-AF65-F5344CB8AC3E}">
        <p14:creationId xmlns:p14="http://schemas.microsoft.com/office/powerpoint/2010/main" val="18974569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graphicFrame>
        <p:nvGraphicFramePr>
          <p:cNvPr id="9" name="Tabulka 2">
            <a:extLst>
              <a:ext uri="{FF2B5EF4-FFF2-40B4-BE49-F238E27FC236}">
                <a16:creationId xmlns:a16="http://schemas.microsoft.com/office/drawing/2014/main" id="{28010F7E-14DD-4DF2-B4D8-A6D3D1B6A492}"/>
              </a:ext>
            </a:extLst>
          </p:cNvPr>
          <p:cNvGraphicFramePr>
            <a:graphicFrameLocks noGrp="1"/>
          </p:cNvGraphicFramePr>
          <p:nvPr>
            <p:extLst>
              <p:ext uri="{D42A27DB-BD31-4B8C-83A1-F6EECF244321}">
                <p14:modId xmlns:p14="http://schemas.microsoft.com/office/powerpoint/2010/main" val="558135821"/>
              </p:ext>
            </p:extLst>
          </p:nvPr>
        </p:nvGraphicFramePr>
        <p:xfrm>
          <a:off x="390803" y="1156301"/>
          <a:ext cx="11410394" cy="4134643"/>
        </p:xfrm>
        <a:graphic>
          <a:graphicData uri="http://schemas.openxmlformats.org/drawingml/2006/table">
            <a:tbl>
              <a:tblPr firstRow="1" bandRow="1">
                <a:tableStyleId>{3B4B98B0-60AC-42C2-AFA5-B58CD77FA1E5}</a:tableStyleId>
              </a:tblPr>
              <a:tblGrid>
                <a:gridCol w="5714162">
                  <a:extLst>
                    <a:ext uri="{9D8B030D-6E8A-4147-A177-3AD203B41FA5}">
                      <a16:colId xmlns:a16="http://schemas.microsoft.com/office/drawing/2014/main" val="3983641993"/>
                    </a:ext>
                  </a:extLst>
                </a:gridCol>
                <a:gridCol w="5696232">
                  <a:extLst>
                    <a:ext uri="{9D8B030D-6E8A-4147-A177-3AD203B41FA5}">
                      <a16:colId xmlns:a16="http://schemas.microsoft.com/office/drawing/2014/main" val="2326915147"/>
                    </a:ext>
                  </a:extLst>
                </a:gridCol>
              </a:tblGrid>
              <a:tr h="4134643">
                <a:tc>
                  <a:txBody>
                    <a:bodyPr/>
                    <a:lstStyle/>
                    <a:p>
                      <a:pPr algn="l"/>
                      <a:endParaRPr lang="cs-CZ" altLang="cs-CZ" sz="1000" b="1" u="sng" dirty="0">
                        <a:solidFill>
                          <a:srgbClr val="000099"/>
                        </a:solidFill>
                        <a:latin typeface="Arial" charset="0"/>
                        <a:cs typeface="Arial" charset="0"/>
                      </a:endParaRPr>
                    </a:p>
                    <a:p>
                      <a:pPr algn="ctr"/>
                      <a:r>
                        <a:rPr lang="pl-PL" altLang="cs-CZ" sz="1900" b="1" u="sng" cap="small" baseline="0" dirty="0">
                          <a:solidFill>
                            <a:srgbClr val="000099"/>
                          </a:solidFill>
                          <a:effectLst>
                            <a:outerShdw blurRad="38100" dist="38100" dir="2700000" algn="tl">
                              <a:srgbClr val="000000">
                                <a:alpha val="43137"/>
                              </a:srgbClr>
                            </a:outerShdw>
                          </a:effectLst>
                          <a:latin typeface="Calibri  "/>
                          <a:cs typeface="Arial" charset="0"/>
                        </a:rPr>
                        <a:t>Vhodné Aktivity V Rámci Priority 2</a:t>
                      </a:r>
                    </a:p>
                    <a:p>
                      <a:pPr marL="0" indent="0" algn="just">
                        <a:lnSpc>
                          <a:spcPct val="100000"/>
                        </a:lnSpc>
                        <a:spcBef>
                          <a:spcPts val="400"/>
                        </a:spcBef>
                        <a:spcAft>
                          <a:spcPts val="400"/>
                        </a:spcAft>
                        <a:buFont typeface="+mj-lt"/>
                        <a:buNone/>
                      </a:pPr>
                      <a:endParaRPr lang="cs-CZ" sz="1000" b="1" dirty="0">
                        <a:solidFill>
                          <a:srgbClr val="000099"/>
                        </a:solidFill>
                        <a:effectLst/>
                        <a:latin typeface="Calibri  "/>
                        <a:ea typeface="Times New Roman" panose="02020603050405020304" pitchFamily="18" charset="0"/>
                        <a:cs typeface="Times New Roman" panose="02020603050405020304" pitchFamily="18" charset="0"/>
                      </a:endParaRPr>
                    </a:p>
                    <a:p>
                      <a:pPr marL="0" indent="0" algn="just">
                        <a:lnSpc>
                          <a:spcPct val="100000"/>
                        </a:lnSpc>
                        <a:spcBef>
                          <a:spcPts val="200"/>
                        </a:spcBef>
                        <a:spcAft>
                          <a:spcPts val="200"/>
                        </a:spcAft>
                        <a:buFont typeface="+mj-lt"/>
                        <a:buNone/>
                      </a:pPr>
                      <a:r>
                        <a:rPr lang="cs-CZ" sz="1600" b="1" dirty="0">
                          <a:solidFill>
                            <a:srgbClr val="000099"/>
                          </a:solidFill>
                          <a:effectLst/>
                          <a:latin typeface="+mn-lt"/>
                          <a:ea typeface="Times New Roman" panose="02020603050405020304" pitchFamily="18" charset="0"/>
                          <a:cs typeface="Times New Roman" panose="02020603050405020304" pitchFamily="18" charset="0"/>
                        </a:rPr>
                        <a:t>2. </a:t>
                      </a:r>
                      <a:r>
                        <a:rPr lang="cs-CZ" sz="1600" b="1" dirty="0">
                          <a:solidFill>
                            <a:srgbClr val="000099"/>
                          </a:solidFill>
                          <a:effectLst>
                            <a:outerShdw blurRad="38100" dist="38100" dir="2700000" algn="tl">
                              <a:srgbClr val="000000">
                                <a:alpha val="43137"/>
                              </a:srgbClr>
                            </a:outerShdw>
                          </a:effectLst>
                          <a:latin typeface="+mn-lt"/>
                          <a:ea typeface="Times New Roman" panose="02020603050405020304" pitchFamily="18" charset="0"/>
                          <a:cs typeface="Times New Roman" panose="02020603050405020304" pitchFamily="18" charset="0"/>
                        </a:rPr>
                        <a:t>Propojování a vytváření produktů cestovního ruchu a jejich propagace</a:t>
                      </a:r>
                    </a:p>
                    <a:p>
                      <a:pPr algn="just">
                        <a:lnSpc>
                          <a:spcPct val="100000"/>
                        </a:lnSpc>
                        <a:spcBef>
                          <a:spcPts val="200"/>
                        </a:spcBef>
                        <a:spcAft>
                          <a:spcPts val="200"/>
                        </a:spcAft>
                      </a:pPr>
                      <a:r>
                        <a:rPr lang="cs-CZ" sz="1600" b="0" dirty="0">
                          <a:solidFill>
                            <a:srgbClr val="000099"/>
                          </a:solidFill>
                          <a:effectLst/>
                          <a:ea typeface="Calibri" panose="020F0502020204030204" pitchFamily="34" charset="0"/>
                          <a:cs typeface="Times New Roman" panose="02020603050405020304" pitchFamily="18" charset="0"/>
                        </a:rPr>
                        <a:t>Podporovány jsou takové aktivity, které pomohou upevnit povědomí návštěvníků o česko-polském pohraničí a formovat jeho vnímání jako společného turistického regionu.</a:t>
                      </a:r>
                    </a:p>
                    <a:p>
                      <a:pPr algn="just">
                        <a:lnSpc>
                          <a:spcPct val="100000"/>
                        </a:lnSpc>
                        <a:spcBef>
                          <a:spcPts val="200"/>
                        </a:spcBef>
                        <a:spcAft>
                          <a:spcPts val="200"/>
                        </a:spcAft>
                      </a:pPr>
                      <a:r>
                        <a:rPr lang="cs-CZ" sz="1600" b="1" dirty="0">
                          <a:solidFill>
                            <a:srgbClr val="000099"/>
                          </a:solidFill>
                          <a:effectLst/>
                          <a:ea typeface="Calibri" panose="020F0502020204030204" pitchFamily="34" charset="0"/>
                          <a:cs typeface="Times New Roman" panose="02020603050405020304" pitchFamily="18" charset="0"/>
                        </a:rPr>
                        <a:t>Financovány mohou být následující aktivity:</a:t>
                      </a:r>
                    </a:p>
                    <a:p>
                      <a:pPr marL="285750" indent="-285750" algn="just">
                        <a:lnSpc>
                          <a:spcPct val="100000"/>
                        </a:lnSpc>
                        <a:spcBef>
                          <a:spcPts val="200"/>
                        </a:spcBef>
                        <a:spcAft>
                          <a:spcPts val="200"/>
                        </a:spcAft>
                        <a:buFont typeface="Wingdings" panose="05000000000000000000" pitchFamily="2" charset="2"/>
                        <a:buChar char="Ø"/>
                      </a:pPr>
                      <a:r>
                        <a:rPr lang="cs-CZ" sz="1600" b="0" dirty="0">
                          <a:solidFill>
                            <a:srgbClr val="000099"/>
                          </a:solidFill>
                          <a:effectLst/>
                          <a:ea typeface="Calibri" panose="020F0502020204030204" pitchFamily="34" charset="0"/>
                          <a:cs typeface="Times New Roman" panose="02020603050405020304" pitchFamily="18" charset="0"/>
                        </a:rPr>
                        <a:t>navrhování a realizace společných koncepčních řešení pro rozvoj, propagaci (s akcentem na moderní a udržitelné formy) a využívání kulturního a přírodního dědictví</a:t>
                      </a:r>
                      <a:endParaRPr lang="pl-PL" sz="1600" b="0" dirty="0">
                        <a:solidFill>
                          <a:srgbClr val="FF6600"/>
                        </a:solidFill>
                        <a:effectLst/>
                        <a:ea typeface="Calibri" panose="020F0502020204030204" pitchFamily="34" charset="0"/>
                        <a:cs typeface="Times New Roman" panose="02020603050405020304" pitchFamily="18" charset="0"/>
                      </a:endParaRPr>
                    </a:p>
                    <a:p>
                      <a:pPr marL="285750" indent="-285750" algn="just">
                        <a:lnSpc>
                          <a:spcPct val="100000"/>
                        </a:lnSpc>
                        <a:spcBef>
                          <a:spcPts val="200"/>
                        </a:spcBef>
                        <a:spcAft>
                          <a:spcPts val="200"/>
                        </a:spcAft>
                        <a:buFont typeface="Wingdings" panose="05000000000000000000" pitchFamily="2" charset="2"/>
                        <a:buChar char="Ø"/>
                      </a:pPr>
                      <a:r>
                        <a:rPr lang="cs-CZ" sz="1600" b="0" dirty="0">
                          <a:solidFill>
                            <a:srgbClr val="000099"/>
                          </a:solidFill>
                          <a:effectLst/>
                          <a:ea typeface="Calibri" panose="020F0502020204030204" pitchFamily="34" charset="0"/>
                          <a:cs typeface="Times New Roman" panose="02020603050405020304" pitchFamily="18" charset="0"/>
                        </a:rPr>
                        <a:t>propojování a rozvoj stávajících produktů cestovního ruchu (např. vznik společné značky), případně spojené se vznikem nových přeshraničních produktů</a:t>
                      </a:r>
                      <a:endParaRPr lang="pl-PL" sz="1600" b="0" dirty="0">
                        <a:solidFill>
                          <a:srgbClr val="FF6600"/>
                        </a:solidFill>
                        <a:effectLst/>
                        <a:ea typeface="Calibri" panose="020F0502020204030204" pitchFamily="34" charset="0"/>
                        <a:cs typeface="Times New Roman" panose="02020603050405020304" pitchFamily="18" charset="0"/>
                      </a:endParaRPr>
                    </a:p>
                  </a:txBody>
                  <a:tcPr/>
                </a:tc>
                <a:tc>
                  <a:txBody>
                    <a:bodyPr/>
                    <a:lstStyle/>
                    <a:p>
                      <a:pPr algn="l"/>
                      <a:endParaRPr lang="cs-CZ" altLang="cs-CZ" sz="1000" b="1" u="sng" dirty="0">
                        <a:solidFill>
                          <a:srgbClr val="FF6600"/>
                        </a:solidFill>
                        <a:latin typeface="Arial" charset="0"/>
                        <a:cs typeface="Arial" charset="0"/>
                      </a:endParaRPr>
                    </a:p>
                    <a:p>
                      <a:pPr algn="ctr"/>
                      <a:r>
                        <a:rPr lang="cs-CZ" sz="1900" b="1" u="sng" cap="small" baseline="0" dirty="0" err="1">
                          <a:solidFill>
                            <a:srgbClr val="FF6600"/>
                          </a:solidFill>
                          <a:effectLst>
                            <a:outerShdw blurRad="38100" dist="38100" dir="2700000" algn="tl">
                              <a:srgbClr val="000000">
                                <a:alpha val="43137"/>
                              </a:srgbClr>
                            </a:outerShdw>
                          </a:effectLst>
                        </a:rPr>
                        <a:t>Działania</a:t>
                      </a:r>
                      <a:r>
                        <a:rPr lang="cs-CZ" sz="1900" b="1" u="sng" cap="small" baseline="0" dirty="0">
                          <a:solidFill>
                            <a:srgbClr val="FF6600"/>
                          </a:solidFill>
                          <a:effectLst>
                            <a:outerShdw blurRad="38100" dist="38100" dir="2700000" algn="tl">
                              <a:srgbClr val="000000">
                                <a:alpha val="43137"/>
                              </a:srgbClr>
                            </a:outerShdw>
                          </a:effectLst>
                        </a:rPr>
                        <a:t> </a:t>
                      </a:r>
                      <a:r>
                        <a:rPr lang="cs-CZ" sz="1900" b="1" u="sng" cap="small" baseline="0" dirty="0" err="1">
                          <a:solidFill>
                            <a:srgbClr val="FF6600"/>
                          </a:solidFill>
                          <a:effectLst>
                            <a:outerShdw blurRad="38100" dist="38100" dir="2700000" algn="tl">
                              <a:srgbClr val="000000">
                                <a:alpha val="43137"/>
                              </a:srgbClr>
                            </a:outerShdw>
                          </a:effectLst>
                        </a:rPr>
                        <a:t>Kwalifikowalne</a:t>
                      </a:r>
                      <a:r>
                        <a:rPr lang="cs-CZ" sz="1900" b="1" u="sng" cap="small" baseline="0" dirty="0">
                          <a:solidFill>
                            <a:srgbClr val="FF6600"/>
                          </a:solidFill>
                          <a:effectLst>
                            <a:outerShdw blurRad="38100" dist="38100" dir="2700000" algn="tl">
                              <a:srgbClr val="000000">
                                <a:alpha val="43137"/>
                              </a:srgbClr>
                            </a:outerShdw>
                          </a:effectLst>
                        </a:rPr>
                        <a:t> W </a:t>
                      </a:r>
                      <a:r>
                        <a:rPr lang="cs-CZ" sz="1900" b="1" u="sng" cap="small" baseline="0" dirty="0" err="1">
                          <a:solidFill>
                            <a:srgbClr val="FF6600"/>
                          </a:solidFill>
                          <a:effectLst>
                            <a:outerShdw blurRad="38100" dist="38100" dir="2700000" algn="tl">
                              <a:srgbClr val="000000">
                                <a:alpha val="43137"/>
                              </a:srgbClr>
                            </a:outerShdw>
                          </a:effectLst>
                        </a:rPr>
                        <a:t>Ramach</a:t>
                      </a:r>
                      <a:r>
                        <a:rPr lang="cs-CZ" sz="1900" b="1" u="sng" cap="small" baseline="0" dirty="0">
                          <a:solidFill>
                            <a:srgbClr val="FF6600"/>
                          </a:solidFill>
                          <a:effectLst>
                            <a:outerShdw blurRad="38100" dist="38100" dir="2700000" algn="tl">
                              <a:srgbClr val="000000">
                                <a:alpha val="43137"/>
                              </a:srgbClr>
                            </a:outerShdw>
                          </a:effectLst>
                        </a:rPr>
                        <a:t> </a:t>
                      </a:r>
                      <a:r>
                        <a:rPr lang="cs-CZ" sz="1900" b="1" u="sng" cap="small" baseline="0" dirty="0" err="1">
                          <a:solidFill>
                            <a:srgbClr val="FF6600"/>
                          </a:solidFill>
                          <a:effectLst>
                            <a:outerShdw blurRad="38100" dist="38100" dir="2700000" algn="tl">
                              <a:srgbClr val="000000">
                                <a:alpha val="43137"/>
                              </a:srgbClr>
                            </a:outerShdw>
                          </a:effectLst>
                        </a:rPr>
                        <a:t>Priorytetu</a:t>
                      </a:r>
                      <a:r>
                        <a:rPr lang="cs-CZ" sz="1900" b="1" u="sng" cap="small" baseline="0" dirty="0">
                          <a:solidFill>
                            <a:srgbClr val="FF6600"/>
                          </a:solidFill>
                          <a:effectLst>
                            <a:outerShdw blurRad="38100" dist="38100" dir="2700000" algn="tl">
                              <a:srgbClr val="000000">
                                <a:alpha val="43137"/>
                              </a:srgbClr>
                            </a:outerShdw>
                          </a:effectLst>
                        </a:rPr>
                        <a:t> 2</a:t>
                      </a:r>
                    </a:p>
                    <a:p>
                      <a:pPr algn="ctr"/>
                      <a:endParaRPr lang="cs-CZ" sz="1000" b="1" u="sng" cap="small" baseline="0" dirty="0">
                        <a:solidFill>
                          <a:srgbClr val="FF6600"/>
                        </a:solidFill>
                        <a:effectLst>
                          <a:outerShdw blurRad="38100" dist="38100" dir="2700000" algn="tl">
                            <a:srgbClr val="000000">
                              <a:alpha val="43137"/>
                            </a:srgbClr>
                          </a:outerShdw>
                        </a:effectLst>
                      </a:endParaRPr>
                    </a:p>
                    <a:p>
                      <a:pPr marL="0" indent="0" algn="just">
                        <a:lnSpc>
                          <a:spcPct val="100000"/>
                        </a:lnSpc>
                        <a:spcBef>
                          <a:spcPts val="200"/>
                        </a:spcBef>
                        <a:spcAft>
                          <a:spcPts val="200"/>
                        </a:spcAft>
                        <a:buFont typeface="+mj-lt"/>
                        <a:buNone/>
                      </a:pPr>
                      <a:r>
                        <a:rPr lang="pl-PL" sz="1600" b="1" dirty="0">
                          <a:solidFill>
                            <a:srgbClr val="FF6600"/>
                          </a:solidFill>
                          <a:effectLst>
                            <a:outerShdw blurRad="38100" dist="38100" dir="2700000" algn="tl">
                              <a:srgbClr val="000000">
                                <a:alpha val="43137"/>
                              </a:srgbClr>
                            </a:outerShdw>
                          </a:effectLst>
                          <a:latin typeface="+mn-lt"/>
                          <a:ea typeface="Times New Roman" panose="02020603050405020304" pitchFamily="18" charset="0"/>
                          <a:cs typeface="Times New Roman" panose="02020603050405020304" pitchFamily="18" charset="0"/>
                        </a:rPr>
                        <a:t>2. Łączenie i tworzenie produktów turystycznych oraz ich promocja</a:t>
                      </a:r>
                    </a:p>
                    <a:p>
                      <a:pPr algn="just">
                        <a:lnSpc>
                          <a:spcPct val="100000"/>
                        </a:lnSpc>
                        <a:spcBef>
                          <a:spcPts val="200"/>
                        </a:spcBef>
                        <a:spcAft>
                          <a:spcPts val="200"/>
                        </a:spcAft>
                      </a:pPr>
                      <a:r>
                        <a:rPr lang="pl-PL" sz="1600" b="0" dirty="0">
                          <a:solidFill>
                            <a:srgbClr val="FF6600"/>
                          </a:solidFill>
                          <a:effectLst/>
                          <a:ea typeface="Calibri" panose="020F0502020204030204" pitchFamily="34" charset="0"/>
                          <a:cs typeface="Times New Roman" panose="02020603050405020304" pitchFamily="18" charset="0"/>
                        </a:rPr>
                        <a:t>Wspierane są takie działania, które pomogą wzmocnić wiedzę odwiedzających o pograniczu czesko-polskim i kształtować postrzeganie go jako wspólny region turystyczny.</a:t>
                      </a:r>
                    </a:p>
                    <a:p>
                      <a:pPr algn="just">
                        <a:lnSpc>
                          <a:spcPct val="100000"/>
                        </a:lnSpc>
                        <a:spcBef>
                          <a:spcPts val="200"/>
                        </a:spcBef>
                        <a:spcAft>
                          <a:spcPts val="200"/>
                        </a:spcAft>
                      </a:pPr>
                      <a:r>
                        <a:rPr lang="pl-PL" sz="1600" b="1" dirty="0">
                          <a:solidFill>
                            <a:srgbClr val="FF6600"/>
                          </a:solidFill>
                          <a:effectLst/>
                          <a:ea typeface="Calibri" panose="020F0502020204030204" pitchFamily="34" charset="0"/>
                          <a:cs typeface="Times New Roman" panose="02020603050405020304" pitchFamily="18" charset="0"/>
                        </a:rPr>
                        <a:t>Dofinansowanie  będą mogły otrzymać następujące działania:</a:t>
                      </a:r>
                    </a:p>
                    <a:p>
                      <a:pPr marL="285750" indent="-285750" algn="just">
                        <a:lnSpc>
                          <a:spcPct val="100000"/>
                        </a:lnSpc>
                        <a:spcBef>
                          <a:spcPts val="200"/>
                        </a:spcBef>
                        <a:spcAft>
                          <a:spcPts val="200"/>
                        </a:spcAft>
                        <a:buFont typeface="Wingdings" panose="05000000000000000000" pitchFamily="2" charset="2"/>
                        <a:buChar char="Ø"/>
                      </a:pPr>
                      <a:r>
                        <a:rPr lang="pl-PL" sz="1600" b="0" dirty="0">
                          <a:solidFill>
                            <a:srgbClr val="FF6600"/>
                          </a:solidFill>
                          <a:effectLst/>
                          <a:ea typeface="Calibri" panose="020F0502020204030204" pitchFamily="34" charset="0"/>
                          <a:cs typeface="Times New Roman" panose="02020603050405020304" pitchFamily="18" charset="0"/>
                        </a:rPr>
                        <a:t>tworzenie i realizacja wspólnych rozwiązań koncepcyjnych w zakresie rozwoju, promocji (z naciskiem na jej nowoczesne i zrównoważone formy) i wykorzystania dziedzictwa kulturowego i przyrodniczego</a:t>
                      </a:r>
                    </a:p>
                    <a:p>
                      <a:pPr marL="285750" indent="-285750" algn="just">
                        <a:lnSpc>
                          <a:spcPct val="100000"/>
                        </a:lnSpc>
                        <a:spcBef>
                          <a:spcPts val="200"/>
                        </a:spcBef>
                        <a:spcAft>
                          <a:spcPts val="200"/>
                        </a:spcAft>
                        <a:buFont typeface="Wingdings" panose="05000000000000000000" pitchFamily="2" charset="2"/>
                        <a:buChar char="Ø"/>
                      </a:pPr>
                      <a:r>
                        <a:rPr lang="pl-PL" sz="1600" b="0" dirty="0">
                          <a:solidFill>
                            <a:srgbClr val="FF6600"/>
                          </a:solidFill>
                          <a:effectLst/>
                          <a:ea typeface="Calibri" panose="020F0502020204030204" pitchFamily="34" charset="0"/>
                          <a:cs typeface="Times New Roman" panose="02020603050405020304" pitchFamily="18" charset="0"/>
                        </a:rPr>
                        <a:t>łączenie i rozwijanie już istniejących produktów turystycznych (np. stworzenie wspólnej marki) lub  działania związane z tworzeniem nowych transgranicznych produktów</a:t>
                      </a:r>
                      <a:endParaRPr lang="pl-PL" sz="1550" b="0" dirty="0">
                        <a:solidFill>
                          <a:srgbClr val="FF6600"/>
                        </a:solidFill>
                      </a:endParaRPr>
                    </a:p>
                  </a:txBody>
                  <a:tcPr/>
                </a:tc>
                <a:extLst>
                  <a:ext uri="{0D108BD9-81ED-4DB2-BD59-A6C34878D82A}">
                    <a16:rowId xmlns:a16="http://schemas.microsoft.com/office/drawing/2014/main" val="382206565"/>
                  </a:ext>
                </a:extLst>
              </a:tr>
            </a:tbl>
          </a:graphicData>
        </a:graphic>
      </p:graphicFrame>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cs-CZ" altLang="cs-CZ" sz="2200" b="1" dirty="0">
                <a:solidFill>
                  <a:srgbClr val="000099"/>
                </a:solidFill>
                <a:latin typeface="Arial" charset="0"/>
                <a:cs typeface="Arial" charset="0"/>
              </a:rPr>
              <a:t>Fond malých projektů 2021 - 2027</a:t>
            </a:r>
            <a:r>
              <a:rPr lang="pl-PL" sz="2200" b="1" dirty="0">
                <a:solidFill>
                  <a:srgbClr val="003399"/>
                </a:solidFill>
                <a:latin typeface="Arial" panose="020B0604020202020204" pitchFamily="34" charset="0"/>
                <a:cs typeface="Arial" panose="020B0604020202020204" pitchFamily="34" charset="0"/>
              </a:rPr>
              <a:t> </a:t>
            </a:r>
            <a:r>
              <a:rPr lang="pl-PL" sz="2200" b="1" dirty="0">
                <a:solidFill>
                  <a:srgbClr val="000099"/>
                </a:solidFill>
                <a:latin typeface="Arial" panose="020B0604020202020204" pitchFamily="34" charset="0"/>
                <a:cs typeface="Arial" panose="020B0604020202020204" pitchFamily="34" charset="0"/>
              </a:rPr>
              <a:t>|</a:t>
            </a:r>
            <a:r>
              <a:rPr lang="pl-PL" sz="2200" b="1" dirty="0">
                <a:solidFill>
                  <a:srgbClr val="003399"/>
                </a:solidFill>
                <a:latin typeface="Arial" panose="020B0604020202020204" pitchFamily="34" charset="0"/>
                <a:cs typeface="Arial" panose="020B0604020202020204" pitchFamily="34" charset="0"/>
              </a:rPr>
              <a:t> </a:t>
            </a:r>
            <a:r>
              <a:rPr lang="pl-PL" altLang="cs-CZ" sz="2200" b="1" dirty="0">
                <a:solidFill>
                  <a:srgbClr val="FF6600"/>
                </a:solidFill>
                <a:latin typeface="Arial" charset="0"/>
                <a:cs typeface="Arial" charset="0"/>
              </a:rPr>
              <a:t>Fundusz małych projektów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spTree>
    <p:extLst>
      <p:ext uri="{BB962C8B-B14F-4D97-AF65-F5344CB8AC3E}">
        <p14:creationId xmlns:p14="http://schemas.microsoft.com/office/powerpoint/2010/main" val="33663643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graphicFrame>
        <p:nvGraphicFramePr>
          <p:cNvPr id="9" name="Tabulka 2">
            <a:extLst>
              <a:ext uri="{FF2B5EF4-FFF2-40B4-BE49-F238E27FC236}">
                <a16:creationId xmlns:a16="http://schemas.microsoft.com/office/drawing/2014/main" id="{28010F7E-14DD-4DF2-B4D8-A6D3D1B6A492}"/>
              </a:ext>
            </a:extLst>
          </p:cNvPr>
          <p:cNvGraphicFramePr>
            <a:graphicFrameLocks noGrp="1"/>
          </p:cNvGraphicFramePr>
          <p:nvPr>
            <p:extLst>
              <p:ext uri="{D42A27DB-BD31-4B8C-83A1-F6EECF244321}">
                <p14:modId xmlns:p14="http://schemas.microsoft.com/office/powerpoint/2010/main" val="579376270"/>
              </p:ext>
            </p:extLst>
          </p:nvPr>
        </p:nvGraphicFramePr>
        <p:xfrm>
          <a:off x="390803" y="1156301"/>
          <a:ext cx="11410394" cy="4134643"/>
        </p:xfrm>
        <a:graphic>
          <a:graphicData uri="http://schemas.openxmlformats.org/drawingml/2006/table">
            <a:tbl>
              <a:tblPr firstRow="1" bandRow="1">
                <a:tableStyleId>{3B4B98B0-60AC-42C2-AFA5-B58CD77FA1E5}</a:tableStyleId>
              </a:tblPr>
              <a:tblGrid>
                <a:gridCol w="5714162">
                  <a:extLst>
                    <a:ext uri="{9D8B030D-6E8A-4147-A177-3AD203B41FA5}">
                      <a16:colId xmlns:a16="http://schemas.microsoft.com/office/drawing/2014/main" val="3983641993"/>
                    </a:ext>
                  </a:extLst>
                </a:gridCol>
                <a:gridCol w="5696232">
                  <a:extLst>
                    <a:ext uri="{9D8B030D-6E8A-4147-A177-3AD203B41FA5}">
                      <a16:colId xmlns:a16="http://schemas.microsoft.com/office/drawing/2014/main" val="2326915147"/>
                    </a:ext>
                  </a:extLst>
                </a:gridCol>
              </a:tblGrid>
              <a:tr h="4134643">
                <a:tc>
                  <a:txBody>
                    <a:bodyPr/>
                    <a:lstStyle/>
                    <a:p>
                      <a:pPr algn="ctr"/>
                      <a:r>
                        <a:rPr lang="pl-PL" altLang="cs-CZ" sz="1900" b="1" u="sng" cap="small" baseline="0" dirty="0">
                          <a:solidFill>
                            <a:srgbClr val="000099"/>
                          </a:solidFill>
                          <a:effectLst>
                            <a:outerShdw blurRad="38100" dist="38100" dir="2700000" algn="tl">
                              <a:srgbClr val="000000">
                                <a:alpha val="43137"/>
                              </a:srgbClr>
                            </a:outerShdw>
                          </a:effectLst>
                          <a:latin typeface="Calibri  "/>
                          <a:cs typeface="Arial" charset="0"/>
                        </a:rPr>
                        <a:t>Vhodné Aktivity V Rámci Priority 2</a:t>
                      </a:r>
                    </a:p>
                    <a:p>
                      <a:pPr marL="0" indent="0" algn="just">
                        <a:lnSpc>
                          <a:spcPct val="100000"/>
                        </a:lnSpc>
                        <a:spcBef>
                          <a:spcPts val="200"/>
                        </a:spcBef>
                        <a:spcAft>
                          <a:spcPts val="200"/>
                        </a:spcAft>
                        <a:buFont typeface="+mj-lt"/>
                        <a:buNone/>
                      </a:pPr>
                      <a:r>
                        <a:rPr lang="cs-CZ" sz="1500" b="1" dirty="0">
                          <a:solidFill>
                            <a:srgbClr val="000099"/>
                          </a:solidFill>
                          <a:effectLst>
                            <a:outerShdw blurRad="38100" dist="38100" dir="2700000" algn="tl">
                              <a:srgbClr val="000000">
                                <a:alpha val="43137"/>
                              </a:srgbClr>
                            </a:outerShdw>
                          </a:effectLst>
                          <a:latin typeface="+mn-lt"/>
                          <a:ea typeface="Times New Roman" panose="02020603050405020304" pitchFamily="18" charset="0"/>
                          <a:cs typeface="Times New Roman" panose="02020603050405020304" pitchFamily="18" charset="0"/>
                        </a:rPr>
                        <a:t>3. Podpora doprovodných aktivit souvisejících s rozvojem cestovního ruchu</a:t>
                      </a:r>
                    </a:p>
                    <a:p>
                      <a:pPr algn="just">
                        <a:lnSpc>
                          <a:spcPct val="100000"/>
                        </a:lnSpc>
                        <a:spcBef>
                          <a:spcPts val="200"/>
                        </a:spcBef>
                        <a:spcAft>
                          <a:spcPts val="200"/>
                        </a:spcAft>
                      </a:pPr>
                      <a:r>
                        <a:rPr lang="cs-CZ" sz="1500" b="0" dirty="0">
                          <a:solidFill>
                            <a:srgbClr val="000099"/>
                          </a:solidFill>
                          <a:effectLst/>
                          <a:ea typeface="Calibri" panose="020F0502020204030204" pitchFamily="34" charset="0"/>
                          <a:cs typeface="Times New Roman" panose="02020603050405020304" pitchFamily="18" charset="0"/>
                        </a:rPr>
                        <a:t>Podporovány jsou aktivity související se snahou zmírnit negativní dopady cestovního ruchu nejen pro chráněná území a území v bezprostřední blízkosti chráněných území, ale také pro místní obyvatele, žijící v turisticky exponovaných lokalitách.</a:t>
                      </a:r>
                    </a:p>
                    <a:p>
                      <a:pPr algn="just">
                        <a:lnSpc>
                          <a:spcPct val="100000"/>
                        </a:lnSpc>
                        <a:spcBef>
                          <a:spcPts val="200"/>
                        </a:spcBef>
                        <a:spcAft>
                          <a:spcPts val="200"/>
                        </a:spcAft>
                      </a:pPr>
                      <a:r>
                        <a:rPr lang="cs-CZ" sz="1500" b="0" dirty="0">
                          <a:solidFill>
                            <a:srgbClr val="000099"/>
                          </a:solidFill>
                          <a:effectLst/>
                          <a:ea typeface="Calibri" panose="020F0502020204030204" pitchFamily="34" charset="0"/>
                          <a:cs typeface="Times New Roman" panose="02020603050405020304" pitchFamily="18" charset="0"/>
                        </a:rPr>
                        <a:t>Dále jsou podporovány aktivity zlepšující kvalitu poskytovaných služeb a  zvyšující turistickou atraktivitu česko-polské území jako významného turistického regionu. </a:t>
                      </a:r>
                      <a:endParaRPr lang="pl-PL" sz="1500" b="0" dirty="0">
                        <a:solidFill>
                          <a:srgbClr val="000099"/>
                        </a:solidFill>
                        <a:effectLst/>
                        <a:ea typeface="Calibri" panose="020F0502020204030204" pitchFamily="34" charset="0"/>
                        <a:cs typeface="Times New Roman" panose="02020603050405020304" pitchFamily="18" charset="0"/>
                      </a:endParaRPr>
                    </a:p>
                    <a:p>
                      <a:pPr algn="just">
                        <a:lnSpc>
                          <a:spcPct val="100000"/>
                        </a:lnSpc>
                        <a:spcBef>
                          <a:spcPts val="200"/>
                        </a:spcBef>
                        <a:spcAft>
                          <a:spcPts val="200"/>
                        </a:spcAft>
                      </a:pPr>
                      <a:r>
                        <a:rPr lang="cs-CZ" sz="1500" b="1" dirty="0">
                          <a:solidFill>
                            <a:srgbClr val="000099"/>
                          </a:solidFill>
                          <a:effectLst/>
                          <a:ea typeface="Calibri" panose="020F0502020204030204" pitchFamily="34" charset="0"/>
                          <a:cs typeface="Times New Roman" panose="02020603050405020304" pitchFamily="18" charset="0"/>
                        </a:rPr>
                        <a:t>Financovány mohou být následující aktivity:</a:t>
                      </a:r>
                      <a:endParaRPr lang="pl-PL" sz="1500" b="1" dirty="0">
                        <a:solidFill>
                          <a:srgbClr val="000099"/>
                        </a:solidFill>
                        <a:effectLst/>
                        <a:ea typeface="Calibri" panose="020F0502020204030204" pitchFamily="34" charset="0"/>
                        <a:cs typeface="Times New Roman" panose="02020603050405020304" pitchFamily="18" charset="0"/>
                      </a:endParaRPr>
                    </a:p>
                    <a:p>
                      <a:pPr marL="285750" indent="-285750" algn="just">
                        <a:lnSpc>
                          <a:spcPct val="100000"/>
                        </a:lnSpc>
                        <a:spcBef>
                          <a:spcPts val="200"/>
                        </a:spcBef>
                        <a:spcAft>
                          <a:spcPts val="200"/>
                        </a:spcAft>
                        <a:buFont typeface="Wingdings" panose="05000000000000000000" pitchFamily="2" charset="2"/>
                        <a:buChar char="Ø"/>
                      </a:pPr>
                      <a:r>
                        <a:rPr lang="cs-CZ" sz="1500" b="0" dirty="0">
                          <a:solidFill>
                            <a:srgbClr val="000099"/>
                          </a:solidFill>
                          <a:effectLst/>
                          <a:ea typeface="Calibri" panose="020F0502020204030204" pitchFamily="34" charset="0"/>
                          <a:cs typeface="Times New Roman" panose="02020603050405020304" pitchFamily="18" charset="0"/>
                        </a:rPr>
                        <a:t>monitoring návštěvnosti</a:t>
                      </a:r>
                      <a:endParaRPr lang="pl-PL" sz="1500" b="0" dirty="0">
                        <a:solidFill>
                          <a:srgbClr val="000099"/>
                        </a:solidFill>
                        <a:effectLst/>
                        <a:ea typeface="Calibri" panose="020F0502020204030204" pitchFamily="34" charset="0"/>
                        <a:cs typeface="Times New Roman" panose="02020603050405020304" pitchFamily="18" charset="0"/>
                      </a:endParaRPr>
                    </a:p>
                    <a:p>
                      <a:pPr marL="285750" indent="-285750" algn="just">
                        <a:lnSpc>
                          <a:spcPct val="100000"/>
                        </a:lnSpc>
                        <a:spcBef>
                          <a:spcPts val="200"/>
                        </a:spcBef>
                        <a:spcAft>
                          <a:spcPts val="200"/>
                        </a:spcAft>
                        <a:buFont typeface="Wingdings" panose="05000000000000000000" pitchFamily="2" charset="2"/>
                        <a:buChar char="Ø"/>
                      </a:pPr>
                      <a:r>
                        <a:rPr lang="cs-CZ" sz="1500" b="0" dirty="0">
                          <a:solidFill>
                            <a:srgbClr val="000099"/>
                          </a:solidFill>
                          <a:effectLst/>
                          <a:ea typeface="Calibri" panose="020F0502020204030204" pitchFamily="34" charset="0"/>
                          <a:cs typeface="Times New Roman" panose="02020603050405020304" pitchFamily="18" charset="0"/>
                        </a:rPr>
                        <a:t>jazykové a odborné vzdělávání pracovníků v celém široce chápaném odvětví cestovního ruchu</a:t>
                      </a:r>
                      <a:endParaRPr lang="pl-PL" sz="1500" b="0" dirty="0">
                        <a:solidFill>
                          <a:srgbClr val="000099"/>
                        </a:solidFill>
                        <a:effectLst/>
                        <a:ea typeface="Calibri" panose="020F0502020204030204" pitchFamily="34" charset="0"/>
                        <a:cs typeface="Times New Roman" panose="02020603050405020304" pitchFamily="18" charset="0"/>
                      </a:endParaRPr>
                    </a:p>
                    <a:p>
                      <a:pPr marL="285750" indent="-285750" algn="just">
                        <a:lnSpc>
                          <a:spcPct val="100000"/>
                        </a:lnSpc>
                        <a:spcBef>
                          <a:spcPts val="200"/>
                        </a:spcBef>
                        <a:spcAft>
                          <a:spcPts val="200"/>
                        </a:spcAft>
                        <a:buFont typeface="Wingdings" panose="05000000000000000000" pitchFamily="2" charset="2"/>
                        <a:buChar char="Ø"/>
                      </a:pPr>
                      <a:r>
                        <a:rPr lang="cs-CZ" sz="1500" b="0" dirty="0">
                          <a:solidFill>
                            <a:srgbClr val="000099"/>
                          </a:solidFill>
                          <a:effectLst/>
                          <a:ea typeface="Times New Roman" panose="02020603050405020304" pitchFamily="18" charset="0"/>
                          <a:cs typeface="Times New Roman" panose="02020603050405020304" pitchFamily="18" charset="0"/>
                        </a:rPr>
                        <a:t>výměnné stáže pracovníků v cestovním ruchu</a:t>
                      </a:r>
                      <a:endParaRPr lang="pl-PL" sz="1500" b="0" dirty="0">
                        <a:solidFill>
                          <a:srgbClr val="000099"/>
                        </a:solidFill>
                        <a:effectLst/>
                        <a:ea typeface="Calibri" panose="020F0502020204030204" pitchFamily="34" charset="0"/>
                        <a:cs typeface="Times New Roman" panose="02020603050405020304" pitchFamily="18" charset="0"/>
                      </a:endParaRPr>
                    </a:p>
                  </a:txBody>
                  <a:tcPr/>
                </a:tc>
                <a:tc>
                  <a:txBody>
                    <a:bodyPr/>
                    <a:lstStyle/>
                    <a:p>
                      <a:pPr algn="ctr"/>
                      <a:r>
                        <a:rPr lang="cs-CZ" sz="1900" b="1" u="sng" cap="small" baseline="0" dirty="0" err="1">
                          <a:solidFill>
                            <a:srgbClr val="FF6600"/>
                          </a:solidFill>
                          <a:effectLst>
                            <a:outerShdw blurRad="38100" dist="38100" dir="2700000" algn="tl">
                              <a:srgbClr val="000000">
                                <a:alpha val="43137"/>
                              </a:srgbClr>
                            </a:outerShdw>
                          </a:effectLst>
                        </a:rPr>
                        <a:t>Działania</a:t>
                      </a:r>
                      <a:r>
                        <a:rPr lang="cs-CZ" sz="1900" b="1" u="sng" cap="small" baseline="0" dirty="0">
                          <a:solidFill>
                            <a:srgbClr val="FF6600"/>
                          </a:solidFill>
                          <a:effectLst>
                            <a:outerShdw blurRad="38100" dist="38100" dir="2700000" algn="tl">
                              <a:srgbClr val="000000">
                                <a:alpha val="43137"/>
                              </a:srgbClr>
                            </a:outerShdw>
                          </a:effectLst>
                        </a:rPr>
                        <a:t> </a:t>
                      </a:r>
                      <a:r>
                        <a:rPr lang="cs-CZ" sz="1900" b="1" u="sng" cap="small" baseline="0" dirty="0" err="1">
                          <a:solidFill>
                            <a:srgbClr val="FF6600"/>
                          </a:solidFill>
                          <a:effectLst>
                            <a:outerShdw blurRad="38100" dist="38100" dir="2700000" algn="tl">
                              <a:srgbClr val="000000">
                                <a:alpha val="43137"/>
                              </a:srgbClr>
                            </a:outerShdw>
                          </a:effectLst>
                        </a:rPr>
                        <a:t>Kwalifikowalne</a:t>
                      </a:r>
                      <a:r>
                        <a:rPr lang="cs-CZ" sz="1900" b="1" u="sng" cap="small" baseline="0" dirty="0">
                          <a:solidFill>
                            <a:srgbClr val="FF6600"/>
                          </a:solidFill>
                          <a:effectLst>
                            <a:outerShdw blurRad="38100" dist="38100" dir="2700000" algn="tl">
                              <a:srgbClr val="000000">
                                <a:alpha val="43137"/>
                              </a:srgbClr>
                            </a:outerShdw>
                          </a:effectLst>
                        </a:rPr>
                        <a:t> W </a:t>
                      </a:r>
                      <a:r>
                        <a:rPr lang="cs-CZ" sz="1900" b="1" u="sng" cap="small" baseline="0" dirty="0" err="1">
                          <a:solidFill>
                            <a:srgbClr val="FF6600"/>
                          </a:solidFill>
                          <a:effectLst>
                            <a:outerShdw blurRad="38100" dist="38100" dir="2700000" algn="tl">
                              <a:srgbClr val="000000">
                                <a:alpha val="43137"/>
                              </a:srgbClr>
                            </a:outerShdw>
                          </a:effectLst>
                        </a:rPr>
                        <a:t>Ramach</a:t>
                      </a:r>
                      <a:r>
                        <a:rPr lang="cs-CZ" sz="1900" b="1" u="sng" cap="small" baseline="0" dirty="0">
                          <a:solidFill>
                            <a:srgbClr val="FF6600"/>
                          </a:solidFill>
                          <a:effectLst>
                            <a:outerShdw blurRad="38100" dist="38100" dir="2700000" algn="tl">
                              <a:srgbClr val="000000">
                                <a:alpha val="43137"/>
                              </a:srgbClr>
                            </a:outerShdw>
                          </a:effectLst>
                        </a:rPr>
                        <a:t> </a:t>
                      </a:r>
                      <a:r>
                        <a:rPr lang="cs-CZ" sz="1900" b="1" u="sng" cap="small" baseline="0" dirty="0" err="1">
                          <a:solidFill>
                            <a:srgbClr val="FF6600"/>
                          </a:solidFill>
                          <a:effectLst>
                            <a:outerShdw blurRad="38100" dist="38100" dir="2700000" algn="tl">
                              <a:srgbClr val="000000">
                                <a:alpha val="43137"/>
                              </a:srgbClr>
                            </a:outerShdw>
                          </a:effectLst>
                        </a:rPr>
                        <a:t>Priorytetu</a:t>
                      </a:r>
                      <a:r>
                        <a:rPr lang="cs-CZ" sz="1900" b="1" u="sng" cap="small" baseline="0" dirty="0">
                          <a:solidFill>
                            <a:srgbClr val="FF6600"/>
                          </a:solidFill>
                          <a:effectLst>
                            <a:outerShdw blurRad="38100" dist="38100" dir="2700000" algn="tl">
                              <a:srgbClr val="000000">
                                <a:alpha val="43137"/>
                              </a:srgbClr>
                            </a:outerShdw>
                          </a:effectLst>
                        </a:rPr>
                        <a:t> 2</a:t>
                      </a:r>
                    </a:p>
                    <a:p>
                      <a:pPr marL="0" indent="0" algn="just">
                        <a:lnSpc>
                          <a:spcPct val="100000"/>
                        </a:lnSpc>
                        <a:spcBef>
                          <a:spcPts val="200"/>
                        </a:spcBef>
                        <a:spcAft>
                          <a:spcPts val="200"/>
                        </a:spcAft>
                        <a:buFont typeface="+mj-lt"/>
                        <a:buNone/>
                      </a:pPr>
                      <a:r>
                        <a:rPr lang="pl-PL" sz="1600" b="1" dirty="0">
                          <a:solidFill>
                            <a:srgbClr val="FF6600"/>
                          </a:solidFill>
                          <a:effectLst>
                            <a:outerShdw blurRad="38100" dist="38100" dir="2700000" algn="tl">
                              <a:srgbClr val="000000">
                                <a:alpha val="43137"/>
                              </a:srgbClr>
                            </a:outerShdw>
                          </a:effectLst>
                          <a:latin typeface="+mn-lt"/>
                          <a:ea typeface="Times New Roman" panose="02020603050405020304" pitchFamily="18" charset="0"/>
                          <a:cs typeface="Times New Roman" panose="02020603050405020304" pitchFamily="18" charset="0"/>
                        </a:rPr>
                        <a:t>3. </a:t>
                      </a:r>
                      <a:r>
                        <a:rPr lang="pl-PL" sz="1500" b="1" dirty="0">
                          <a:solidFill>
                            <a:srgbClr val="FF6600"/>
                          </a:solidFill>
                          <a:effectLst>
                            <a:outerShdw blurRad="38100" dist="38100" dir="2700000" algn="tl">
                              <a:srgbClr val="000000">
                                <a:alpha val="43137"/>
                              </a:srgbClr>
                            </a:outerShdw>
                          </a:effectLst>
                          <a:latin typeface="+mn-lt"/>
                          <a:ea typeface="Times New Roman" panose="02020603050405020304" pitchFamily="18" charset="0"/>
                          <a:cs typeface="Times New Roman" panose="02020603050405020304" pitchFamily="18" charset="0"/>
                        </a:rPr>
                        <a:t>Wsparcie działań towarzyszących związanych z rozwojem turystyki </a:t>
                      </a:r>
                    </a:p>
                    <a:p>
                      <a:pPr algn="just">
                        <a:lnSpc>
                          <a:spcPct val="100000"/>
                        </a:lnSpc>
                        <a:spcBef>
                          <a:spcPts val="200"/>
                        </a:spcBef>
                        <a:spcAft>
                          <a:spcPts val="200"/>
                        </a:spcAft>
                      </a:pPr>
                      <a:r>
                        <a:rPr lang="pl-PL" sz="1500" b="0" dirty="0">
                          <a:solidFill>
                            <a:srgbClr val="FF6600"/>
                          </a:solidFill>
                          <a:effectLst/>
                          <a:ea typeface="Calibri" panose="020F0502020204030204" pitchFamily="34" charset="0"/>
                          <a:cs typeface="Times New Roman" panose="02020603050405020304" pitchFamily="18" charset="0"/>
                        </a:rPr>
                        <a:t>Wspierane są działania związane ze złagodzeniem negatywnych skutków turystyki nie tylko dla obszarów chronionych i terenów znajdujących się w bezpośrednim sąsiedztwie obszarów chronionych, ale także dla mieszkańców pogranicza żyjących w eksponowanych turystycznie lokalizacjach.</a:t>
                      </a:r>
                    </a:p>
                    <a:p>
                      <a:pPr algn="just">
                        <a:lnSpc>
                          <a:spcPct val="100000"/>
                        </a:lnSpc>
                        <a:spcBef>
                          <a:spcPts val="200"/>
                        </a:spcBef>
                        <a:spcAft>
                          <a:spcPts val="200"/>
                        </a:spcAft>
                      </a:pPr>
                      <a:r>
                        <a:rPr lang="pl-PL" sz="1500" b="0" dirty="0">
                          <a:solidFill>
                            <a:srgbClr val="FF6600"/>
                          </a:solidFill>
                          <a:effectLst/>
                          <a:ea typeface="Calibri" panose="020F0502020204030204" pitchFamily="34" charset="0"/>
                          <a:cs typeface="Times New Roman" panose="02020603050405020304" pitchFamily="18" charset="0"/>
                        </a:rPr>
                        <a:t>Dalej są wspierane działania przyczyniające się do podniesienia jakości świadczonych usług i zwiększenia atrakcyjności turystycznej czesko-polskiego obszaru jako ważnego regionu turystycznego.</a:t>
                      </a:r>
                    </a:p>
                    <a:p>
                      <a:pPr algn="just">
                        <a:lnSpc>
                          <a:spcPct val="100000"/>
                        </a:lnSpc>
                        <a:spcBef>
                          <a:spcPts val="200"/>
                        </a:spcBef>
                        <a:spcAft>
                          <a:spcPts val="200"/>
                        </a:spcAft>
                      </a:pPr>
                      <a:r>
                        <a:rPr lang="pl-PL" sz="1500" b="1" dirty="0">
                          <a:solidFill>
                            <a:srgbClr val="FF6600"/>
                          </a:solidFill>
                          <a:effectLst/>
                          <a:ea typeface="Calibri" panose="020F0502020204030204" pitchFamily="34" charset="0"/>
                          <a:cs typeface="Times New Roman" panose="02020603050405020304" pitchFamily="18" charset="0"/>
                        </a:rPr>
                        <a:t>Dofinansowanie  będą mogły otrzymać następujące działania:</a:t>
                      </a:r>
                    </a:p>
                    <a:p>
                      <a:pPr marL="285750" indent="-285750" algn="just">
                        <a:lnSpc>
                          <a:spcPct val="100000"/>
                        </a:lnSpc>
                        <a:spcBef>
                          <a:spcPts val="0"/>
                        </a:spcBef>
                        <a:spcAft>
                          <a:spcPts val="0"/>
                        </a:spcAft>
                        <a:buFont typeface="Wingdings" panose="05000000000000000000" pitchFamily="2" charset="2"/>
                        <a:buChar char="Ø"/>
                      </a:pPr>
                      <a:r>
                        <a:rPr lang="pl-PL" sz="1500" b="0" dirty="0">
                          <a:solidFill>
                            <a:srgbClr val="FF6600"/>
                          </a:solidFill>
                          <a:effectLst/>
                          <a:ea typeface="Calibri" panose="020F0502020204030204" pitchFamily="34" charset="0"/>
                          <a:cs typeface="Times New Roman" panose="02020603050405020304" pitchFamily="18" charset="0"/>
                        </a:rPr>
                        <a:t>monitorowanie liczby odwiedzin</a:t>
                      </a:r>
                    </a:p>
                    <a:p>
                      <a:pPr marL="285750" indent="-285750" algn="just">
                        <a:lnSpc>
                          <a:spcPct val="100000"/>
                        </a:lnSpc>
                        <a:spcBef>
                          <a:spcPts val="0"/>
                        </a:spcBef>
                        <a:spcAft>
                          <a:spcPts val="0"/>
                        </a:spcAft>
                        <a:buFont typeface="Wingdings" panose="05000000000000000000" pitchFamily="2" charset="2"/>
                        <a:buChar char="Ø"/>
                      </a:pPr>
                      <a:r>
                        <a:rPr lang="pl-PL" sz="1500" b="0" dirty="0">
                          <a:solidFill>
                            <a:srgbClr val="FF6600"/>
                          </a:solidFill>
                          <a:effectLst/>
                          <a:ea typeface="Calibri" panose="020F0502020204030204" pitchFamily="34" charset="0"/>
                          <a:cs typeface="Times New Roman" panose="02020603050405020304" pitchFamily="18" charset="0"/>
                        </a:rPr>
                        <a:t>szkolenia językowe i specjalistyczne szkolenia zawodowe pracowników w całym szeroko rozumianym sektorze turystycznym</a:t>
                      </a:r>
                    </a:p>
                    <a:p>
                      <a:pPr marL="285750" indent="-285750" algn="just">
                        <a:lnSpc>
                          <a:spcPct val="100000"/>
                        </a:lnSpc>
                        <a:spcBef>
                          <a:spcPts val="0"/>
                        </a:spcBef>
                        <a:spcAft>
                          <a:spcPts val="0"/>
                        </a:spcAft>
                        <a:buFont typeface="Wingdings" panose="05000000000000000000" pitchFamily="2" charset="2"/>
                        <a:buChar char="Ø"/>
                      </a:pPr>
                      <a:r>
                        <a:rPr lang="pl-PL" sz="1500" b="0" dirty="0">
                          <a:solidFill>
                            <a:srgbClr val="FF6600"/>
                          </a:solidFill>
                          <a:effectLst/>
                          <a:ea typeface="Times New Roman" panose="02020603050405020304" pitchFamily="18" charset="0"/>
                          <a:cs typeface="Times New Roman" panose="02020603050405020304" pitchFamily="18" charset="0"/>
                        </a:rPr>
                        <a:t>wymienne staże pracowników w całym szeroko rozumianym sektorze turystycznym</a:t>
                      </a:r>
                      <a:endParaRPr lang="pl-PL" sz="1500" b="0" dirty="0">
                        <a:solidFill>
                          <a:srgbClr val="FF6600"/>
                        </a:solidFill>
                        <a:effectLst/>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382206565"/>
                  </a:ext>
                </a:extLst>
              </a:tr>
            </a:tbl>
          </a:graphicData>
        </a:graphic>
      </p:graphicFrame>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cs-CZ" altLang="cs-CZ" sz="2200" b="1" dirty="0">
                <a:solidFill>
                  <a:srgbClr val="000099"/>
                </a:solidFill>
                <a:latin typeface="Arial" charset="0"/>
                <a:cs typeface="Arial" charset="0"/>
              </a:rPr>
              <a:t>Fond malých projektů 2021 - 2027</a:t>
            </a:r>
            <a:r>
              <a:rPr lang="pl-PL" sz="2200" b="1" dirty="0">
                <a:solidFill>
                  <a:srgbClr val="003399"/>
                </a:solidFill>
                <a:latin typeface="Arial" panose="020B0604020202020204" pitchFamily="34" charset="0"/>
                <a:cs typeface="Arial" panose="020B0604020202020204" pitchFamily="34" charset="0"/>
              </a:rPr>
              <a:t> </a:t>
            </a:r>
            <a:r>
              <a:rPr lang="pl-PL" sz="2200" b="1" dirty="0">
                <a:solidFill>
                  <a:srgbClr val="000099"/>
                </a:solidFill>
                <a:latin typeface="Arial" panose="020B0604020202020204" pitchFamily="34" charset="0"/>
                <a:cs typeface="Arial" panose="020B0604020202020204" pitchFamily="34" charset="0"/>
              </a:rPr>
              <a:t>|</a:t>
            </a:r>
            <a:r>
              <a:rPr lang="pl-PL" sz="2200" b="1" dirty="0">
                <a:solidFill>
                  <a:srgbClr val="003399"/>
                </a:solidFill>
                <a:latin typeface="Arial" panose="020B0604020202020204" pitchFamily="34" charset="0"/>
                <a:cs typeface="Arial" panose="020B0604020202020204" pitchFamily="34" charset="0"/>
              </a:rPr>
              <a:t> </a:t>
            </a:r>
            <a:r>
              <a:rPr lang="pl-PL" altLang="cs-CZ" sz="2200" b="1" dirty="0">
                <a:solidFill>
                  <a:srgbClr val="FF6600"/>
                </a:solidFill>
                <a:latin typeface="Arial" charset="0"/>
                <a:cs typeface="Arial" charset="0"/>
              </a:rPr>
              <a:t>Fundusz małych projektów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spTree>
    <p:extLst>
      <p:ext uri="{BB962C8B-B14F-4D97-AF65-F5344CB8AC3E}">
        <p14:creationId xmlns:p14="http://schemas.microsoft.com/office/powerpoint/2010/main" val="12380940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graphicFrame>
        <p:nvGraphicFramePr>
          <p:cNvPr id="9" name="Tabulka 2">
            <a:extLst>
              <a:ext uri="{FF2B5EF4-FFF2-40B4-BE49-F238E27FC236}">
                <a16:creationId xmlns:a16="http://schemas.microsoft.com/office/drawing/2014/main" id="{28010F7E-14DD-4DF2-B4D8-A6D3D1B6A492}"/>
              </a:ext>
            </a:extLst>
          </p:cNvPr>
          <p:cNvGraphicFramePr>
            <a:graphicFrameLocks noGrp="1"/>
          </p:cNvGraphicFramePr>
          <p:nvPr>
            <p:extLst>
              <p:ext uri="{D42A27DB-BD31-4B8C-83A1-F6EECF244321}">
                <p14:modId xmlns:p14="http://schemas.microsoft.com/office/powerpoint/2010/main" val="3355947561"/>
              </p:ext>
            </p:extLst>
          </p:nvPr>
        </p:nvGraphicFramePr>
        <p:xfrm>
          <a:off x="393032" y="1156301"/>
          <a:ext cx="11408165" cy="4134643"/>
        </p:xfrm>
        <a:graphic>
          <a:graphicData uri="http://schemas.openxmlformats.org/drawingml/2006/table">
            <a:tbl>
              <a:tblPr firstRow="1" bandRow="1">
                <a:tableStyleId>{3B4B98B0-60AC-42C2-AFA5-B58CD77FA1E5}</a:tableStyleId>
              </a:tblPr>
              <a:tblGrid>
                <a:gridCol w="5711933">
                  <a:extLst>
                    <a:ext uri="{9D8B030D-6E8A-4147-A177-3AD203B41FA5}">
                      <a16:colId xmlns:a16="http://schemas.microsoft.com/office/drawing/2014/main" val="3983641993"/>
                    </a:ext>
                  </a:extLst>
                </a:gridCol>
                <a:gridCol w="5696232">
                  <a:extLst>
                    <a:ext uri="{9D8B030D-6E8A-4147-A177-3AD203B41FA5}">
                      <a16:colId xmlns:a16="http://schemas.microsoft.com/office/drawing/2014/main" val="2326915147"/>
                    </a:ext>
                  </a:extLst>
                </a:gridCol>
              </a:tblGrid>
              <a:tr h="4134643">
                <a:tc>
                  <a:txBody>
                    <a:bodyPr/>
                    <a:lstStyle/>
                    <a:p>
                      <a:pPr algn="ctr"/>
                      <a:r>
                        <a:rPr lang="cs-CZ" sz="1800" b="1" u="sng" kern="1200" cap="all" dirty="0">
                          <a:solidFill>
                            <a:srgbClr val="000099"/>
                          </a:solidFill>
                          <a:effectLst>
                            <a:outerShdw blurRad="38100" dist="38100" dir="2700000" algn="tl">
                              <a:srgbClr val="000000">
                                <a:alpha val="43137"/>
                              </a:srgbClr>
                            </a:outerShdw>
                          </a:effectLst>
                          <a:latin typeface="+mn-lt"/>
                          <a:ea typeface="+mn-ea"/>
                          <a:cs typeface="+mn-cs"/>
                        </a:rPr>
                        <a:t>VHODNÍ ŽADATELÉ V RÁMCI PRIORITY 2</a:t>
                      </a:r>
                      <a:endParaRPr lang="pl-PL" sz="1800" b="1" u="sng" kern="1200" cap="all" dirty="0">
                        <a:solidFill>
                          <a:srgbClr val="000099"/>
                        </a:solidFill>
                        <a:effectLst>
                          <a:outerShdw blurRad="38100" dist="38100" dir="2700000" algn="tl">
                            <a:srgbClr val="000000">
                              <a:alpha val="43137"/>
                            </a:srgbClr>
                          </a:outerShdw>
                        </a:effectLst>
                        <a:latin typeface="+mn-lt"/>
                        <a:ea typeface="+mn-ea"/>
                        <a:cs typeface="+mn-cs"/>
                      </a:endParaRPr>
                    </a:p>
                    <a:p>
                      <a:pPr marL="285750" indent="-285750" algn="just">
                        <a:lnSpc>
                          <a:spcPct val="100000"/>
                        </a:lnSpc>
                        <a:spcBef>
                          <a:spcPts val="200"/>
                        </a:spcBef>
                        <a:spcAft>
                          <a:spcPts val="200"/>
                        </a:spcAft>
                        <a:buFont typeface="Wingdings" panose="05000000000000000000" pitchFamily="2" charset="2"/>
                        <a:buChar char="Ø"/>
                      </a:pPr>
                      <a:endParaRPr lang="pl-PL" sz="1500" b="0" dirty="0">
                        <a:solidFill>
                          <a:srgbClr val="000099"/>
                        </a:solidFill>
                        <a:effectLst/>
                        <a:ea typeface="Calibri" panose="020F0502020204030204" pitchFamily="34" charset="0"/>
                        <a:cs typeface="Times New Roman" panose="02020603050405020304" pitchFamily="18" charset="0"/>
                      </a:endParaRPr>
                    </a:p>
                    <a:p>
                      <a:pPr marL="285750" indent="-285750" algn="just">
                        <a:lnSpc>
                          <a:spcPct val="100000"/>
                        </a:lnSpc>
                        <a:spcBef>
                          <a:spcPts val="200"/>
                        </a:spcBef>
                        <a:spcAft>
                          <a:spcPts val="200"/>
                        </a:spcAft>
                        <a:buFont typeface="Wingdings" panose="05000000000000000000" pitchFamily="2" charset="2"/>
                        <a:buChar char="Ø"/>
                      </a:pPr>
                      <a:endParaRPr lang="pl-PL" sz="1500" b="0" dirty="0">
                        <a:solidFill>
                          <a:srgbClr val="000099"/>
                        </a:solidFill>
                        <a:effectLst/>
                        <a:ea typeface="Calibri" panose="020F0502020204030204" pitchFamily="34" charset="0"/>
                        <a:cs typeface="Times New Roman" panose="02020603050405020304" pitchFamily="18" charset="0"/>
                      </a:endParaRPr>
                    </a:p>
                    <a:p>
                      <a:pPr marL="285750" indent="-285750" algn="just">
                        <a:lnSpc>
                          <a:spcPct val="100000"/>
                        </a:lnSpc>
                        <a:spcBef>
                          <a:spcPts val="200"/>
                        </a:spcBef>
                        <a:spcAft>
                          <a:spcPts val="200"/>
                        </a:spcAft>
                        <a:buFont typeface="Wingdings" panose="05000000000000000000" pitchFamily="2" charset="2"/>
                        <a:buChar char="Ø"/>
                      </a:pPr>
                      <a:r>
                        <a:rPr lang="pl-PL" sz="1600" b="0" dirty="0" err="1">
                          <a:solidFill>
                            <a:srgbClr val="000099"/>
                          </a:solidFill>
                          <a:effectLst/>
                          <a:ea typeface="Calibri" panose="020F0502020204030204" pitchFamily="34" charset="0"/>
                          <a:cs typeface="Times New Roman" panose="02020603050405020304" pitchFamily="18" charset="0"/>
                        </a:rPr>
                        <a:t>Malé</a:t>
                      </a:r>
                      <a:r>
                        <a:rPr lang="pl-PL" sz="1600" b="0" dirty="0">
                          <a:solidFill>
                            <a:srgbClr val="000099"/>
                          </a:solidFill>
                          <a:effectLst/>
                          <a:ea typeface="Calibri" panose="020F0502020204030204" pitchFamily="34" charset="0"/>
                          <a:cs typeface="Times New Roman" panose="02020603050405020304" pitchFamily="18" charset="0"/>
                        </a:rPr>
                        <a:t> projekty </a:t>
                      </a:r>
                      <a:r>
                        <a:rPr lang="pl-PL" sz="1600" b="0" dirty="0" err="1">
                          <a:solidFill>
                            <a:srgbClr val="000099"/>
                          </a:solidFill>
                          <a:effectLst/>
                          <a:ea typeface="Calibri" panose="020F0502020204030204" pitchFamily="34" charset="0"/>
                          <a:cs typeface="Times New Roman" panose="02020603050405020304" pitchFamily="18" charset="0"/>
                        </a:rPr>
                        <a:t>musí</a:t>
                      </a:r>
                      <a:r>
                        <a:rPr lang="pl-PL" sz="1600" b="0" dirty="0">
                          <a:solidFill>
                            <a:srgbClr val="000099"/>
                          </a:solidFill>
                          <a:effectLst/>
                          <a:ea typeface="Calibri" panose="020F0502020204030204" pitchFamily="34" charset="0"/>
                          <a:cs typeface="Times New Roman" panose="02020603050405020304" pitchFamily="18" charset="0"/>
                        </a:rPr>
                        <a:t> </a:t>
                      </a:r>
                      <a:r>
                        <a:rPr lang="pl-PL" sz="1600" b="0" dirty="0" err="1">
                          <a:solidFill>
                            <a:srgbClr val="000099"/>
                          </a:solidFill>
                          <a:effectLst/>
                          <a:ea typeface="Calibri" panose="020F0502020204030204" pitchFamily="34" charset="0"/>
                          <a:cs typeface="Times New Roman" panose="02020603050405020304" pitchFamily="18" charset="0"/>
                        </a:rPr>
                        <a:t>být</a:t>
                      </a:r>
                      <a:r>
                        <a:rPr lang="pl-PL" sz="1600" b="0" dirty="0">
                          <a:solidFill>
                            <a:srgbClr val="000099"/>
                          </a:solidFill>
                          <a:effectLst/>
                          <a:ea typeface="Calibri" panose="020F0502020204030204" pitchFamily="34" charset="0"/>
                          <a:cs typeface="Times New Roman" panose="02020603050405020304" pitchFamily="18" charset="0"/>
                        </a:rPr>
                        <a:t> </a:t>
                      </a:r>
                      <a:r>
                        <a:rPr lang="pl-PL" sz="1600" b="0" dirty="0" err="1">
                          <a:solidFill>
                            <a:srgbClr val="000099"/>
                          </a:solidFill>
                          <a:effectLst/>
                          <a:ea typeface="Calibri" panose="020F0502020204030204" pitchFamily="34" charset="0"/>
                          <a:cs typeface="Times New Roman" panose="02020603050405020304" pitchFamily="18" charset="0"/>
                        </a:rPr>
                        <a:t>realizovány</a:t>
                      </a:r>
                      <a:r>
                        <a:rPr lang="pl-PL" sz="1600" b="0" dirty="0">
                          <a:solidFill>
                            <a:srgbClr val="000099"/>
                          </a:solidFill>
                          <a:effectLst/>
                          <a:ea typeface="Calibri" panose="020F0502020204030204" pitchFamily="34" charset="0"/>
                          <a:cs typeface="Times New Roman" panose="02020603050405020304" pitchFamily="18" charset="0"/>
                        </a:rPr>
                        <a:t> </a:t>
                      </a:r>
                      <a:r>
                        <a:rPr lang="pl-PL" sz="1600" b="0" dirty="0" err="1">
                          <a:solidFill>
                            <a:srgbClr val="000099"/>
                          </a:solidFill>
                          <a:effectLst/>
                          <a:ea typeface="Calibri" panose="020F0502020204030204" pitchFamily="34" charset="0"/>
                          <a:cs typeface="Times New Roman" panose="02020603050405020304" pitchFamily="18" charset="0"/>
                        </a:rPr>
                        <a:t>alespoň</a:t>
                      </a:r>
                      <a:r>
                        <a:rPr lang="pl-PL" sz="1600" b="0" dirty="0">
                          <a:solidFill>
                            <a:srgbClr val="000099"/>
                          </a:solidFill>
                          <a:effectLst/>
                          <a:ea typeface="Calibri" panose="020F0502020204030204" pitchFamily="34" charset="0"/>
                          <a:cs typeface="Times New Roman" panose="02020603050405020304" pitchFamily="18" charset="0"/>
                        </a:rPr>
                        <a:t> </a:t>
                      </a:r>
                      <a:r>
                        <a:rPr lang="pl-PL" sz="1600" b="0" dirty="0" err="1">
                          <a:solidFill>
                            <a:srgbClr val="000099"/>
                          </a:solidFill>
                          <a:effectLst/>
                          <a:ea typeface="Calibri" panose="020F0502020204030204" pitchFamily="34" charset="0"/>
                          <a:cs typeface="Times New Roman" panose="02020603050405020304" pitchFamily="18" charset="0"/>
                        </a:rPr>
                        <a:t>jedním</a:t>
                      </a:r>
                      <a:r>
                        <a:rPr lang="pl-PL" sz="1600" b="0" dirty="0">
                          <a:solidFill>
                            <a:srgbClr val="000099"/>
                          </a:solidFill>
                          <a:effectLst/>
                          <a:ea typeface="Calibri" panose="020F0502020204030204" pitchFamily="34" charset="0"/>
                          <a:cs typeface="Times New Roman" panose="02020603050405020304" pitchFamily="18" charset="0"/>
                        </a:rPr>
                        <a:t> </a:t>
                      </a:r>
                      <a:r>
                        <a:rPr lang="pl-PL" sz="1600" b="0" dirty="0" err="1">
                          <a:solidFill>
                            <a:srgbClr val="000099"/>
                          </a:solidFill>
                          <a:effectLst/>
                          <a:ea typeface="Calibri" panose="020F0502020204030204" pitchFamily="34" charset="0"/>
                          <a:cs typeface="Times New Roman" panose="02020603050405020304" pitchFamily="18" charset="0"/>
                        </a:rPr>
                        <a:t>českým</a:t>
                      </a:r>
                      <a:r>
                        <a:rPr lang="pl-PL" sz="1600" b="0" dirty="0">
                          <a:solidFill>
                            <a:srgbClr val="000099"/>
                          </a:solidFill>
                          <a:effectLst/>
                          <a:ea typeface="Calibri" panose="020F0502020204030204" pitchFamily="34" charset="0"/>
                          <a:cs typeface="Times New Roman" panose="02020603050405020304" pitchFamily="18" charset="0"/>
                        </a:rPr>
                        <a:t> </a:t>
                      </a:r>
                      <a:r>
                        <a:rPr lang="pl-PL" sz="1600" b="0" dirty="0" err="1">
                          <a:solidFill>
                            <a:srgbClr val="000099"/>
                          </a:solidFill>
                          <a:effectLst/>
                          <a:ea typeface="Calibri" panose="020F0502020204030204" pitchFamily="34" charset="0"/>
                          <a:cs typeface="Times New Roman" panose="02020603050405020304" pitchFamily="18" charset="0"/>
                        </a:rPr>
                        <a:t>projektovým</a:t>
                      </a:r>
                      <a:r>
                        <a:rPr lang="pl-PL" sz="1600" b="0" dirty="0">
                          <a:solidFill>
                            <a:srgbClr val="000099"/>
                          </a:solidFill>
                          <a:effectLst/>
                          <a:ea typeface="Calibri" panose="020F0502020204030204" pitchFamily="34" charset="0"/>
                          <a:cs typeface="Times New Roman" panose="02020603050405020304" pitchFamily="18" charset="0"/>
                        </a:rPr>
                        <a:t> partnerem a </a:t>
                      </a:r>
                      <a:r>
                        <a:rPr lang="pl-PL" sz="1600" b="0" dirty="0" err="1">
                          <a:solidFill>
                            <a:srgbClr val="000099"/>
                          </a:solidFill>
                          <a:effectLst/>
                          <a:ea typeface="Calibri" panose="020F0502020204030204" pitchFamily="34" charset="0"/>
                          <a:cs typeface="Times New Roman" panose="02020603050405020304" pitchFamily="18" charset="0"/>
                        </a:rPr>
                        <a:t>alespoň</a:t>
                      </a:r>
                      <a:r>
                        <a:rPr lang="pl-PL" sz="1600" b="0" dirty="0">
                          <a:solidFill>
                            <a:srgbClr val="000099"/>
                          </a:solidFill>
                          <a:effectLst/>
                          <a:ea typeface="Calibri" panose="020F0502020204030204" pitchFamily="34" charset="0"/>
                          <a:cs typeface="Times New Roman" panose="02020603050405020304" pitchFamily="18" charset="0"/>
                        </a:rPr>
                        <a:t> </a:t>
                      </a:r>
                      <a:r>
                        <a:rPr lang="pl-PL" sz="1600" b="0" dirty="0" err="1">
                          <a:solidFill>
                            <a:srgbClr val="000099"/>
                          </a:solidFill>
                          <a:effectLst/>
                          <a:ea typeface="Calibri" panose="020F0502020204030204" pitchFamily="34" charset="0"/>
                          <a:cs typeface="Times New Roman" panose="02020603050405020304" pitchFamily="18" charset="0"/>
                        </a:rPr>
                        <a:t>jedním</a:t>
                      </a:r>
                      <a:r>
                        <a:rPr lang="pl-PL" sz="1600" b="0" dirty="0">
                          <a:solidFill>
                            <a:srgbClr val="000099"/>
                          </a:solidFill>
                          <a:effectLst/>
                          <a:ea typeface="Calibri" panose="020F0502020204030204" pitchFamily="34" charset="0"/>
                          <a:cs typeface="Times New Roman" panose="02020603050405020304" pitchFamily="18" charset="0"/>
                        </a:rPr>
                        <a:t> </a:t>
                      </a:r>
                      <a:r>
                        <a:rPr lang="pl-PL" sz="1600" b="0" dirty="0" err="1">
                          <a:solidFill>
                            <a:srgbClr val="000099"/>
                          </a:solidFill>
                          <a:effectLst/>
                          <a:ea typeface="Calibri" panose="020F0502020204030204" pitchFamily="34" charset="0"/>
                          <a:cs typeface="Times New Roman" panose="02020603050405020304" pitchFamily="18" charset="0"/>
                        </a:rPr>
                        <a:t>polským</a:t>
                      </a:r>
                      <a:r>
                        <a:rPr lang="pl-PL" sz="1600" b="0" dirty="0">
                          <a:solidFill>
                            <a:srgbClr val="000099"/>
                          </a:solidFill>
                          <a:effectLst/>
                          <a:ea typeface="Calibri" panose="020F0502020204030204" pitchFamily="34" charset="0"/>
                          <a:cs typeface="Times New Roman" panose="02020603050405020304" pitchFamily="18" charset="0"/>
                        </a:rPr>
                        <a:t> </a:t>
                      </a:r>
                      <a:r>
                        <a:rPr lang="pl-PL" sz="1600" b="0" dirty="0" err="1">
                          <a:solidFill>
                            <a:srgbClr val="000099"/>
                          </a:solidFill>
                          <a:effectLst/>
                          <a:ea typeface="Calibri" panose="020F0502020204030204" pitchFamily="34" charset="0"/>
                          <a:cs typeface="Times New Roman" panose="02020603050405020304" pitchFamily="18" charset="0"/>
                        </a:rPr>
                        <a:t>projektovým</a:t>
                      </a:r>
                      <a:r>
                        <a:rPr lang="pl-PL" sz="1600" b="0" dirty="0">
                          <a:solidFill>
                            <a:srgbClr val="000099"/>
                          </a:solidFill>
                          <a:effectLst/>
                          <a:ea typeface="Calibri" panose="020F0502020204030204" pitchFamily="34" charset="0"/>
                          <a:cs typeface="Times New Roman" panose="02020603050405020304" pitchFamily="18" charset="0"/>
                        </a:rPr>
                        <a:t> partnerem. </a:t>
                      </a:r>
                    </a:p>
                    <a:p>
                      <a:pPr marL="285750" indent="-285750" algn="just">
                        <a:lnSpc>
                          <a:spcPct val="100000"/>
                        </a:lnSpc>
                        <a:spcBef>
                          <a:spcPts val="200"/>
                        </a:spcBef>
                        <a:spcAft>
                          <a:spcPts val="200"/>
                        </a:spcAft>
                        <a:buFont typeface="Wingdings" panose="05000000000000000000" pitchFamily="2" charset="2"/>
                        <a:buChar char="Ø"/>
                      </a:pPr>
                      <a:r>
                        <a:rPr lang="pl-PL" sz="1600" b="0" dirty="0">
                          <a:solidFill>
                            <a:srgbClr val="000099"/>
                          </a:solidFill>
                          <a:effectLst/>
                          <a:ea typeface="Calibri" panose="020F0502020204030204" pitchFamily="34" charset="0"/>
                          <a:cs typeface="Times New Roman" panose="02020603050405020304" pitchFamily="18" charset="0"/>
                        </a:rPr>
                        <a:t>Pro podporu </a:t>
                      </a:r>
                      <a:r>
                        <a:rPr lang="pl-PL" sz="1600" b="0" dirty="0" err="1">
                          <a:solidFill>
                            <a:srgbClr val="000099"/>
                          </a:solidFill>
                          <a:effectLst/>
                          <a:ea typeface="Calibri" panose="020F0502020204030204" pitchFamily="34" charset="0"/>
                          <a:cs typeface="Times New Roman" panose="02020603050405020304" pitchFamily="18" charset="0"/>
                        </a:rPr>
                        <a:t>malého</a:t>
                      </a:r>
                      <a:r>
                        <a:rPr lang="pl-PL" sz="1600" b="0" dirty="0">
                          <a:solidFill>
                            <a:srgbClr val="000099"/>
                          </a:solidFill>
                          <a:effectLst/>
                          <a:ea typeface="Calibri" panose="020F0502020204030204" pitchFamily="34" charset="0"/>
                          <a:cs typeface="Times New Roman" panose="02020603050405020304" pitchFamily="18" charset="0"/>
                        </a:rPr>
                        <a:t> projektu </a:t>
                      </a:r>
                      <a:r>
                        <a:rPr lang="pl-PL" sz="1600" b="0" dirty="0" err="1">
                          <a:solidFill>
                            <a:srgbClr val="000099"/>
                          </a:solidFill>
                          <a:effectLst/>
                          <a:ea typeface="Calibri" panose="020F0502020204030204" pitchFamily="34" charset="0"/>
                          <a:cs typeface="Times New Roman" panose="02020603050405020304" pitchFamily="18" charset="0"/>
                        </a:rPr>
                        <a:t>není</a:t>
                      </a:r>
                      <a:r>
                        <a:rPr lang="pl-PL" sz="1600" b="0" dirty="0">
                          <a:solidFill>
                            <a:srgbClr val="000099"/>
                          </a:solidFill>
                          <a:effectLst/>
                          <a:ea typeface="Calibri" panose="020F0502020204030204" pitchFamily="34" charset="0"/>
                          <a:cs typeface="Times New Roman" panose="02020603050405020304" pitchFamily="18" charset="0"/>
                        </a:rPr>
                        <a:t> </a:t>
                      </a:r>
                      <a:r>
                        <a:rPr lang="pl-PL" sz="1600" b="0" dirty="0" err="1">
                          <a:solidFill>
                            <a:srgbClr val="000099"/>
                          </a:solidFill>
                          <a:effectLst/>
                          <a:ea typeface="Calibri" panose="020F0502020204030204" pitchFamily="34" charset="0"/>
                          <a:cs typeface="Times New Roman" panose="02020603050405020304" pitchFamily="18" charset="0"/>
                        </a:rPr>
                        <a:t>rozhodující</a:t>
                      </a:r>
                      <a:r>
                        <a:rPr lang="pl-PL" sz="1600" b="0" dirty="0">
                          <a:solidFill>
                            <a:srgbClr val="000099"/>
                          </a:solidFill>
                          <a:effectLst/>
                          <a:ea typeface="Calibri" panose="020F0502020204030204" pitchFamily="34" charset="0"/>
                          <a:cs typeface="Times New Roman" panose="02020603050405020304" pitchFamily="18" charset="0"/>
                        </a:rPr>
                        <a:t>, zda </a:t>
                      </a:r>
                      <a:r>
                        <a:rPr lang="pl-PL" sz="1600" b="0" dirty="0" err="1">
                          <a:solidFill>
                            <a:srgbClr val="000099"/>
                          </a:solidFill>
                          <a:effectLst/>
                          <a:ea typeface="Calibri" panose="020F0502020204030204" pitchFamily="34" charset="0"/>
                          <a:cs typeface="Times New Roman" panose="02020603050405020304" pitchFamily="18" charset="0"/>
                        </a:rPr>
                        <a:t>má</a:t>
                      </a:r>
                      <a:r>
                        <a:rPr lang="pl-PL" sz="1600" b="0" dirty="0">
                          <a:solidFill>
                            <a:srgbClr val="000099"/>
                          </a:solidFill>
                          <a:effectLst/>
                          <a:ea typeface="Calibri" panose="020F0502020204030204" pitchFamily="34" charset="0"/>
                          <a:cs typeface="Times New Roman" panose="02020603050405020304" pitchFamily="18" charset="0"/>
                        </a:rPr>
                        <a:t> partner </a:t>
                      </a:r>
                      <a:r>
                        <a:rPr lang="pl-PL" sz="1600" b="0" dirty="0" err="1">
                          <a:solidFill>
                            <a:srgbClr val="000099"/>
                          </a:solidFill>
                          <a:effectLst/>
                          <a:ea typeface="Calibri" panose="020F0502020204030204" pitchFamily="34" charset="0"/>
                          <a:cs typeface="Times New Roman" panose="02020603050405020304" pitchFamily="18" charset="0"/>
                        </a:rPr>
                        <a:t>sídlo</a:t>
                      </a:r>
                      <a:r>
                        <a:rPr lang="pl-PL" sz="1600" b="0" dirty="0">
                          <a:solidFill>
                            <a:srgbClr val="000099"/>
                          </a:solidFill>
                          <a:effectLst/>
                          <a:ea typeface="Calibri" panose="020F0502020204030204" pitchFamily="34" charset="0"/>
                          <a:cs typeface="Times New Roman" panose="02020603050405020304" pitchFamily="18" charset="0"/>
                        </a:rPr>
                        <a:t> v </a:t>
                      </a:r>
                      <a:r>
                        <a:rPr lang="pl-PL" sz="1600" b="0" dirty="0" err="1">
                          <a:solidFill>
                            <a:srgbClr val="000099"/>
                          </a:solidFill>
                          <a:effectLst/>
                          <a:ea typeface="Calibri" panose="020F0502020204030204" pitchFamily="34" charset="0"/>
                          <a:cs typeface="Times New Roman" panose="02020603050405020304" pitchFamily="18" charset="0"/>
                        </a:rPr>
                        <a:t>programovém</a:t>
                      </a:r>
                      <a:r>
                        <a:rPr lang="pl-PL" sz="1600" b="0" dirty="0">
                          <a:solidFill>
                            <a:srgbClr val="000099"/>
                          </a:solidFill>
                          <a:effectLst/>
                          <a:ea typeface="Calibri" panose="020F0502020204030204" pitchFamily="34" charset="0"/>
                          <a:cs typeface="Times New Roman" panose="02020603050405020304" pitchFamily="18" charset="0"/>
                        </a:rPr>
                        <a:t> </a:t>
                      </a:r>
                      <a:r>
                        <a:rPr lang="pl-PL" sz="1600" b="0" dirty="0" err="1">
                          <a:solidFill>
                            <a:srgbClr val="000099"/>
                          </a:solidFill>
                          <a:effectLst/>
                          <a:ea typeface="Calibri" panose="020F0502020204030204" pitchFamily="34" charset="0"/>
                          <a:cs typeface="Times New Roman" panose="02020603050405020304" pitchFamily="18" charset="0"/>
                        </a:rPr>
                        <a:t>území</a:t>
                      </a:r>
                      <a:r>
                        <a:rPr lang="pl-PL" sz="1600" b="0" dirty="0">
                          <a:solidFill>
                            <a:srgbClr val="000099"/>
                          </a:solidFill>
                          <a:effectLst/>
                          <a:ea typeface="Calibri" panose="020F0502020204030204" pitchFamily="34" charset="0"/>
                          <a:cs typeface="Times New Roman" panose="02020603050405020304" pitchFamily="18" charset="0"/>
                        </a:rPr>
                        <a:t>. </a:t>
                      </a:r>
                      <a:r>
                        <a:rPr lang="pl-PL" sz="1600" b="0" dirty="0" err="1">
                          <a:solidFill>
                            <a:srgbClr val="000099"/>
                          </a:solidFill>
                          <a:effectLst/>
                          <a:ea typeface="Calibri" panose="020F0502020204030204" pitchFamily="34" charset="0"/>
                          <a:cs typeface="Times New Roman" panose="02020603050405020304" pitchFamily="18" charset="0"/>
                        </a:rPr>
                        <a:t>Důležité</a:t>
                      </a:r>
                      <a:r>
                        <a:rPr lang="pl-PL" sz="1600" b="0" dirty="0">
                          <a:solidFill>
                            <a:srgbClr val="000099"/>
                          </a:solidFill>
                          <a:effectLst/>
                          <a:ea typeface="Calibri" panose="020F0502020204030204" pitchFamily="34" charset="0"/>
                          <a:cs typeface="Times New Roman" panose="02020603050405020304" pitchFamily="18" charset="0"/>
                        </a:rPr>
                        <a:t> je, aby </a:t>
                      </a:r>
                      <a:r>
                        <a:rPr lang="pl-PL" sz="1600" b="0" dirty="0" err="1">
                          <a:solidFill>
                            <a:srgbClr val="000099"/>
                          </a:solidFill>
                          <a:effectLst/>
                          <a:ea typeface="Calibri" panose="020F0502020204030204" pitchFamily="34" charset="0"/>
                          <a:cs typeface="Times New Roman" panose="02020603050405020304" pitchFamily="18" charset="0"/>
                        </a:rPr>
                        <a:t>malé</a:t>
                      </a:r>
                      <a:r>
                        <a:rPr lang="pl-PL" sz="1600" b="0" dirty="0">
                          <a:solidFill>
                            <a:srgbClr val="000099"/>
                          </a:solidFill>
                          <a:effectLst/>
                          <a:ea typeface="Calibri" panose="020F0502020204030204" pitchFamily="34" charset="0"/>
                          <a:cs typeface="Times New Roman" panose="02020603050405020304" pitchFamily="18" charset="0"/>
                        </a:rPr>
                        <a:t> projekty </a:t>
                      </a:r>
                      <a:r>
                        <a:rPr lang="pl-PL" sz="1600" b="0" dirty="0" err="1">
                          <a:solidFill>
                            <a:srgbClr val="000099"/>
                          </a:solidFill>
                          <a:effectLst/>
                          <a:ea typeface="Calibri" panose="020F0502020204030204" pitchFamily="34" charset="0"/>
                          <a:cs typeface="Times New Roman" panose="02020603050405020304" pitchFamily="18" charset="0"/>
                        </a:rPr>
                        <a:t>měly</a:t>
                      </a:r>
                      <a:r>
                        <a:rPr lang="pl-PL" sz="1600" b="0" dirty="0">
                          <a:solidFill>
                            <a:srgbClr val="000099"/>
                          </a:solidFill>
                          <a:effectLst/>
                          <a:ea typeface="Calibri" panose="020F0502020204030204" pitchFamily="34" charset="0"/>
                          <a:cs typeface="Times New Roman" panose="02020603050405020304" pitchFamily="18" charset="0"/>
                        </a:rPr>
                        <a:t> </a:t>
                      </a:r>
                      <a:r>
                        <a:rPr lang="pl-PL" sz="1600" b="0" dirty="0" err="1">
                          <a:solidFill>
                            <a:srgbClr val="000099"/>
                          </a:solidFill>
                          <a:effectLst/>
                          <a:ea typeface="Calibri" panose="020F0502020204030204" pitchFamily="34" charset="0"/>
                          <a:cs typeface="Times New Roman" panose="02020603050405020304" pitchFamily="18" charset="0"/>
                        </a:rPr>
                        <a:t>příznivý</a:t>
                      </a:r>
                      <a:r>
                        <a:rPr lang="pl-PL" sz="1600" b="0" dirty="0">
                          <a:solidFill>
                            <a:srgbClr val="000099"/>
                          </a:solidFill>
                          <a:effectLst/>
                          <a:ea typeface="Calibri" panose="020F0502020204030204" pitchFamily="34" charset="0"/>
                          <a:cs typeface="Times New Roman" panose="02020603050405020304" pitchFamily="18" charset="0"/>
                        </a:rPr>
                        <a:t> </a:t>
                      </a:r>
                      <a:r>
                        <a:rPr lang="pl-PL" sz="1600" b="0" dirty="0" err="1">
                          <a:solidFill>
                            <a:srgbClr val="000099"/>
                          </a:solidFill>
                          <a:effectLst/>
                          <a:ea typeface="Calibri" panose="020F0502020204030204" pitchFamily="34" charset="0"/>
                          <a:cs typeface="Times New Roman" panose="02020603050405020304" pitchFamily="18" charset="0"/>
                        </a:rPr>
                        <a:t>dopad</a:t>
                      </a:r>
                      <a:r>
                        <a:rPr lang="pl-PL" sz="1600" b="0" dirty="0">
                          <a:solidFill>
                            <a:srgbClr val="000099"/>
                          </a:solidFill>
                          <a:effectLst/>
                          <a:ea typeface="Calibri" panose="020F0502020204030204" pitchFamily="34" charset="0"/>
                          <a:cs typeface="Times New Roman" panose="02020603050405020304" pitchFamily="18" charset="0"/>
                        </a:rPr>
                        <a:t> </a:t>
                      </a:r>
                      <a:r>
                        <a:rPr lang="pl-PL" sz="1600" b="0" dirty="0" err="1">
                          <a:solidFill>
                            <a:srgbClr val="000099"/>
                          </a:solidFill>
                          <a:effectLst/>
                          <a:ea typeface="Calibri" panose="020F0502020204030204" pitchFamily="34" charset="0"/>
                          <a:cs typeface="Times New Roman" panose="02020603050405020304" pitchFamily="18" charset="0"/>
                        </a:rPr>
                        <a:t>ve</a:t>
                      </a:r>
                      <a:r>
                        <a:rPr lang="pl-PL" sz="1600" b="0" dirty="0">
                          <a:solidFill>
                            <a:srgbClr val="000099"/>
                          </a:solidFill>
                          <a:effectLst/>
                          <a:ea typeface="Calibri" panose="020F0502020204030204" pitchFamily="34" charset="0"/>
                          <a:cs typeface="Times New Roman" panose="02020603050405020304" pitchFamily="18" charset="0"/>
                        </a:rPr>
                        <a:t> </a:t>
                      </a:r>
                      <a:r>
                        <a:rPr lang="pl-PL" sz="1600" b="0" dirty="0" err="1">
                          <a:solidFill>
                            <a:srgbClr val="000099"/>
                          </a:solidFill>
                          <a:effectLst/>
                          <a:ea typeface="Calibri" panose="020F0502020204030204" pitchFamily="34" charset="0"/>
                          <a:cs typeface="Times New Roman" panose="02020603050405020304" pitchFamily="18" charset="0"/>
                        </a:rPr>
                        <a:t>společném</a:t>
                      </a:r>
                      <a:r>
                        <a:rPr lang="pl-PL" sz="1600" b="0" dirty="0">
                          <a:solidFill>
                            <a:srgbClr val="000099"/>
                          </a:solidFill>
                          <a:effectLst/>
                          <a:ea typeface="Calibri" panose="020F0502020204030204" pitchFamily="34" charset="0"/>
                          <a:cs typeface="Times New Roman" panose="02020603050405020304" pitchFamily="18" charset="0"/>
                        </a:rPr>
                        <a:t> </a:t>
                      </a:r>
                      <a:r>
                        <a:rPr lang="pl-PL" sz="1600" b="0" dirty="0" err="1">
                          <a:solidFill>
                            <a:srgbClr val="000099"/>
                          </a:solidFill>
                          <a:effectLst/>
                          <a:ea typeface="Calibri" panose="020F0502020204030204" pitchFamily="34" charset="0"/>
                          <a:cs typeface="Times New Roman" panose="02020603050405020304" pitchFamily="18" charset="0"/>
                        </a:rPr>
                        <a:t>programovém</a:t>
                      </a:r>
                      <a:r>
                        <a:rPr lang="pl-PL" sz="1600" b="0" dirty="0">
                          <a:solidFill>
                            <a:srgbClr val="000099"/>
                          </a:solidFill>
                          <a:effectLst/>
                          <a:ea typeface="Calibri" panose="020F0502020204030204" pitchFamily="34" charset="0"/>
                          <a:cs typeface="Times New Roman" panose="02020603050405020304" pitchFamily="18" charset="0"/>
                        </a:rPr>
                        <a:t> </a:t>
                      </a:r>
                      <a:r>
                        <a:rPr lang="pl-PL" sz="1600" b="0" dirty="0" err="1">
                          <a:solidFill>
                            <a:srgbClr val="000099"/>
                          </a:solidFill>
                          <a:effectLst/>
                          <a:ea typeface="Calibri" panose="020F0502020204030204" pitchFamily="34" charset="0"/>
                          <a:cs typeface="Times New Roman" panose="02020603050405020304" pitchFamily="18" charset="0"/>
                        </a:rPr>
                        <a:t>území</a:t>
                      </a:r>
                      <a:r>
                        <a:rPr lang="pl-PL" sz="1600" b="0" dirty="0">
                          <a:solidFill>
                            <a:srgbClr val="000099"/>
                          </a:solidFill>
                          <a:effectLst/>
                          <a:ea typeface="Calibri" panose="020F0502020204030204" pitchFamily="34" charset="0"/>
                          <a:cs typeface="Times New Roman" panose="02020603050405020304" pitchFamily="18" charset="0"/>
                        </a:rPr>
                        <a:t>. </a:t>
                      </a:r>
                    </a:p>
                    <a:p>
                      <a:pPr marL="285750" indent="-285750" algn="just">
                        <a:lnSpc>
                          <a:spcPct val="100000"/>
                        </a:lnSpc>
                        <a:spcBef>
                          <a:spcPts val="200"/>
                        </a:spcBef>
                        <a:spcAft>
                          <a:spcPts val="200"/>
                        </a:spcAft>
                        <a:buFont typeface="Wingdings" panose="05000000000000000000" pitchFamily="2" charset="2"/>
                        <a:buChar char="Ø"/>
                      </a:pPr>
                      <a:r>
                        <a:rPr lang="pl-PL" sz="1600" b="0" dirty="0" err="1">
                          <a:solidFill>
                            <a:srgbClr val="000099"/>
                          </a:solidFill>
                          <a:effectLst/>
                          <a:ea typeface="Calibri" panose="020F0502020204030204" pitchFamily="34" charset="0"/>
                          <a:cs typeface="Times New Roman" panose="02020603050405020304" pitchFamily="18" charset="0"/>
                        </a:rPr>
                        <a:t>Vhodný</a:t>
                      </a:r>
                      <a:r>
                        <a:rPr lang="pl-PL" sz="1600" b="0" dirty="0">
                          <a:solidFill>
                            <a:srgbClr val="000099"/>
                          </a:solidFill>
                          <a:effectLst/>
                          <a:ea typeface="Calibri" panose="020F0502020204030204" pitchFamily="34" charset="0"/>
                          <a:cs typeface="Times New Roman" panose="02020603050405020304" pitchFamily="18" charset="0"/>
                        </a:rPr>
                        <a:t> </a:t>
                      </a:r>
                      <a:r>
                        <a:rPr lang="pl-PL" sz="1600" b="0" dirty="0" err="1">
                          <a:solidFill>
                            <a:srgbClr val="000099"/>
                          </a:solidFill>
                          <a:effectLst/>
                          <a:ea typeface="Calibri" panose="020F0502020204030204" pitchFamily="34" charset="0"/>
                          <a:cs typeface="Times New Roman" panose="02020603050405020304" pitchFamily="18" charset="0"/>
                        </a:rPr>
                        <a:t>žadatel</a:t>
                      </a:r>
                      <a:r>
                        <a:rPr lang="pl-PL" sz="1600" b="0" dirty="0">
                          <a:solidFill>
                            <a:srgbClr val="000099"/>
                          </a:solidFill>
                          <a:effectLst/>
                          <a:ea typeface="Calibri" panose="020F0502020204030204" pitchFamily="34" charset="0"/>
                          <a:cs typeface="Times New Roman" panose="02020603050405020304" pitchFamily="18" charset="0"/>
                        </a:rPr>
                        <a:t> </a:t>
                      </a:r>
                      <a:r>
                        <a:rPr lang="pl-PL" sz="1600" b="0" dirty="0" err="1">
                          <a:solidFill>
                            <a:srgbClr val="000099"/>
                          </a:solidFill>
                          <a:effectLst/>
                          <a:ea typeface="Calibri" panose="020F0502020204030204" pitchFamily="34" charset="0"/>
                          <a:cs typeface="Times New Roman" panose="02020603050405020304" pitchFamily="18" charset="0"/>
                        </a:rPr>
                        <a:t>malého</a:t>
                      </a:r>
                      <a:r>
                        <a:rPr lang="pl-PL" sz="1600" b="0" dirty="0">
                          <a:solidFill>
                            <a:srgbClr val="000099"/>
                          </a:solidFill>
                          <a:effectLst/>
                          <a:ea typeface="Calibri" panose="020F0502020204030204" pitchFamily="34" charset="0"/>
                          <a:cs typeface="Times New Roman" panose="02020603050405020304" pitchFamily="18" charset="0"/>
                        </a:rPr>
                        <a:t> projektu </a:t>
                      </a:r>
                      <a:r>
                        <a:rPr lang="pl-PL" sz="1600" b="0" dirty="0" err="1">
                          <a:solidFill>
                            <a:srgbClr val="000099"/>
                          </a:solidFill>
                          <a:effectLst/>
                          <a:ea typeface="Calibri" panose="020F0502020204030204" pitchFamily="34" charset="0"/>
                          <a:cs typeface="Times New Roman" panose="02020603050405020304" pitchFamily="18" charset="0"/>
                        </a:rPr>
                        <a:t>musí</a:t>
                      </a:r>
                      <a:r>
                        <a:rPr lang="pl-PL" sz="1600" b="0" dirty="0">
                          <a:solidFill>
                            <a:srgbClr val="000099"/>
                          </a:solidFill>
                          <a:effectLst/>
                          <a:ea typeface="Calibri" panose="020F0502020204030204" pitchFamily="34" charset="0"/>
                          <a:cs typeface="Times New Roman" panose="02020603050405020304" pitchFamily="18" charset="0"/>
                        </a:rPr>
                        <a:t> </a:t>
                      </a:r>
                      <a:r>
                        <a:rPr lang="pl-PL" sz="1600" b="0" dirty="0" err="1">
                          <a:solidFill>
                            <a:srgbClr val="000099"/>
                          </a:solidFill>
                          <a:effectLst/>
                          <a:ea typeface="Calibri" panose="020F0502020204030204" pitchFamily="34" charset="0"/>
                          <a:cs typeface="Times New Roman" panose="02020603050405020304" pitchFamily="18" charset="0"/>
                        </a:rPr>
                        <a:t>mít</a:t>
                      </a:r>
                      <a:r>
                        <a:rPr lang="pl-PL" sz="1600" b="0" dirty="0">
                          <a:solidFill>
                            <a:srgbClr val="000099"/>
                          </a:solidFill>
                          <a:effectLst/>
                          <a:ea typeface="Calibri" panose="020F0502020204030204" pitchFamily="34" charset="0"/>
                          <a:cs typeface="Times New Roman" panose="02020603050405020304" pitchFamily="18" charset="0"/>
                        </a:rPr>
                        <a:t> </a:t>
                      </a:r>
                      <a:r>
                        <a:rPr lang="pl-PL" sz="1600" b="0" dirty="0" err="1">
                          <a:solidFill>
                            <a:srgbClr val="000099"/>
                          </a:solidFill>
                          <a:effectLst/>
                          <a:ea typeface="Calibri" panose="020F0502020204030204" pitchFamily="34" charset="0"/>
                          <a:cs typeface="Times New Roman" panose="02020603050405020304" pitchFamily="18" charset="0"/>
                        </a:rPr>
                        <a:t>právní</a:t>
                      </a:r>
                      <a:r>
                        <a:rPr lang="pl-PL" sz="1600" b="0" dirty="0">
                          <a:solidFill>
                            <a:srgbClr val="000099"/>
                          </a:solidFill>
                          <a:effectLst/>
                          <a:ea typeface="Calibri" panose="020F0502020204030204" pitchFamily="34" charset="0"/>
                          <a:cs typeface="Times New Roman" panose="02020603050405020304" pitchFamily="18" charset="0"/>
                        </a:rPr>
                        <a:t> </a:t>
                      </a:r>
                      <a:r>
                        <a:rPr lang="pl-PL" sz="1600" b="0" dirty="0" err="1">
                          <a:solidFill>
                            <a:srgbClr val="000099"/>
                          </a:solidFill>
                          <a:effectLst/>
                          <a:ea typeface="Calibri" panose="020F0502020204030204" pitchFamily="34" charset="0"/>
                          <a:cs typeface="Times New Roman" panose="02020603050405020304" pitchFamily="18" charset="0"/>
                        </a:rPr>
                        <a:t>subjektivitu</a:t>
                      </a:r>
                      <a:r>
                        <a:rPr lang="pl-PL" sz="1600" b="0" dirty="0">
                          <a:solidFill>
                            <a:srgbClr val="000099"/>
                          </a:solidFill>
                          <a:effectLst/>
                          <a:ea typeface="Calibri" panose="020F0502020204030204" pitchFamily="34" charset="0"/>
                          <a:cs typeface="Times New Roman" panose="02020603050405020304" pitchFamily="18" charset="0"/>
                        </a:rPr>
                        <a:t>. </a:t>
                      </a:r>
                      <a:r>
                        <a:rPr lang="pl-PL" sz="1600" b="0" dirty="0" err="1">
                          <a:solidFill>
                            <a:srgbClr val="000099"/>
                          </a:solidFill>
                          <a:effectLst/>
                          <a:ea typeface="Calibri" panose="020F0502020204030204" pitchFamily="34" charset="0"/>
                          <a:cs typeface="Times New Roman" panose="02020603050405020304" pitchFamily="18" charset="0"/>
                        </a:rPr>
                        <a:t>Výjimkou</a:t>
                      </a:r>
                      <a:r>
                        <a:rPr lang="pl-PL" sz="1600" b="0" dirty="0">
                          <a:solidFill>
                            <a:srgbClr val="000099"/>
                          </a:solidFill>
                          <a:effectLst/>
                          <a:ea typeface="Calibri" panose="020F0502020204030204" pitchFamily="34" charset="0"/>
                          <a:cs typeface="Times New Roman" panose="02020603050405020304" pitchFamily="18" charset="0"/>
                        </a:rPr>
                        <a:t> </a:t>
                      </a:r>
                      <a:r>
                        <a:rPr lang="pl-PL" sz="1600" b="0" dirty="0" err="1">
                          <a:solidFill>
                            <a:srgbClr val="000099"/>
                          </a:solidFill>
                          <a:effectLst/>
                          <a:ea typeface="Calibri" panose="020F0502020204030204" pitchFamily="34" charset="0"/>
                          <a:cs typeface="Times New Roman" panose="02020603050405020304" pitchFamily="18" charset="0"/>
                        </a:rPr>
                        <a:t>jsou</a:t>
                      </a:r>
                      <a:r>
                        <a:rPr lang="pl-PL" sz="1600" b="0" dirty="0">
                          <a:solidFill>
                            <a:srgbClr val="000099"/>
                          </a:solidFill>
                          <a:effectLst/>
                          <a:ea typeface="Calibri" panose="020F0502020204030204" pitchFamily="34" charset="0"/>
                          <a:cs typeface="Times New Roman" panose="02020603050405020304" pitchFamily="18" charset="0"/>
                        </a:rPr>
                        <a:t> </a:t>
                      </a:r>
                      <a:r>
                        <a:rPr lang="pl-PL" sz="1600" b="0" dirty="0" err="1">
                          <a:solidFill>
                            <a:srgbClr val="000099"/>
                          </a:solidFill>
                          <a:effectLst/>
                          <a:ea typeface="Calibri" panose="020F0502020204030204" pitchFamily="34" charset="0"/>
                          <a:cs typeface="Times New Roman" panose="02020603050405020304" pitchFamily="18" charset="0"/>
                        </a:rPr>
                        <a:t>organizační</a:t>
                      </a:r>
                      <a:r>
                        <a:rPr lang="pl-PL" sz="1600" b="0" dirty="0">
                          <a:solidFill>
                            <a:srgbClr val="000099"/>
                          </a:solidFill>
                          <a:effectLst/>
                          <a:ea typeface="Calibri" panose="020F0502020204030204" pitchFamily="34" charset="0"/>
                          <a:cs typeface="Times New Roman" panose="02020603050405020304" pitchFamily="18" charset="0"/>
                        </a:rPr>
                        <a:t> </a:t>
                      </a:r>
                      <a:r>
                        <a:rPr lang="pl-PL" sz="1600" b="0" dirty="0" err="1">
                          <a:solidFill>
                            <a:srgbClr val="000099"/>
                          </a:solidFill>
                          <a:effectLst/>
                          <a:ea typeface="Calibri" panose="020F0502020204030204" pitchFamily="34" charset="0"/>
                          <a:cs typeface="Times New Roman" panose="02020603050405020304" pitchFamily="18" charset="0"/>
                        </a:rPr>
                        <a:t>složky</a:t>
                      </a:r>
                      <a:r>
                        <a:rPr lang="pl-PL" sz="1600" b="0" dirty="0">
                          <a:solidFill>
                            <a:srgbClr val="000099"/>
                          </a:solidFill>
                          <a:effectLst/>
                          <a:ea typeface="Calibri" panose="020F0502020204030204" pitchFamily="34" charset="0"/>
                          <a:cs typeface="Times New Roman" panose="02020603050405020304" pitchFamily="18" charset="0"/>
                        </a:rPr>
                        <a:t> bez </a:t>
                      </a:r>
                      <a:r>
                        <a:rPr lang="pl-PL" sz="1600" b="0" dirty="0" err="1">
                          <a:solidFill>
                            <a:srgbClr val="000099"/>
                          </a:solidFill>
                          <a:effectLst/>
                          <a:ea typeface="Calibri" panose="020F0502020204030204" pitchFamily="34" charset="0"/>
                          <a:cs typeface="Times New Roman" panose="02020603050405020304" pitchFamily="18" charset="0"/>
                        </a:rPr>
                        <a:t>právní</a:t>
                      </a:r>
                      <a:r>
                        <a:rPr lang="pl-PL" sz="1600" b="0" dirty="0">
                          <a:solidFill>
                            <a:srgbClr val="000099"/>
                          </a:solidFill>
                          <a:effectLst/>
                          <a:ea typeface="Calibri" panose="020F0502020204030204" pitchFamily="34" charset="0"/>
                          <a:cs typeface="Times New Roman" panose="02020603050405020304" pitchFamily="18" charset="0"/>
                        </a:rPr>
                        <a:t> </a:t>
                      </a:r>
                      <a:r>
                        <a:rPr lang="pl-PL" sz="1600" b="0" dirty="0" err="1">
                          <a:solidFill>
                            <a:srgbClr val="000099"/>
                          </a:solidFill>
                          <a:effectLst/>
                          <a:ea typeface="Calibri" panose="020F0502020204030204" pitchFamily="34" charset="0"/>
                          <a:cs typeface="Times New Roman" panose="02020603050405020304" pitchFamily="18" charset="0"/>
                        </a:rPr>
                        <a:t>subjektivity</a:t>
                      </a:r>
                      <a:r>
                        <a:rPr lang="pl-PL" sz="1600" b="0" dirty="0">
                          <a:solidFill>
                            <a:srgbClr val="000099"/>
                          </a:solidFill>
                          <a:effectLst/>
                          <a:ea typeface="Calibri" panose="020F0502020204030204" pitchFamily="34" charset="0"/>
                          <a:cs typeface="Times New Roman" panose="02020603050405020304" pitchFamily="18" charset="0"/>
                        </a:rPr>
                        <a:t>, </a:t>
                      </a:r>
                      <a:r>
                        <a:rPr lang="pl-PL" sz="1600" b="0" dirty="0" err="1">
                          <a:solidFill>
                            <a:srgbClr val="000099"/>
                          </a:solidFill>
                          <a:effectLst/>
                          <a:ea typeface="Calibri" panose="020F0502020204030204" pitchFamily="34" charset="0"/>
                          <a:cs typeface="Times New Roman" panose="02020603050405020304" pitchFamily="18" charset="0"/>
                        </a:rPr>
                        <a:t>které</a:t>
                      </a:r>
                      <a:r>
                        <a:rPr lang="pl-PL" sz="1600" b="0" dirty="0">
                          <a:solidFill>
                            <a:srgbClr val="000099"/>
                          </a:solidFill>
                          <a:effectLst/>
                          <a:ea typeface="Calibri" panose="020F0502020204030204" pitchFamily="34" charset="0"/>
                          <a:cs typeface="Times New Roman" panose="02020603050405020304" pitchFamily="18" charset="0"/>
                        </a:rPr>
                        <a:t> </a:t>
                      </a:r>
                      <a:r>
                        <a:rPr lang="pl-PL" sz="1600" b="0" dirty="0" err="1">
                          <a:solidFill>
                            <a:srgbClr val="000099"/>
                          </a:solidFill>
                          <a:effectLst/>
                          <a:ea typeface="Calibri" panose="020F0502020204030204" pitchFamily="34" charset="0"/>
                          <a:cs typeface="Times New Roman" panose="02020603050405020304" pitchFamily="18" charset="0"/>
                        </a:rPr>
                        <a:t>jsou</a:t>
                      </a:r>
                      <a:r>
                        <a:rPr lang="pl-PL" sz="1600" b="0" dirty="0">
                          <a:solidFill>
                            <a:srgbClr val="000099"/>
                          </a:solidFill>
                          <a:effectLst/>
                          <a:ea typeface="Calibri" panose="020F0502020204030204" pitchFamily="34" charset="0"/>
                          <a:cs typeface="Times New Roman" panose="02020603050405020304" pitchFamily="18" charset="0"/>
                        </a:rPr>
                        <a:t> </a:t>
                      </a:r>
                      <a:r>
                        <a:rPr lang="pl-PL" sz="1600" b="0" dirty="0" err="1">
                          <a:solidFill>
                            <a:srgbClr val="000099"/>
                          </a:solidFill>
                          <a:effectLst/>
                          <a:ea typeface="Calibri" panose="020F0502020204030204" pitchFamily="34" charset="0"/>
                          <a:cs typeface="Times New Roman" panose="02020603050405020304" pitchFamily="18" charset="0"/>
                        </a:rPr>
                        <a:t>složkami</a:t>
                      </a:r>
                      <a:r>
                        <a:rPr lang="pl-PL" sz="1600" b="0" dirty="0">
                          <a:solidFill>
                            <a:srgbClr val="000099"/>
                          </a:solidFill>
                          <a:effectLst/>
                          <a:ea typeface="Calibri" panose="020F0502020204030204" pitchFamily="34" charset="0"/>
                          <a:cs typeface="Times New Roman" panose="02020603050405020304" pitchFamily="18" charset="0"/>
                        </a:rPr>
                        <a:t> </a:t>
                      </a:r>
                      <a:r>
                        <a:rPr lang="pl-PL" sz="1600" b="0" dirty="0" err="1">
                          <a:solidFill>
                            <a:srgbClr val="000099"/>
                          </a:solidFill>
                          <a:effectLst/>
                          <a:ea typeface="Calibri" panose="020F0502020204030204" pitchFamily="34" charset="0"/>
                          <a:cs typeface="Times New Roman" panose="02020603050405020304" pitchFamily="18" charset="0"/>
                        </a:rPr>
                        <a:t>subjektů</a:t>
                      </a:r>
                      <a:r>
                        <a:rPr lang="pl-PL" sz="1600" b="0" dirty="0">
                          <a:solidFill>
                            <a:srgbClr val="000099"/>
                          </a:solidFill>
                          <a:effectLst/>
                          <a:ea typeface="Calibri" panose="020F0502020204030204" pitchFamily="34" charset="0"/>
                          <a:cs typeface="Times New Roman" panose="02020603050405020304" pitchFamily="18" charset="0"/>
                        </a:rPr>
                        <a:t> </a:t>
                      </a:r>
                      <a:r>
                        <a:rPr lang="pl-PL" sz="1600" b="0" dirty="0" err="1">
                          <a:solidFill>
                            <a:srgbClr val="000099"/>
                          </a:solidFill>
                          <a:effectLst/>
                          <a:ea typeface="Calibri" panose="020F0502020204030204" pitchFamily="34" charset="0"/>
                          <a:cs typeface="Times New Roman" panose="02020603050405020304" pitchFamily="18" charset="0"/>
                        </a:rPr>
                        <a:t>se</a:t>
                      </a:r>
                      <a:r>
                        <a:rPr lang="pl-PL" sz="1600" b="0" dirty="0">
                          <a:solidFill>
                            <a:srgbClr val="000099"/>
                          </a:solidFill>
                          <a:effectLst/>
                          <a:ea typeface="Calibri" panose="020F0502020204030204" pitchFamily="34" charset="0"/>
                          <a:cs typeface="Times New Roman" panose="02020603050405020304" pitchFamily="18" charset="0"/>
                        </a:rPr>
                        <a:t> </a:t>
                      </a:r>
                      <a:r>
                        <a:rPr lang="pl-PL" sz="1600" b="0" dirty="0" err="1">
                          <a:solidFill>
                            <a:srgbClr val="000099"/>
                          </a:solidFill>
                          <a:effectLst/>
                          <a:ea typeface="Calibri" panose="020F0502020204030204" pitchFamily="34" charset="0"/>
                          <a:cs typeface="Times New Roman" panose="02020603050405020304" pitchFamily="18" charset="0"/>
                        </a:rPr>
                        <a:t>sídlem</a:t>
                      </a:r>
                      <a:r>
                        <a:rPr lang="pl-PL" sz="1600" b="0" dirty="0">
                          <a:solidFill>
                            <a:srgbClr val="000099"/>
                          </a:solidFill>
                          <a:effectLst/>
                          <a:ea typeface="Calibri" panose="020F0502020204030204" pitchFamily="34" charset="0"/>
                          <a:cs typeface="Times New Roman" panose="02020603050405020304" pitchFamily="18" charset="0"/>
                        </a:rPr>
                        <a:t> mimo </a:t>
                      </a:r>
                      <a:r>
                        <a:rPr lang="pl-PL" sz="1600" b="0" dirty="0" err="1">
                          <a:solidFill>
                            <a:srgbClr val="000099"/>
                          </a:solidFill>
                          <a:effectLst/>
                          <a:ea typeface="Calibri" panose="020F0502020204030204" pitchFamily="34" charset="0"/>
                          <a:cs typeface="Times New Roman" panose="02020603050405020304" pitchFamily="18" charset="0"/>
                        </a:rPr>
                        <a:t>území</a:t>
                      </a:r>
                      <a:r>
                        <a:rPr lang="pl-PL" sz="1600" b="0" dirty="0">
                          <a:solidFill>
                            <a:srgbClr val="000099"/>
                          </a:solidFill>
                          <a:effectLst/>
                          <a:ea typeface="Calibri" panose="020F0502020204030204" pitchFamily="34" charset="0"/>
                          <a:cs typeface="Times New Roman" panose="02020603050405020304" pitchFamily="18" charset="0"/>
                        </a:rPr>
                        <a:t> </a:t>
                      </a:r>
                      <a:r>
                        <a:rPr lang="pl-PL" sz="1600" b="0" dirty="0" err="1">
                          <a:solidFill>
                            <a:srgbClr val="000099"/>
                          </a:solidFill>
                          <a:effectLst/>
                          <a:ea typeface="Calibri" panose="020F0502020204030204" pitchFamily="34" charset="0"/>
                          <a:cs typeface="Times New Roman" panose="02020603050405020304" pitchFamily="18" charset="0"/>
                        </a:rPr>
                        <a:t>působnosti</a:t>
                      </a:r>
                      <a:r>
                        <a:rPr lang="pl-PL" sz="1600" b="0" dirty="0">
                          <a:solidFill>
                            <a:srgbClr val="000099"/>
                          </a:solidFill>
                          <a:effectLst/>
                          <a:ea typeface="Calibri" panose="020F0502020204030204" pitchFamily="34" charset="0"/>
                          <a:cs typeface="Times New Roman" panose="02020603050405020304" pitchFamily="18" charset="0"/>
                        </a:rPr>
                        <a:t> </a:t>
                      </a:r>
                      <a:r>
                        <a:rPr lang="pl-PL" sz="1600" b="0" dirty="0" err="1">
                          <a:solidFill>
                            <a:srgbClr val="000099"/>
                          </a:solidFill>
                          <a:effectLst/>
                          <a:ea typeface="Calibri" panose="020F0502020204030204" pitchFamily="34" charset="0"/>
                          <a:cs typeface="Times New Roman" panose="02020603050405020304" pitchFamily="18" charset="0"/>
                        </a:rPr>
                        <a:t>příslušného</a:t>
                      </a:r>
                      <a:r>
                        <a:rPr lang="pl-PL" sz="1600" b="0" dirty="0">
                          <a:solidFill>
                            <a:srgbClr val="000099"/>
                          </a:solidFill>
                          <a:effectLst/>
                          <a:ea typeface="Calibri" panose="020F0502020204030204" pitchFamily="34" charset="0"/>
                          <a:cs typeface="Times New Roman" panose="02020603050405020304" pitchFamily="18" charset="0"/>
                        </a:rPr>
                        <a:t> </a:t>
                      </a:r>
                      <a:r>
                        <a:rPr lang="pl-PL" sz="1600" b="0" dirty="0" err="1">
                          <a:solidFill>
                            <a:srgbClr val="000099"/>
                          </a:solidFill>
                          <a:effectLst/>
                          <a:ea typeface="Calibri" panose="020F0502020204030204" pitchFamily="34" charset="0"/>
                          <a:cs typeface="Times New Roman" panose="02020603050405020304" pitchFamily="18" charset="0"/>
                        </a:rPr>
                        <a:t>Správce</a:t>
                      </a:r>
                      <a:r>
                        <a:rPr lang="pl-PL" sz="1600" b="0" dirty="0">
                          <a:solidFill>
                            <a:srgbClr val="000099"/>
                          </a:solidFill>
                          <a:effectLst/>
                          <a:ea typeface="Calibri" panose="020F0502020204030204" pitchFamily="34" charset="0"/>
                          <a:cs typeface="Times New Roman" panose="02020603050405020304" pitchFamily="18" charset="0"/>
                        </a:rPr>
                        <a:t>, ale na </a:t>
                      </a:r>
                      <a:r>
                        <a:rPr lang="pl-PL" sz="1600" b="0" dirty="0" err="1">
                          <a:solidFill>
                            <a:srgbClr val="000099"/>
                          </a:solidFill>
                          <a:effectLst/>
                          <a:ea typeface="Calibri" panose="020F0502020204030204" pitchFamily="34" charset="0"/>
                          <a:cs typeface="Times New Roman" panose="02020603050405020304" pitchFamily="18" charset="0"/>
                        </a:rPr>
                        <a:t>území</a:t>
                      </a:r>
                      <a:r>
                        <a:rPr lang="pl-PL" sz="1600" b="0" dirty="0">
                          <a:solidFill>
                            <a:srgbClr val="000099"/>
                          </a:solidFill>
                          <a:effectLst/>
                          <a:ea typeface="Calibri" panose="020F0502020204030204" pitchFamily="34" charset="0"/>
                          <a:cs typeface="Times New Roman" panose="02020603050405020304" pitchFamily="18" charset="0"/>
                        </a:rPr>
                        <a:t> </a:t>
                      </a:r>
                      <a:r>
                        <a:rPr lang="pl-PL" sz="1600" b="0" dirty="0" err="1">
                          <a:solidFill>
                            <a:srgbClr val="000099"/>
                          </a:solidFill>
                          <a:effectLst/>
                          <a:ea typeface="Calibri" panose="020F0502020204030204" pitchFamily="34" charset="0"/>
                          <a:cs typeface="Times New Roman" panose="02020603050405020304" pitchFamily="18" charset="0"/>
                        </a:rPr>
                        <a:t>příslušného</a:t>
                      </a:r>
                      <a:r>
                        <a:rPr lang="pl-PL" sz="1600" b="0" dirty="0">
                          <a:solidFill>
                            <a:srgbClr val="000099"/>
                          </a:solidFill>
                          <a:effectLst/>
                          <a:ea typeface="Calibri" panose="020F0502020204030204" pitchFamily="34" charset="0"/>
                          <a:cs typeface="Times New Roman" panose="02020603050405020304" pitchFamily="18" charset="0"/>
                        </a:rPr>
                        <a:t> </a:t>
                      </a:r>
                      <a:r>
                        <a:rPr lang="pl-PL" sz="1600" b="0" dirty="0" err="1">
                          <a:solidFill>
                            <a:srgbClr val="000099"/>
                          </a:solidFill>
                          <a:effectLst/>
                          <a:ea typeface="Calibri" panose="020F0502020204030204" pitchFamily="34" charset="0"/>
                          <a:cs typeface="Times New Roman" panose="02020603050405020304" pitchFamily="18" charset="0"/>
                        </a:rPr>
                        <a:t>Správce</a:t>
                      </a:r>
                      <a:r>
                        <a:rPr lang="pl-PL" sz="1600" b="0" dirty="0">
                          <a:solidFill>
                            <a:srgbClr val="000099"/>
                          </a:solidFill>
                          <a:effectLst/>
                          <a:ea typeface="Calibri" panose="020F0502020204030204" pitchFamily="34" charset="0"/>
                          <a:cs typeface="Times New Roman" panose="02020603050405020304" pitchFamily="18" charset="0"/>
                        </a:rPr>
                        <a:t> </a:t>
                      </a:r>
                      <a:r>
                        <a:rPr lang="pl-PL" sz="1600" b="0" dirty="0" err="1">
                          <a:solidFill>
                            <a:srgbClr val="000099"/>
                          </a:solidFill>
                          <a:effectLst/>
                          <a:ea typeface="Calibri" panose="020F0502020204030204" pitchFamily="34" charset="0"/>
                          <a:cs typeface="Times New Roman" panose="02020603050405020304" pitchFamily="18" charset="0"/>
                        </a:rPr>
                        <a:t>působí</a:t>
                      </a:r>
                      <a:r>
                        <a:rPr lang="pl-PL" sz="1600" b="0" dirty="0">
                          <a:solidFill>
                            <a:srgbClr val="000099"/>
                          </a:solidFill>
                          <a:effectLst/>
                          <a:ea typeface="Calibri" panose="020F0502020204030204" pitchFamily="34" charset="0"/>
                          <a:cs typeface="Times New Roman" panose="02020603050405020304" pitchFamily="18" charset="0"/>
                        </a:rPr>
                        <a:t>. </a:t>
                      </a:r>
                    </a:p>
                  </a:txBody>
                  <a:tcPr/>
                </a:tc>
                <a:tc>
                  <a:txBody>
                    <a:bodyPr/>
                    <a:lstStyle/>
                    <a:p>
                      <a:pPr algn="ctr"/>
                      <a:r>
                        <a:rPr lang="pl-PL" sz="1800" b="1" u="sng" kern="1200" dirty="0">
                          <a:solidFill>
                            <a:srgbClr val="FF6600"/>
                          </a:solidFill>
                          <a:effectLst>
                            <a:outerShdw blurRad="38100" dist="38100" dir="2700000" algn="tl">
                              <a:srgbClr val="000000">
                                <a:alpha val="43137"/>
                              </a:srgbClr>
                            </a:outerShdw>
                          </a:effectLst>
                          <a:latin typeface="+mn-lt"/>
                          <a:ea typeface="+mn-ea"/>
                          <a:cs typeface="+mn-cs"/>
                        </a:rPr>
                        <a:t>KWALIFIKOWALNI WNIOSKODAWCY W RAMACH PRIOTYTETU 2</a:t>
                      </a:r>
                    </a:p>
                    <a:p>
                      <a:pPr algn="ctr"/>
                      <a:endParaRPr lang="pl-PL" sz="1800" b="1" u="sng" kern="1200" dirty="0">
                        <a:solidFill>
                          <a:srgbClr val="FF6600"/>
                        </a:solidFill>
                        <a:effectLst/>
                        <a:latin typeface="+mn-lt"/>
                        <a:ea typeface="+mn-ea"/>
                        <a:cs typeface="+mn-cs"/>
                      </a:endParaRPr>
                    </a:p>
                    <a:p>
                      <a:pPr marL="285750" indent="-285750" algn="just">
                        <a:buFont typeface="Wingdings" panose="05000000000000000000" pitchFamily="2" charset="2"/>
                        <a:buChar char="Ø"/>
                      </a:pPr>
                      <a:r>
                        <a:rPr lang="pl-PL" sz="1600" b="0" dirty="0">
                          <a:solidFill>
                            <a:srgbClr val="FF6600"/>
                          </a:solidFill>
                          <a:effectLst/>
                          <a:ea typeface="Calibri" panose="020F0502020204030204" pitchFamily="34" charset="0"/>
                          <a:cs typeface="Times New Roman" panose="02020603050405020304" pitchFamily="18" charset="0"/>
                        </a:rPr>
                        <a:t>Małe projekty muszą być realizowane przez co najmniej jednego czeskiego partnera projektu i co najmniej jednego polskiego partnera projektu. </a:t>
                      </a:r>
                    </a:p>
                    <a:p>
                      <a:pPr marL="285750" indent="-285750" algn="just">
                        <a:buFont typeface="Wingdings" panose="05000000000000000000" pitchFamily="2" charset="2"/>
                        <a:buChar char="Ø"/>
                      </a:pPr>
                      <a:r>
                        <a:rPr lang="pl-PL" sz="1600" b="0" dirty="0">
                          <a:solidFill>
                            <a:srgbClr val="FF6600"/>
                          </a:solidFill>
                          <a:effectLst/>
                          <a:ea typeface="Calibri" panose="020F0502020204030204" pitchFamily="34" charset="0"/>
                          <a:cs typeface="Times New Roman" panose="02020603050405020304" pitchFamily="18" charset="0"/>
                        </a:rPr>
                        <a:t>Dla dofinansowania małego projektu nie jest decydujące, czy partner ma siedzibę na obszarze objętym programem. Ważne jest, aby mały projekt miał korzystny wpływ na wspólny obszar programowania. </a:t>
                      </a:r>
                    </a:p>
                    <a:p>
                      <a:pPr marL="285750" indent="-285750" algn="just">
                        <a:buFont typeface="Wingdings" panose="05000000000000000000" pitchFamily="2" charset="2"/>
                        <a:buChar char="Ø"/>
                      </a:pPr>
                      <a:r>
                        <a:rPr lang="pl-PL" sz="1600" b="0" dirty="0">
                          <a:solidFill>
                            <a:srgbClr val="FF6600"/>
                          </a:solidFill>
                          <a:effectLst/>
                          <a:ea typeface="Calibri" panose="020F0502020204030204" pitchFamily="34" charset="0"/>
                          <a:cs typeface="Times New Roman" panose="02020603050405020304" pitchFamily="18" charset="0"/>
                        </a:rPr>
                        <a:t>Kwalifikowalny wnioskodawca musi mieć osobowość prawną. Wyjątek stanowią jednostki organizacyjne bez osobowości prawnej, które są jednostkami instytucji mających siedzibę poza obszarem działania danego Zarządzającego, ale na terenie danego Zarządzające prowadzą działalność. </a:t>
                      </a:r>
                    </a:p>
                    <a:p>
                      <a:pPr marL="285750" indent="-285750" algn="just">
                        <a:buFont typeface="Wingdings" panose="05000000000000000000" pitchFamily="2" charset="2"/>
                        <a:buChar char="Ø"/>
                      </a:pPr>
                      <a:endParaRPr lang="pl-PL" sz="1600" b="0" dirty="0">
                        <a:solidFill>
                          <a:srgbClr val="FF6600"/>
                        </a:solidFill>
                        <a:effectLst/>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382206565"/>
                  </a:ext>
                </a:extLst>
              </a:tr>
            </a:tbl>
          </a:graphicData>
        </a:graphic>
      </p:graphicFrame>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cs-CZ" altLang="cs-CZ" sz="2200" b="1" dirty="0">
                <a:solidFill>
                  <a:srgbClr val="000099"/>
                </a:solidFill>
                <a:latin typeface="Arial" charset="0"/>
                <a:cs typeface="Arial" charset="0"/>
              </a:rPr>
              <a:t>Fond malých projektů 2021 - 2027</a:t>
            </a:r>
            <a:r>
              <a:rPr lang="pl-PL" sz="2200" b="1" dirty="0">
                <a:solidFill>
                  <a:srgbClr val="003399"/>
                </a:solidFill>
                <a:latin typeface="Arial" panose="020B0604020202020204" pitchFamily="34" charset="0"/>
                <a:cs typeface="Arial" panose="020B0604020202020204" pitchFamily="34" charset="0"/>
              </a:rPr>
              <a:t> </a:t>
            </a:r>
            <a:r>
              <a:rPr lang="pl-PL" sz="2200" b="1" dirty="0">
                <a:solidFill>
                  <a:srgbClr val="000099"/>
                </a:solidFill>
                <a:latin typeface="Arial" panose="020B0604020202020204" pitchFamily="34" charset="0"/>
                <a:cs typeface="Arial" panose="020B0604020202020204" pitchFamily="34" charset="0"/>
              </a:rPr>
              <a:t>|</a:t>
            </a:r>
            <a:r>
              <a:rPr lang="pl-PL" sz="2200" b="1" dirty="0">
                <a:solidFill>
                  <a:srgbClr val="003399"/>
                </a:solidFill>
                <a:latin typeface="Arial" panose="020B0604020202020204" pitchFamily="34" charset="0"/>
                <a:cs typeface="Arial" panose="020B0604020202020204" pitchFamily="34" charset="0"/>
              </a:rPr>
              <a:t> </a:t>
            </a:r>
            <a:r>
              <a:rPr lang="pl-PL" altLang="cs-CZ" sz="2200" b="1" dirty="0">
                <a:solidFill>
                  <a:srgbClr val="FF6600"/>
                </a:solidFill>
                <a:latin typeface="Arial" charset="0"/>
                <a:cs typeface="Arial" charset="0"/>
              </a:rPr>
              <a:t>Fundusz małych projektów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spTree>
    <p:extLst>
      <p:ext uri="{BB962C8B-B14F-4D97-AF65-F5344CB8AC3E}">
        <p14:creationId xmlns:p14="http://schemas.microsoft.com/office/powerpoint/2010/main" val="32035751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graphicFrame>
        <p:nvGraphicFramePr>
          <p:cNvPr id="9" name="Tabulka 2">
            <a:extLst>
              <a:ext uri="{FF2B5EF4-FFF2-40B4-BE49-F238E27FC236}">
                <a16:creationId xmlns:a16="http://schemas.microsoft.com/office/drawing/2014/main" id="{28010F7E-14DD-4DF2-B4D8-A6D3D1B6A492}"/>
              </a:ext>
            </a:extLst>
          </p:cNvPr>
          <p:cNvGraphicFramePr>
            <a:graphicFrameLocks noGrp="1"/>
          </p:cNvGraphicFramePr>
          <p:nvPr>
            <p:extLst>
              <p:ext uri="{D42A27DB-BD31-4B8C-83A1-F6EECF244321}">
                <p14:modId xmlns:p14="http://schemas.microsoft.com/office/powerpoint/2010/main" val="1674982526"/>
              </p:ext>
            </p:extLst>
          </p:nvPr>
        </p:nvGraphicFramePr>
        <p:xfrm>
          <a:off x="393032" y="1156301"/>
          <a:ext cx="11408165" cy="4134643"/>
        </p:xfrm>
        <a:graphic>
          <a:graphicData uri="http://schemas.openxmlformats.org/drawingml/2006/table">
            <a:tbl>
              <a:tblPr firstRow="1" bandRow="1">
                <a:tableStyleId>{3B4B98B0-60AC-42C2-AFA5-B58CD77FA1E5}</a:tableStyleId>
              </a:tblPr>
              <a:tblGrid>
                <a:gridCol w="5711933">
                  <a:extLst>
                    <a:ext uri="{9D8B030D-6E8A-4147-A177-3AD203B41FA5}">
                      <a16:colId xmlns:a16="http://schemas.microsoft.com/office/drawing/2014/main" val="3983641993"/>
                    </a:ext>
                  </a:extLst>
                </a:gridCol>
                <a:gridCol w="5696232">
                  <a:extLst>
                    <a:ext uri="{9D8B030D-6E8A-4147-A177-3AD203B41FA5}">
                      <a16:colId xmlns:a16="http://schemas.microsoft.com/office/drawing/2014/main" val="2326915147"/>
                    </a:ext>
                  </a:extLst>
                </a:gridCol>
              </a:tblGrid>
              <a:tr h="4134643">
                <a:tc>
                  <a:txBody>
                    <a:bodyPr/>
                    <a:lstStyle/>
                    <a:p>
                      <a:pPr algn="ctr"/>
                      <a:r>
                        <a:rPr lang="cs-CZ" sz="1800" b="1" u="sng" kern="1200" cap="all" dirty="0">
                          <a:solidFill>
                            <a:srgbClr val="000099"/>
                          </a:solidFill>
                          <a:effectLst>
                            <a:outerShdw blurRad="38100" dist="38100" dir="2700000" algn="tl">
                              <a:srgbClr val="000000">
                                <a:alpha val="43137"/>
                              </a:srgbClr>
                            </a:outerShdw>
                          </a:effectLst>
                          <a:latin typeface="+mn-lt"/>
                          <a:ea typeface="+mn-ea"/>
                          <a:cs typeface="+mn-cs"/>
                        </a:rPr>
                        <a:t>INDIKÁTORY VÝSTUPU PRO MALÉ PROJEKTY V RÁMCI PRIORITY 2</a:t>
                      </a:r>
                      <a:r>
                        <a:rPr lang="pl-PL" sz="1600" b="0" dirty="0">
                          <a:solidFill>
                            <a:srgbClr val="000099"/>
                          </a:solidFill>
                          <a:effectLst/>
                          <a:ea typeface="Calibri" panose="020F0502020204030204" pitchFamily="34" charset="0"/>
                          <a:cs typeface="Times New Roman" panose="02020603050405020304" pitchFamily="18" charset="0"/>
                        </a:rPr>
                        <a:t>. </a:t>
                      </a:r>
                    </a:p>
                    <a:p>
                      <a:pPr marL="285750" indent="-285750" algn="just">
                        <a:lnSpc>
                          <a:spcPct val="100000"/>
                        </a:lnSpc>
                        <a:spcBef>
                          <a:spcPts val="200"/>
                        </a:spcBef>
                        <a:spcAft>
                          <a:spcPts val="200"/>
                        </a:spcAft>
                        <a:buFont typeface="Wingdings" panose="05000000000000000000" pitchFamily="2" charset="2"/>
                        <a:buChar char="Ø"/>
                      </a:pPr>
                      <a:endParaRPr lang="pl-PL" sz="1600" b="0" dirty="0">
                        <a:solidFill>
                          <a:srgbClr val="000099"/>
                        </a:solidFill>
                        <a:effectLst/>
                        <a:ea typeface="Calibri" panose="020F0502020204030204" pitchFamily="34" charset="0"/>
                        <a:cs typeface="Times New Roman" panose="02020603050405020304" pitchFamily="18" charset="0"/>
                      </a:endParaRPr>
                    </a:p>
                    <a:p>
                      <a:pPr marL="342900" lvl="0" indent="-342900" algn="just">
                        <a:lnSpc>
                          <a:spcPct val="115000"/>
                        </a:lnSpc>
                        <a:spcBef>
                          <a:spcPts val="500"/>
                        </a:spcBef>
                        <a:spcAft>
                          <a:spcPts val="0"/>
                        </a:spcAft>
                        <a:buFont typeface="Wingdings" panose="05000000000000000000" pitchFamily="2" charset="2"/>
                        <a:buChar char=""/>
                      </a:pPr>
                      <a:r>
                        <a:rPr lang="cs-CZ" sz="1600" b="0" dirty="0">
                          <a:solidFill>
                            <a:srgbClr val="000099"/>
                          </a:solidFill>
                          <a:effectLst/>
                          <a:latin typeface="+mn-lt"/>
                          <a:ea typeface="Times New Roman" panose="02020603050405020304" pitchFamily="18" charset="0"/>
                          <a:cs typeface="Times New Roman" panose="02020603050405020304" pitchFamily="18" charset="0"/>
                        </a:rPr>
                        <a:t>každý projekt musí zvolit nejméně jeden indikátor výstupu</a:t>
                      </a:r>
                      <a:endParaRPr lang="pl-PL" sz="1600" b="0" dirty="0">
                        <a:solidFill>
                          <a:srgbClr val="000099"/>
                        </a:solidFill>
                        <a:effectLst/>
                        <a:latin typeface="+mn-lt"/>
                        <a:ea typeface="Times New Roman" panose="02020603050405020304" pitchFamily="18" charset="0"/>
                        <a:cs typeface="Times New Roman" panose="02020603050405020304" pitchFamily="18" charset="0"/>
                      </a:endParaRPr>
                    </a:p>
                    <a:p>
                      <a:pPr marL="342900" lvl="0" indent="-342900" algn="just">
                        <a:lnSpc>
                          <a:spcPct val="115000"/>
                        </a:lnSpc>
                        <a:spcBef>
                          <a:spcPts val="500"/>
                        </a:spcBef>
                        <a:spcAft>
                          <a:spcPts val="0"/>
                        </a:spcAft>
                        <a:buFont typeface="Wingdings" panose="05000000000000000000" pitchFamily="2" charset="2"/>
                        <a:buChar char=""/>
                      </a:pPr>
                      <a:r>
                        <a:rPr lang="cs-CZ" sz="1600" b="0" dirty="0">
                          <a:solidFill>
                            <a:srgbClr val="000099"/>
                          </a:solidFill>
                          <a:effectLst/>
                          <a:latin typeface="+mn-lt"/>
                          <a:ea typeface="Times New Roman" panose="02020603050405020304" pitchFamily="18" charset="0"/>
                          <a:cs typeface="Times New Roman" panose="02020603050405020304" pitchFamily="18" charset="0"/>
                        </a:rPr>
                        <a:t>každý projekt může volit pouze indikátory přiřazené dané výzvě; z nich musí ovšem zvolit všechny indikátory, které jsou pro daný projekt relevantní</a:t>
                      </a:r>
                      <a:endParaRPr lang="pl-PL" sz="1600" b="0" dirty="0">
                        <a:solidFill>
                          <a:srgbClr val="000099"/>
                        </a:solidFill>
                        <a:effectLst/>
                        <a:latin typeface="+mn-lt"/>
                        <a:ea typeface="Times New Roman" panose="02020603050405020304" pitchFamily="18" charset="0"/>
                        <a:cs typeface="Times New Roman" panose="02020603050405020304" pitchFamily="18" charset="0"/>
                      </a:endParaRPr>
                    </a:p>
                    <a:p>
                      <a:pPr marL="342900" lvl="0" indent="-342900" algn="just">
                        <a:lnSpc>
                          <a:spcPct val="115000"/>
                        </a:lnSpc>
                        <a:spcBef>
                          <a:spcPts val="500"/>
                        </a:spcBef>
                        <a:spcAft>
                          <a:spcPts val="0"/>
                        </a:spcAft>
                        <a:buFont typeface="Wingdings" panose="05000000000000000000" pitchFamily="2" charset="2"/>
                        <a:buChar char=""/>
                      </a:pPr>
                      <a:r>
                        <a:rPr lang="cs-CZ" sz="1600" b="0" dirty="0">
                          <a:solidFill>
                            <a:srgbClr val="000099"/>
                          </a:solidFill>
                          <a:effectLst/>
                          <a:latin typeface="+mn-lt"/>
                          <a:ea typeface="Times New Roman" panose="02020603050405020304" pitchFamily="18" charset="0"/>
                          <a:cs typeface="Times New Roman" panose="02020603050405020304" pitchFamily="18" charset="0"/>
                        </a:rPr>
                        <a:t>všechny vybrané indikátory musí mít stanovenu cílovou hodnotu, kterou projekt plánuje dosáhnout</a:t>
                      </a:r>
                      <a:endParaRPr lang="pl-PL" sz="1600" b="0" dirty="0">
                        <a:solidFill>
                          <a:srgbClr val="000099"/>
                        </a:solidFill>
                        <a:effectLst/>
                        <a:latin typeface="+mn-lt"/>
                        <a:ea typeface="Times New Roman" panose="02020603050405020304" pitchFamily="18" charset="0"/>
                        <a:cs typeface="Times New Roman" panose="02020603050405020304" pitchFamily="18" charset="0"/>
                      </a:endParaRPr>
                    </a:p>
                    <a:p>
                      <a:pPr marL="342900" lvl="0" indent="-342900" algn="just">
                        <a:lnSpc>
                          <a:spcPct val="115000"/>
                        </a:lnSpc>
                        <a:spcBef>
                          <a:spcPts val="500"/>
                        </a:spcBef>
                        <a:spcAft>
                          <a:spcPts val="0"/>
                        </a:spcAft>
                        <a:buFont typeface="Wingdings" panose="05000000000000000000" pitchFamily="2" charset="2"/>
                        <a:buChar char=""/>
                      </a:pPr>
                      <a:r>
                        <a:rPr lang="cs-CZ" sz="1600" b="0" dirty="0">
                          <a:solidFill>
                            <a:srgbClr val="000099"/>
                          </a:solidFill>
                          <a:effectLst/>
                          <a:latin typeface="+mn-lt"/>
                          <a:ea typeface="Times New Roman" panose="02020603050405020304" pitchFamily="18" charset="0"/>
                          <a:cs typeface="Times New Roman" panose="02020603050405020304" pitchFamily="18" charset="0"/>
                        </a:rPr>
                        <a:t>reálnost stanovené cílové hodnoty je předmětem bodového hodnocení expertů</a:t>
                      </a:r>
                      <a:endParaRPr lang="pl-PL" sz="1600" b="0" dirty="0">
                        <a:solidFill>
                          <a:srgbClr val="000099"/>
                        </a:solidFill>
                        <a:effectLst/>
                        <a:latin typeface="+mn-lt"/>
                        <a:ea typeface="Times New Roman" panose="02020603050405020304" pitchFamily="18" charset="0"/>
                        <a:cs typeface="Times New Roman" panose="02020603050405020304" pitchFamily="18" charset="0"/>
                      </a:endParaRPr>
                    </a:p>
                    <a:p>
                      <a:pPr marL="285750" indent="-285750" algn="just">
                        <a:lnSpc>
                          <a:spcPct val="100000"/>
                        </a:lnSpc>
                        <a:spcBef>
                          <a:spcPts val="200"/>
                        </a:spcBef>
                        <a:spcAft>
                          <a:spcPts val="200"/>
                        </a:spcAft>
                        <a:buFont typeface="Wingdings" panose="05000000000000000000" pitchFamily="2" charset="2"/>
                        <a:buChar char="Ø"/>
                      </a:pPr>
                      <a:endParaRPr lang="pl-PL" sz="1600" b="0" dirty="0">
                        <a:solidFill>
                          <a:srgbClr val="000099"/>
                        </a:solidFill>
                        <a:effectLst/>
                        <a:ea typeface="Calibri" panose="020F0502020204030204" pitchFamily="34" charset="0"/>
                        <a:cs typeface="Times New Roman" panose="02020603050405020304" pitchFamily="18" charset="0"/>
                      </a:endParaRPr>
                    </a:p>
                  </a:txBody>
                  <a:tcPr/>
                </a:tc>
                <a:tc>
                  <a:txBody>
                    <a:bodyPr/>
                    <a:lstStyle/>
                    <a:p>
                      <a:pPr marL="0" indent="0" algn="ctr">
                        <a:buFont typeface="Wingdings" panose="05000000000000000000" pitchFamily="2" charset="2"/>
                        <a:buNone/>
                      </a:pPr>
                      <a:r>
                        <a:rPr lang="pl-PL" sz="1800" b="1" u="sng" dirty="0">
                          <a:solidFill>
                            <a:srgbClr val="FF6600"/>
                          </a:solidFill>
                          <a:effectLst>
                            <a:outerShdw blurRad="38100" dist="38100" dir="2700000" algn="tl">
                              <a:srgbClr val="000000">
                                <a:alpha val="43137"/>
                              </a:srgbClr>
                            </a:outerShdw>
                          </a:effectLst>
                          <a:ea typeface="Calibri" panose="020F0502020204030204" pitchFamily="34" charset="0"/>
                          <a:cs typeface="Times New Roman" panose="02020603050405020304" pitchFamily="18" charset="0"/>
                        </a:rPr>
                        <a:t>WSKAŹNIKI PRODUKTU MAŁYCH PROJEKTÓW W PRIORYTECIE 2</a:t>
                      </a:r>
                    </a:p>
                    <a:p>
                      <a:pPr marL="0" indent="0" algn="ctr">
                        <a:buFont typeface="Wingdings" panose="05000000000000000000" pitchFamily="2" charset="2"/>
                        <a:buNone/>
                      </a:pPr>
                      <a:endParaRPr lang="pl-PL" sz="1800" b="1" u="sng" dirty="0">
                        <a:solidFill>
                          <a:srgbClr val="FF6600"/>
                        </a:solidFill>
                        <a:effectLst>
                          <a:outerShdw blurRad="38100" dist="38100" dir="2700000" algn="tl">
                            <a:srgbClr val="000000">
                              <a:alpha val="43137"/>
                            </a:srgbClr>
                          </a:outerShdw>
                        </a:effectLst>
                        <a:ea typeface="Calibri" panose="020F0502020204030204" pitchFamily="34" charset="0"/>
                        <a:cs typeface="Times New Roman" panose="02020603050405020304" pitchFamily="18" charset="0"/>
                      </a:endParaRPr>
                    </a:p>
                    <a:p>
                      <a:pPr marL="342900" lvl="0" indent="-342900" algn="just">
                        <a:lnSpc>
                          <a:spcPct val="115000"/>
                        </a:lnSpc>
                        <a:spcBef>
                          <a:spcPts val="0"/>
                        </a:spcBef>
                        <a:spcAft>
                          <a:spcPts val="600"/>
                        </a:spcAft>
                        <a:buFont typeface="Wingdings" panose="05000000000000000000" pitchFamily="2" charset="2"/>
                        <a:buChar char=""/>
                      </a:pPr>
                      <a:r>
                        <a:rPr lang="pl-PL" sz="1600" b="0" dirty="0">
                          <a:solidFill>
                            <a:srgbClr val="FF6600"/>
                          </a:solidFill>
                          <a:effectLst/>
                          <a:latin typeface="+mn-lt"/>
                          <a:ea typeface="Times New Roman" panose="02020603050405020304" pitchFamily="18" charset="0"/>
                          <a:cs typeface="Times New Roman" panose="02020603050405020304" pitchFamily="18" charset="0"/>
                        </a:rPr>
                        <a:t>każdy projekt musi wybrać co najmniej jeden wskaźnik produktu</a:t>
                      </a:r>
                    </a:p>
                    <a:p>
                      <a:pPr marL="342900" lvl="0" indent="-342900" algn="just">
                        <a:lnSpc>
                          <a:spcPct val="115000"/>
                        </a:lnSpc>
                        <a:spcBef>
                          <a:spcPts val="0"/>
                        </a:spcBef>
                        <a:spcAft>
                          <a:spcPts val="600"/>
                        </a:spcAft>
                        <a:buFont typeface="Wingdings" panose="05000000000000000000" pitchFamily="2" charset="2"/>
                        <a:buChar char=""/>
                      </a:pPr>
                      <a:r>
                        <a:rPr lang="pl-PL" sz="1600" b="0" dirty="0">
                          <a:solidFill>
                            <a:srgbClr val="FF6600"/>
                          </a:solidFill>
                          <a:effectLst/>
                          <a:latin typeface="+mn-lt"/>
                          <a:ea typeface="Times New Roman" panose="02020603050405020304" pitchFamily="18" charset="0"/>
                          <a:cs typeface="Times New Roman" panose="02020603050405020304" pitchFamily="18" charset="0"/>
                        </a:rPr>
                        <a:t>każdy projekt może wybrać tylko wskaźniki przypisane do danego naboru; należy jednak spośród nich wybrać wszystkie wskaźniki, które są adekwatne dla danego projektu</a:t>
                      </a:r>
                    </a:p>
                    <a:p>
                      <a:pPr marL="342900" lvl="0" indent="-342900" algn="just">
                        <a:lnSpc>
                          <a:spcPct val="115000"/>
                        </a:lnSpc>
                        <a:spcBef>
                          <a:spcPts val="0"/>
                        </a:spcBef>
                        <a:spcAft>
                          <a:spcPts val="600"/>
                        </a:spcAft>
                        <a:buFont typeface="Wingdings" panose="05000000000000000000" pitchFamily="2" charset="2"/>
                        <a:buChar char=""/>
                      </a:pPr>
                      <a:r>
                        <a:rPr lang="pl-PL" sz="1600" b="0" dirty="0">
                          <a:solidFill>
                            <a:srgbClr val="FF6600"/>
                          </a:solidFill>
                          <a:effectLst/>
                          <a:latin typeface="+mn-lt"/>
                          <a:ea typeface="Times New Roman" panose="02020603050405020304" pitchFamily="18" charset="0"/>
                          <a:cs typeface="Times New Roman" panose="02020603050405020304" pitchFamily="18" charset="0"/>
                        </a:rPr>
                        <a:t>wszystkie wybrane wskaźniki muszą mieć określoną wartość docelową, którą projekt zamierza osiągnąć</a:t>
                      </a:r>
                    </a:p>
                    <a:p>
                      <a:pPr marL="342900" lvl="0" indent="-342900" algn="just">
                        <a:lnSpc>
                          <a:spcPct val="115000"/>
                        </a:lnSpc>
                        <a:spcBef>
                          <a:spcPts val="0"/>
                        </a:spcBef>
                        <a:spcAft>
                          <a:spcPts val="600"/>
                        </a:spcAft>
                        <a:buFont typeface="Wingdings" panose="05000000000000000000" pitchFamily="2" charset="2"/>
                        <a:buChar char=""/>
                      </a:pPr>
                      <a:r>
                        <a:rPr lang="pl-PL" sz="1600" b="0" dirty="0">
                          <a:solidFill>
                            <a:srgbClr val="FF6600"/>
                          </a:solidFill>
                          <a:effectLst/>
                          <a:latin typeface="+mn-lt"/>
                          <a:ea typeface="Times New Roman" panose="02020603050405020304" pitchFamily="18" charset="0"/>
                          <a:cs typeface="Times New Roman" panose="02020603050405020304" pitchFamily="18" charset="0"/>
                        </a:rPr>
                        <a:t>realność określonej wartości docelowej jest przedmiotem oceny punktowej przeprowadzanej przez ekspertów</a:t>
                      </a:r>
                    </a:p>
                    <a:p>
                      <a:pPr marL="0" indent="0" algn="l">
                        <a:buFont typeface="Wingdings" panose="05000000000000000000" pitchFamily="2" charset="2"/>
                        <a:buNone/>
                      </a:pPr>
                      <a:endParaRPr lang="pl-PL" sz="1800" b="1" u="sng" dirty="0">
                        <a:solidFill>
                          <a:srgbClr val="FF6600"/>
                        </a:solidFill>
                        <a:effectLst>
                          <a:outerShdw blurRad="38100" dist="38100" dir="2700000" algn="tl">
                            <a:srgbClr val="000000">
                              <a:alpha val="43137"/>
                            </a:srgbClr>
                          </a:outerShdw>
                        </a:effectLst>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382206565"/>
                  </a:ext>
                </a:extLst>
              </a:tr>
            </a:tbl>
          </a:graphicData>
        </a:graphic>
      </p:graphicFrame>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cs-CZ" altLang="cs-CZ" sz="2200" b="1" dirty="0">
                <a:solidFill>
                  <a:srgbClr val="000099"/>
                </a:solidFill>
                <a:latin typeface="Arial" charset="0"/>
                <a:cs typeface="Arial" charset="0"/>
              </a:rPr>
              <a:t>Fond malých projektů 2021 - 2027</a:t>
            </a:r>
            <a:r>
              <a:rPr lang="pl-PL" sz="2200" b="1" dirty="0">
                <a:solidFill>
                  <a:srgbClr val="003399"/>
                </a:solidFill>
                <a:latin typeface="Arial" panose="020B0604020202020204" pitchFamily="34" charset="0"/>
                <a:cs typeface="Arial" panose="020B0604020202020204" pitchFamily="34" charset="0"/>
              </a:rPr>
              <a:t> </a:t>
            </a:r>
            <a:r>
              <a:rPr lang="pl-PL" sz="2200" b="1" dirty="0">
                <a:solidFill>
                  <a:srgbClr val="000099"/>
                </a:solidFill>
                <a:latin typeface="Arial" panose="020B0604020202020204" pitchFamily="34" charset="0"/>
                <a:cs typeface="Arial" panose="020B0604020202020204" pitchFamily="34" charset="0"/>
              </a:rPr>
              <a:t>|</a:t>
            </a:r>
            <a:r>
              <a:rPr lang="pl-PL" sz="2200" b="1" dirty="0">
                <a:solidFill>
                  <a:srgbClr val="003399"/>
                </a:solidFill>
                <a:latin typeface="Arial" panose="020B0604020202020204" pitchFamily="34" charset="0"/>
                <a:cs typeface="Arial" panose="020B0604020202020204" pitchFamily="34" charset="0"/>
              </a:rPr>
              <a:t> </a:t>
            </a:r>
            <a:r>
              <a:rPr lang="pl-PL" altLang="cs-CZ" sz="2200" b="1" dirty="0">
                <a:solidFill>
                  <a:srgbClr val="FF6600"/>
                </a:solidFill>
                <a:latin typeface="Arial" charset="0"/>
                <a:cs typeface="Arial" charset="0"/>
              </a:rPr>
              <a:t>Fundusz małych projektów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spTree>
    <p:extLst>
      <p:ext uri="{BB962C8B-B14F-4D97-AF65-F5344CB8AC3E}">
        <p14:creationId xmlns:p14="http://schemas.microsoft.com/office/powerpoint/2010/main" val="108265139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graphicFrame>
        <p:nvGraphicFramePr>
          <p:cNvPr id="9" name="Tabulka 2">
            <a:extLst>
              <a:ext uri="{FF2B5EF4-FFF2-40B4-BE49-F238E27FC236}">
                <a16:creationId xmlns:a16="http://schemas.microsoft.com/office/drawing/2014/main" id="{28010F7E-14DD-4DF2-B4D8-A6D3D1B6A492}"/>
              </a:ext>
            </a:extLst>
          </p:cNvPr>
          <p:cNvGraphicFramePr>
            <a:graphicFrameLocks noGrp="1"/>
          </p:cNvGraphicFramePr>
          <p:nvPr>
            <p:extLst>
              <p:ext uri="{D42A27DB-BD31-4B8C-83A1-F6EECF244321}">
                <p14:modId xmlns:p14="http://schemas.microsoft.com/office/powerpoint/2010/main" val="937154072"/>
              </p:ext>
            </p:extLst>
          </p:nvPr>
        </p:nvGraphicFramePr>
        <p:xfrm>
          <a:off x="393032" y="1156301"/>
          <a:ext cx="11408165" cy="4134643"/>
        </p:xfrm>
        <a:graphic>
          <a:graphicData uri="http://schemas.openxmlformats.org/drawingml/2006/table">
            <a:tbl>
              <a:tblPr firstRow="1" bandRow="1">
                <a:tableStyleId>{3B4B98B0-60AC-42C2-AFA5-B58CD77FA1E5}</a:tableStyleId>
              </a:tblPr>
              <a:tblGrid>
                <a:gridCol w="5711933">
                  <a:extLst>
                    <a:ext uri="{9D8B030D-6E8A-4147-A177-3AD203B41FA5}">
                      <a16:colId xmlns:a16="http://schemas.microsoft.com/office/drawing/2014/main" val="3983641993"/>
                    </a:ext>
                  </a:extLst>
                </a:gridCol>
                <a:gridCol w="5696232">
                  <a:extLst>
                    <a:ext uri="{9D8B030D-6E8A-4147-A177-3AD203B41FA5}">
                      <a16:colId xmlns:a16="http://schemas.microsoft.com/office/drawing/2014/main" val="2326915147"/>
                    </a:ext>
                  </a:extLst>
                </a:gridCol>
              </a:tblGrid>
              <a:tr h="4134643">
                <a:tc>
                  <a:txBody>
                    <a:bodyPr/>
                    <a:lstStyle/>
                    <a:p>
                      <a:pPr marL="342900" lvl="0" indent="-342900" algn="just">
                        <a:lnSpc>
                          <a:spcPct val="115000"/>
                        </a:lnSpc>
                        <a:spcBef>
                          <a:spcPts val="500"/>
                        </a:spcBef>
                        <a:spcAft>
                          <a:spcPts val="0"/>
                        </a:spcAft>
                        <a:buFont typeface="Wingdings" panose="05000000000000000000" pitchFamily="2" charset="2"/>
                        <a:buChar char=""/>
                      </a:pPr>
                      <a:r>
                        <a:rPr lang="cs-CZ" sz="1600" b="0" dirty="0">
                          <a:solidFill>
                            <a:srgbClr val="000099"/>
                          </a:solidFill>
                          <a:effectLst/>
                          <a:latin typeface="+mn-lt"/>
                          <a:ea typeface="Times New Roman" panose="02020603050405020304" pitchFamily="18" charset="0"/>
                          <a:cs typeface="Times New Roman" panose="02020603050405020304" pitchFamily="18" charset="0"/>
                        </a:rPr>
                        <a:t>cílová hodnota, stanovena příjemcem, je závazná – u některých indikátorů je určitá procentuální tolerance</a:t>
                      </a:r>
                      <a:endParaRPr lang="pl-PL" sz="1600" b="0" dirty="0">
                        <a:solidFill>
                          <a:srgbClr val="000099"/>
                        </a:solidFill>
                        <a:effectLst/>
                        <a:latin typeface="+mn-lt"/>
                        <a:ea typeface="Times New Roman" panose="02020603050405020304" pitchFamily="18" charset="0"/>
                        <a:cs typeface="Times New Roman" panose="02020603050405020304" pitchFamily="18" charset="0"/>
                      </a:endParaRPr>
                    </a:p>
                    <a:p>
                      <a:pPr marL="342900" lvl="0" indent="-342900" algn="just">
                        <a:lnSpc>
                          <a:spcPct val="115000"/>
                        </a:lnSpc>
                        <a:spcBef>
                          <a:spcPts val="500"/>
                        </a:spcBef>
                        <a:spcAft>
                          <a:spcPts val="0"/>
                        </a:spcAft>
                        <a:buFont typeface="Wingdings" panose="05000000000000000000" pitchFamily="2" charset="2"/>
                        <a:buChar char=""/>
                      </a:pPr>
                      <a:r>
                        <a:rPr lang="cs-CZ" sz="1600" b="0" dirty="0">
                          <a:solidFill>
                            <a:srgbClr val="000099"/>
                          </a:solidFill>
                          <a:effectLst/>
                          <a:latin typeface="+mn-lt"/>
                          <a:ea typeface="Times New Roman" panose="02020603050405020304" pitchFamily="18" charset="0"/>
                          <a:cs typeface="Times New Roman" panose="02020603050405020304" pitchFamily="18" charset="0"/>
                        </a:rPr>
                        <a:t>z hlediska naplnění indikátoru je rozhodující celková dosažená hodnota na úrovni celého projektu, podíl plnění jednotlivými partnery je v žádosti uváděn pro lepší představu o přeshraničním dopadu projektu</a:t>
                      </a:r>
                    </a:p>
                    <a:p>
                      <a:pPr marL="342900" lvl="0" indent="-342900" algn="just">
                        <a:lnSpc>
                          <a:spcPct val="115000"/>
                        </a:lnSpc>
                        <a:spcBef>
                          <a:spcPts val="500"/>
                        </a:spcBef>
                        <a:spcAft>
                          <a:spcPts val="0"/>
                        </a:spcAft>
                        <a:buFont typeface="Wingdings" panose="05000000000000000000" pitchFamily="2" charset="2"/>
                        <a:buChar char=""/>
                      </a:pPr>
                      <a:r>
                        <a:rPr lang="pl-PL" sz="1600" b="0" dirty="0">
                          <a:solidFill>
                            <a:srgbClr val="000099"/>
                          </a:solidFill>
                          <a:effectLst/>
                          <a:latin typeface="+mn-lt"/>
                          <a:ea typeface="Times New Roman" panose="02020603050405020304" pitchFamily="18" charset="0"/>
                          <a:cs typeface="Times New Roman" panose="02020603050405020304" pitchFamily="18" charset="0"/>
                        </a:rPr>
                        <a:t>u </a:t>
                      </a:r>
                      <a:r>
                        <a:rPr lang="pl-PL" sz="1600" b="0" dirty="0" err="1">
                          <a:solidFill>
                            <a:srgbClr val="000099"/>
                          </a:solidFill>
                          <a:effectLst/>
                          <a:latin typeface="+mn-lt"/>
                          <a:ea typeface="Times New Roman" panose="02020603050405020304" pitchFamily="18" charset="0"/>
                          <a:cs typeface="Times New Roman" panose="02020603050405020304" pitchFamily="18" charset="0"/>
                        </a:rPr>
                        <a:t>všech</a:t>
                      </a:r>
                      <a:r>
                        <a:rPr lang="pl-PL" sz="1600" b="0" dirty="0">
                          <a:solidFill>
                            <a:srgbClr val="000099"/>
                          </a:solidFill>
                          <a:effectLst/>
                          <a:latin typeface="+mn-lt"/>
                          <a:ea typeface="Times New Roman" panose="02020603050405020304" pitchFamily="18" charset="0"/>
                          <a:cs typeface="Times New Roman" panose="02020603050405020304" pitchFamily="18" charset="0"/>
                        </a:rPr>
                        <a:t> </a:t>
                      </a:r>
                      <a:r>
                        <a:rPr lang="pl-PL" sz="1600" b="0" dirty="0" err="1">
                          <a:solidFill>
                            <a:srgbClr val="000099"/>
                          </a:solidFill>
                          <a:effectLst/>
                          <a:latin typeface="+mn-lt"/>
                          <a:ea typeface="Times New Roman" panose="02020603050405020304" pitchFamily="18" charset="0"/>
                          <a:cs typeface="Times New Roman" panose="02020603050405020304" pitchFamily="18" charset="0"/>
                        </a:rPr>
                        <a:t>vybraných</a:t>
                      </a:r>
                      <a:r>
                        <a:rPr lang="pl-PL" sz="1600" b="0" dirty="0">
                          <a:solidFill>
                            <a:srgbClr val="000099"/>
                          </a:solidFill>
                          <a:effectLst/>
                          <a:latin typeface="+mn-lt"/>
                          <a:ea typeface="Times New Roman" panose="02020603050405020304" pitchFamily="18" charset="0"/>
                          <a:cs typeface="Times New Roman" panose="02020603050405020304" pitchFamily="18" charset="0"/>
                        </a:rPr>
                        <a:t> </a:t>
                      </a:r>
                      <a:r>
                        <a:rPr lang="pl-PL" sz="1600" b="0" dirty="0" err="1">
                          <a:solidFill>
                            <a:srgbClr val="000099"/>
                          </a:solidFill>
                          <a:effectLst/>
                          <a:latin typeface="+mn-lt"/>
                          <a:ea typeface="Times New Roman" panose="02020603050405020304" pitchFamily="18" charset="0"/>
                          <a:cs typeface="Times New Roman" panose="02020603050405020304" pitchFamily="18" charset="0"/>
                        </a:rPr>
                        <a:t>indikátorů</a:t>
                      </a:r>
                      <a:r>
                        <a:rPr lang="pl-PL" sz="1600" b="0" dirty="0">
                          <a:solidFill>
                            <a:srgbClr val="000099"/>
                          </a:solidFill>
                          <a:effectLst/>
                          <a:latin typeface="+mn-lt"/>
                          <a:ea typeface="Times New Roman" panose="02020603050405020304" pitchFamily="18" charset="0"/>
                          <a:cs typeface="Times New Roman" panose="02020603050405020304" pitchFamily="18" charset="0"/>
                        </a:rPr>
                        <a:t> je </a:t>
                      </a:r>
                      <a:r>
                        <a:rPr lang="pl-PL" sz="1600" b="0" dirty="0" err="1">
                          <a:solidFill>
                            <a:srgbClr val="000099"/>
                          </a:solidFill>
                          <a:effectLst/>
                          <a:latin typeface="+mn-lt"/>
                          <a:ea typeface="Times New Roman" panose="02020603050405020304" pitchFamily="18" charset="0"/>
                          <a:cs typeface="Times New Roman" panose="02020603050405020304" pitchFamily="18" charset="0"/>
                        </a:rPr>
                        <a:t>nutné</a:t>
                      </a:r>
                      <a:r>
                        <a:rPr lang="pl-PL" sz="1600" b="0" dirty="0">
                          <a:solidFill>
                            <a:srgbClr val="000099"/>
                          </a:solidFill>
                          <a:effectLst/>
                          <a:latin typeface="+mn-lt"/>
                          <a:ea typeface="Times New Roman" panose="02020603050405020304" pitchFamily="18" charset="0"/>
                          <a:cs typeface="Times New Roman" panose="02020603050405020304" pitchFamily="18" charset="0"/>
                        </a:rPr>
                        <a:t> </a:t>
                      </a:r>
                      <a:r>
                        <a:rPr lang="pl-PL" sz="1600" b="0" dirty="0" err="1">
                          <a:solidFill>
                            <a:srgbClr val="000099"/>
                          </a:solidFill>
                          <a:effectLst/>
                          <a:latin typeface="+mn-lt"/>
                          <a:ea typeface="Times New Roman" panose="02020603050405020304" pitchFamily="18" charset="0"/>
                          <a:cs typeface="Times New Roman" panose="02020603050405020304" pitchFamily="18" charset="0"/>
                        </a:rPr>
                        <a:t>zvolit</a:t>
                      </a:r>
                      <a:r>
                        <a:rPr lang="pl-PL" sz="1600" b="0" dirty="0">
                          <a:solidFill>
                            <a:srgbClr val="000099"/>
                          </a:solidFill>
                          <a:effectLst/>
                          <a:latin typeface="+mn-lt"/>
                          <a:ea typeface="Times New Roman" panose="02020603050405020304" pitchFamily="18" charset="0"/>
                          <a:cs typeface="Times New Roman" panose="02020603050405020304" pitchFamily="18" charset="0"/>
                        </a:rPr>
                        <a:t> </a:t>
                      </a:r>
                      <a:r>
                        <a:rPr lang="pl-PL" sz="1600" b="0" dirty="0" err="1">
                          <a:solidFill>
                            <a:srgbClr val="000099"/>
                          </a:solidFill>
                          <a:effectLst/>
                          <a:latin typeface="+mn-lt"/>
                          <a:ea typeface="Times New Roman" panose="02020603050405020304" pitchFamily="18" charset="0"/>
                          <a:cs typeface="Times New Roman" panose="02020603050405020304" pitchFamily="18" charset="0"/>
                        </a:rPr>
                        <a:t>datum</a:t>
                      </a:r>
                      <a:r>
                        <a:rPr lang="pl-PL" sz="1600" b="0" dirty="0">
                          <a:solidFill>
                            <a:srgbClr val="000099"/>
                          </a:solidFill>
                          <a:effectLst/>
                          <a:latin typeface="+mn-lt"/>
                          <a:ea typeface="Times New Roman" panose="02020603050405020304" pitchFamily="18" charset="0"/>
                          <a:cs typeface="Times New Roman" panose="02020603050405020304" pitchFamily="18" charset="0"/>
                        </a:rPr>
                        <a:t> </a:t>
                      </a:r>
                      <a:r>
                        <a:rPr lang="pl-PL" sz="1600" b="0" dirty="0" err="1">
                          <a:solidFill>
                            <a:srgbClr val="000099"/>
                          </a:solidFill>
                          <a:effectLst/>
                          <a:latin typeface="+mn-lt"/>
                          <a:ea typeface="Times New Roman" panose="02020603050405020304" pitchFamily="18" charset="0"/>
                          <a:cs typeface="Times New Roman" panose="02020603050405020304" pitchFamily="18" charset="0"/>
                        </a:rPr>
                        <a:t>cílové</a:t>
                      </a:r>
                      <a:r>
                        <a:rPr lang="pl-PL" sz="1600" b="0" dirty="0">
                          <a:solidFill>
                            <a:srgbClr val="000099"/>
                          </a:solidFill>
                          <a:effectLst/>
                          <a:latin typeface="+mn-lt"/>
                          <a:ea typeface="Times New Roman" panose="02020603050405020304" pitchFamily="18" charset="0"/>
                          <a:cs typeface="Times New Roman" panose="02020603050405020304" pitchFamily="18" charset="0"/>
                        </a:rPr>
                        <a:t> </a:t>
                      </a:r>
                      <a:r>
                        <a:rPr lang="pl-PL" sz="1600" b="0" dirty="0" err="1">
                          <a:solidFill>
                            <a:srgbClr val="000099"/>
                          </a:solidFill>
                          <a:effectLst/>
                          <a:latin typeface="+mn-lt"/>
                          <a:ea typeface="Times New Roman" panose="02020603050405020304" pitchFamily="18" charset="0"/>
                          <a:cs typeface="Times New Roman" panose="02020603050405020304" pitchFamily="18" charset="0"/>
                        </a:rPr>
                        <a:t>hodnoty</a:t>
                      </a:r>
                      <a:r>
                        <a:rPr lang="pl-PL" sz="1600" b="0" dirty="0">
                          <a:solidFill>
                            <a:srgbClr val="000099"/>
                          </a:solidFill>
                          <a:effectLst/>
                          <a:latin typeface="+mn-lt"/>
                          <a:ea typeface="Times New Roman" panose="02020603050405020304" pitchFamily="18" charset="0"/>
                          <a:cs typeface="Times New Roman" panose="02020603050405020304" pitchFamily="18" charset="0"/>
                        </a:rPr>
                        <a:t> – </a:t>
                      </a:r>
                      <a:r>
                        <a:rPr lang="pl-PL" sz="1600" b="0" dirty="0" err="1">
                          <a:solidFill>
                            <a:srgbClr val="000099"/>
                          </a:solidFill>
                          <a:effectLst/>
                          <a:latin typeface="+mn-lt"/>
                          <a:ea typeface="Times New Roman" panose="02020603050405020304" pitchFamily="18" charset="0"/>
                          <a:cs typeface="Times New Roman" panose="02020603050405020304" pitchFamily="18" charset="0"/>
                        </a:rPr>
                        <a:t>nesmí</a:t>
                      </a:r>
                      <a:r>
                        <a:rPr lang="pl-PL" sz="1600" b="0" dirty="0">
                          <a:solidFill>
                            <a:srgbClr val="000099"/>
                          </a:solidFill>
                          <a:effectLst/>
                          <a:latin typeface="+mn-lt"/>
                          <a:ea typeface="Times New Roman" panose="02020603050405020304" pitchFamily="18" charset="0"/>
                          <a:cs typeface="Times New Roman" panose="02020603050405020304" pitchFamily="18" charset="0"/>
                        </a:rPr>
                        <a:t> </a:t>
                      </a:r>
                      <a:r>
                        <a:rPr lang="pl-PL" sz="1600" b="0" dirty="0" err="1">
                          <a:solidFill>
                            <a:srgbClr val="000099"/>
                          </a:solidFill>
                          <a:effectLst/>
                          <a:latin typeface="+mn-lt"/>
                          <a:ea typeface="Times New Roman" panose="02020603050405020304" pitchFamily="18" charset="0"/>
                          <a:cs typeface="Times New Roman" panose="02020603050405020304" pitchFamily="18" charset="0"/>
                        </a:rPr>
                        <a:t>být</a:t>
                      </a:r>
                      <a:r>
                        <a:rPr lang="pl-PL" sz="1600" b="0" dirty="0">
                          <a:solidFill>
                            <a:srgbClr val="000099"/>
                          </a:solidFill>
                          <a:effectLst/>
                          <a:latin typeface="+mn-lt"/>
                          <a:ea typeface="Times New Roman" panose="02020603050405020304" pitchFamily="18" charset="0"/>
                          <a:cs typeface="Times New Roman" panose="02020603050405020304" pitchFamily="18" charset="0"/>
                        </a:rPr>
                        <a:t> </a:t>
                      </a:r>
                      <a:r>
                        <a:rPr lang="pl-PL" sz="1600" b="0" dirty="0" err="1">
                          <a:solidFill>
                            <a:srgbClr val="000099"/>
                          </a:solidFill>
                          <a:effectLst/>
                          <a:latin typeface="+mn-lt"/>
                          <a:ea typeface="Times New Roman" panose="02020603050405020304" pitchFamily="18" charset="0"/>
                          <a:cs typeface="Times New Roman" panose="02020603050405020304" pitchFamily="18" charset="0"/>
                        </a:rPr>
                        <a:t>pozdější</a:t>
                      </a:r>
                      <a:r>
                        <a:rPr lang="pl-PL" sz="1600" b="0" dirty="0">
                          <a:solidFill>
                            <a:srgbClr val="000099"/>
                          </a:solidFill>
                          <a:effectLst/>
                          <a:latin typeface="+mn-lt"/>
                          <a:ea typeface="Times New Roman" panose="02020603050405020304" pitchFamily="18" charset="0"/>
                          <a:cs typeface="Times New Roman" panose="02020603050405020304" pitchFamily="18" charset="0"/>
                        </a:rPr>
                        <a:t> </a:t>
                      </a:r>
                      <a:r>
                        <a:rPr lang="pl-PL" sz="1600" b="0" dirty="0" err="1">
                          <a:solidFill>
                            <a:srgbClr val="000099"/>
                          </a:solidFill>
                          <a:effectLst/>
                          <a:latin typeface="+mn-lt"/>
                          <a:ea typeface="Times New Roman" panose="02020603050405020304" pitchFamily="18" charset="0"/>
                          <a:cs typeface="Times New Roman" panose="02020603050405020304" pitchFamily="18" charset="0"/>
                        </a:rPr>
                        <a:t>než</a:t>
                      </a:r>
                      <a:r>
                        <a:rPr lang="pl-PL" sz="1600" b="0" dirty="0">
                          <a:solidFill>
                            <a:srgbClr val="000099"/>
                          </a:solidFill>
                          <a:effectLst/>
                          <a:latin typeface="+mn-lt"/>
                          <a:ea typeface="Times New Roman" panose="02020603050405020304" pitchFamily="18" charset="0"/>
                          <a:cs typeface="Times New Roman" panose="02020603050405020304" pitchFamily="18" charset="0"/>
                        </a:rPr>
                        <a:t> je </a:t>
                      </a:r>
                      <a:r>
                        <a:rPr lang="pl-PL" sz="1600" b="0" dirty="0" err="1">
                          <a:solidFill>
                            <a:srgbClr val="000099"/>
                          </a:solidFill>
                          <a:effectLst/>
                          <a:latin typeface="+mn-lt"/>
                          <a:ea typeface="Times New Roman" panose="02020603050405020304" pitchFamily="18" charset="0"/>
                          <a:cs typeface="Times New Roman" panose="02020603050405020304" pitchFamily="18" charset="0"/>
                        </a:rPr>
                        <a:t>datum</a:t>
                      </a:r>
                      <a:r>
                        <a:rPr lang="pl-PL" sz="1600" b="0" dirty="0">
                          <a:solidFill>
                            <a:srgbClr val="000099"/>
                          </a:solidFill>
                          <a:effectLst/>
                          <a:latin typeface="+mn-lt"/>
                          <a:ea typeface="Times New Roman" panose="02020603050405020304" pitchFamily="18" charset="0"/>
                          <a:cs typeface="Times New Roman" panose="02020603050405020304" pitchFamily="18" charset="0"/>
                        </a:rPr>
                        <a:t> </a:t>
                      </a:r>
                      <a:r>
                        <a:rPr lang="pl-PL" sz="1600" b="0" dirty="0" err="1">
                          <a:solidFill>
                            <a:srgbClr val="000099"/>
                          </a:solidFill>
                          <a:effectLst/>
                          <a:latin typeface="+mn-lt"/>
                          <a:ea typeface="Times New Roman" panose="02020603050405020304" pitchFamily="18" charset="0"/>
                          <a:cs typeface="Times New Roman" panose="02020603050405020304" pitchFamily="18" charset="0"/>
                        </a:rPr>
                        <a:t>ukončení</a:t>
                      </a:r>
                      <a:r>
                        <a:rPr lang="pl-PL" sz="1600" b="0" dirty="0">
                          <a:solidFill>
                            <a:srgbClr val="000099"/>
                          </a:solidFill>
                          <a:effectLst/>
                          <a:latin typeface="+mn-lt"/>
                          <a:ea typeface="Times New Roman" panose="02020603050405020304" pitchFamily="18" charset="0"/>
                          <a:cs typeface="Times New Roman" panose="02020603050405020304" pitchFamily="18" charset="0"/>
                        </a:rPr>
                        <a:t> projektu.</a:t>
                      </a:r>
                    </a:p>
                    <a:p>
                      <a:pPr marL="285750" indent="-285750" algn="just">
                        <a:lnSpc>
                          <a:spcPct val="100000"/>
                        </a:lnSpc>
                        <a:spcBef>
                          <a:spcPts val="200"/>
                        </a:spcBef>
                        <a:spcAft>
                          <a:spcPts val="200"/>
                        </a:spcAft>
                        <a:buFont typeface="Wingdings" panose="05000000000000000000" pitchFamily="2" charset="2"/>
                        <a:buChar char="Ø"/>
                      </a:pPr>
                      <a:endParaRPr lang="pl-PL" sz="1600" b="0" dirty="0">
                        <a:solidFill>
                          <a:srgbClr val="000099"/>
                        </a:solidFill>
                        <a:effectLst/>
                        <a:ea typeface="Calibri" panose="020F0502020204030204" pitchFamily="34" charset="0"/>
                        <a:cs typeface="Times New Roman" panose="02020603050405020304" pitchFamily="18" charset="0"/>
                      </a:endParaRPr>
                    </a:p>
                  </a:txBody>
                  <a:tcPr/>
                </a:tc>
                <a:tc>
                  <a:txBody>
                    <a:bodyPr/>
                    <a:lstStyle/>
                    <a:p>
                      <a:pPr marL="342900" lvl="0" indent="-342900" algn="just">
                        <a:lnSpc>
                          <a:spcPct val="115000"/>
                        </a:lnSpc>
                        <a:spcBef>
                          <a:spcPts val="500"/>
                        </a:spcBef>
                        <a:spcAft>
                          <a:spcPts val="0"/>
                        </a:spcAft>
                        <a:buFont typeface="Wingdings" panose="05000000000000000000" pitchFamily="2" charset="2"/>
                        <a:buChar char=""/>
                      </a:pPr>
                      <a:r>
                        <a:rPr lang="pl-PL" sz="1600" b="0" dirty="0">
                          <a:solidFill>
                            <a:srgbClr val="FF6600"/>
                          </a:solidFill>
                          <a:effectLst/>
                          <a:latin typeface="+mn-lt"/>
                          <a:ea typeface="Times New Roman" panose="02020603050405020304" pitchFamily="18" charset="0"/>
                          <a:cs typeface="Times New Roman" panose="02020603050405020304" pitchFamily="18" charset="0"/>
                        </a:rPr>
                        <a:t>wartość docelowa, określona przez beneficjenta, jest wiążąca - dla niektórych wskaźników istnieje pewna tolerancja procentowa</a:t>
                      </a:r>
                    </a:p>
                    <a:p>
                      <a:pPr marL="342900" lvl="0" indent="-342900" algn="just">
                        <a:lnSpc>
                          <a:spcPct val="115000"/>
                        </a:lnSpc>
                        <a:spcBef>
                          <a:spcPts val="500"/>
                        </a:spcBef>
                        <a:spcAft>
                          <a:spcPts val="0"/>
                        </a:spcAft>
                        <a:buFont typeface="Wingdings" panose="05000000000000000000" pitchFamily="2" charset="2"/>
                        <a:buChar char=""/>
                      </a:pPr>
                      <a:r>
                        <a:rPr lang="pl-PL" sz="1600" b="0" dirty="0">
                          <a:solidFill>
                            <a:srgbClr val="FF6600"/>
                          </a:solidFill>
                          <a:effectLst/>
                          <a:latin typeface="+mn-lt"/>
                          <a:ea typeface="Times New Roman" panose="02020603050405020304" pitchFamily="18" charset="0"/>
                          <a:cs typeface="Times New Roman" panose="02020603050405020304" pitchFamily="18" charset="0"/>
                        </a:rPr>
                        <a:t>z punktu widzenia realizacji wskaźnika decydująca jest całkowita wartość osiągnięta na poziomie całego projektu, udział poszczególnych partnerów w jego realizacji podawany jest we wniosku dla lepszego wyobrażenia o transgranicznym oddziaływaniu projektu</a:t>
                      </a:r>
                    </a:p>
                    <a:p>
                      <a:pPr marL="342900" lvl="0" indent="-342900" algn="just">
                        <a:lnSpc>
                          <a:spcPct val="115000"/>
                        </a:lnSpc>
                        <a:spcBef>
                          <a:spcPts val="500"/>
                        </a:spcBef>
                        <a:spcAft>
                          <a:spcPts val="0"/>
                        </a:spcAft>
                        <a:buFont typeface="Wingdings" panose="05000000000000000000" pitchFamily="2" charset="2"/>
                        <a:buChar char=""/>
                      </a:pPr>
                      <a:r>
                        <a:rPr lang="pl-PL" sz="1600" b="0" dirty="0">
                          <a:solidFill>
                            <a:srgbClr val="FF6600"/>
                          </a:solidFill>
                          <a:effectLst/>
                          <a:latin typeface="+mn-lt"/>
                          <a:ea typeface="Times New Roman" panose="02020603050405020304" pitchFamily="18" charset="0"/>
                          <a:cs typeface="Times New Roman" panose="02020603050405020304" pitchFamily="18" charset="0"/>
                        </a:rPr>
                        <a:t>dla wszystkich wybranych wskaźników należy wybrać datę wartości docelowej – nie    może być ona późniejsza niż data zakończenia projektu.</a:t>
                      </a:r>
                    </a:p>
                    <a:p>
                      <a:pPr marL="0" indent="0" algn="l">
                        <a:buFont typeface="Wingdings" panose="05000000000000000000" pitchFamily="2" charset="2"/>
                        <a:buNone/>
                      </a:pPr>
                      <a:endParaRPr lang="pl-PL" sz="1600" b="1" u="sng" dirty="0">
                        <a:solidFill>
                          <a:srgbClr val="FF6600"/>
                        </a:solidFill>
                        <a:effectLst>
                          <a:outerShdw blurRad="38100" dist="38100" dir="2700000" algn="tl">
                            <a:srgbClr val="000000">
                              <a:alpha val="43137"/>
                            </a:srgbClr>
                          </a:outerShdw>
                        </a:effectLst>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382206565"/>
                  </a:ext>
                </a:extLst>
              </a:tr>
            </a:tbl>
          </a:graphicData>
        </a:graphic>
      </p:graphicFrame>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cs-CZ" altLang="cs-CZ" sz="2200" b="1" dirty="0">
                <a:solidFill>
                  <a:srgbClr val="000099"/>
                </a:solidFill>
                <a:latin typeface="Arial" charset="0"/>
                <a:cs typeface="Arial" charset="0"/>
              </a:rPr>
              <a:t>Fond malých projektů 2021 - 2027</a:t>
            </a:r>
            <a:r>
              <a:rPr lang="pl-PL" sz="2200" b="1" dirty="0">
                <a:solidFill>
                  <a:srgbClr val="003399"/>
                </a:solidFill>
                <a:latin typeface="Arial" panose="020B0604020202020204" pitchFamily="34" charset="0"/>
                <a:cs typeface="Arial" panose="020B0604020202020204" pitchFamily="34" charset="0"/>
              </a:rPr>
              <a:t> </a:t>
            </a:r>
            <a:r>
              <a:rPr lang="pl-PL" sz="2200" b="1" dirty="0">
                <a:solidFill>
                  <a:srgbClr val="000099"/>
                </a:solidFill>
                <a:latin typeface="Arial" panose="020B0604020202020204" pitchFamily="34" charset="0"/>
                <a:cs typeface="Arial" panose="020B0604020202020204" pitchFamily="34" charset="0"/>
              </a:rPr>
              <a:t>|</a:t>
            </a:r>
            <a:r>
              <a:rPr lang="pl-PL" sz="2200" b="1" dirty="0">
                <a:solidFill>
                  <a:srgbClr val="003399"/>
                </a:solidFill>
                <a:latin typeface="Arial" panose="020B0604020202020204" pitchFamily="34" charset="0"/>
                <a:cs typeface="Arial" panose="020B0604020202020204" pitchFamily="34" charset="0"/>
              </a:rPr>
              <a:t> </a:t>
            </a:r>
            <a:r>
              <a:rPr lang="pl-PL" altLang="cs-CZ" sz="2200" b="1" dirty="0">
                <a:solidFill>
                  <a:srgbClr val="FF6600"/>
                </a:solidFill>
                <a:latin typeface="Arial" charset="0"/>
                <a:cs typeface="Arial" charset="0"/>
              </a:rPr>
              <a:t>Fundusz małych projektów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spTree>
    <p:extLst>
      <p:ext uri="{BB962C8B-B14F-4D97-AF65-F5344CB8AC3E}">
        <p14:creationId xmlns:p14="http://schemas.microsoft.com/office/powerpoint/2010/main" val="26595800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graphicFrame>
        <p:nvGraphicFramePr>
          <p:cNvPr id="9" name="Tabulka 2">
            <a:extLst>
              <a:ext uri="{FF2B5EF4-FFF2-40B4-BE49-F238E27FC236}">
                <a16:creationId xmlns:a16="http://schemas.microsoft.com/office/drawing/2014/main" id="{28010F7E-14DD-4DF2-B4D8-A6D3D1B6A492}"/>
              </a:ext>
            </a:extLst>
          </p:cNvPr>
          <p:cNvGraphicFramePr>
            <a:graphicFrameLocks noGrp="1"/>
          </p:cNvGraphicFramePr>
          <p:nvPr>
            <p:extLst>
              <p:ext uri="{D42A27DB-BD31-4B8C-83A1-F6EECF244321}">
                <p14:modId xmlns:p14="http://schemas.microsoft.com/office/powerpoint/2010/main" val="229651875"/>
              </p:ext>
            </p:extLst>
          </p:nvPr>
        </p:nvGraphicFramePr>
        <p:xfrm>
          <a:off x="264695" y="1156301"/>
          <a:ext cx="11536502" cy="4206240"/>
        </p:xfrm>
        <a:graphic>
          <a:graphicData uri="http://schemas.openxmlformats.org/drawingml/2006/table">
            <a:tbl>
              <a:tblPr firstRow="1" bandRow="1">
                <a:tableStyleId>{3B4B98B0-60AC-42C2-AFA5-B58CD77FA1E5}</a:tableStyleId>
              </a:tblPr>
              <a:tblGrid>
                <a:gridCol w="5747699">
                  <a:extLst>
                    <a:ext uri="{9D8B030D-6E8A-4147-A177-3AD203B41FA5}">
                      <a16:colId xmlns:a16="http://schemas.microsoft.com/office/drawing/2014/main" val="3983641993"/>
                    </a:ext>
                  </a:extLst>
                </a:gridCol>
                <a:gridCol w="5788803">
                  <a:extLst>
                    <a:ext uri="{9D8B030D-6E8A-4147-A177-3AD203B41FA5}">
                      <a16:colId xmlns:a16="http://schemas.microsoft.com/office/drawing/2014/main" val="2326915147"/>
                    </a:ext>
                  </a:extLst>
                </a:gridCol>
              </a:tblGrid>
              <a:tr h="4134643">
                <a:tc>
                  <a:txBody>
                    <a:bodyPr/>
                    <a:lstStyle/>
                    <a:p>
                      <a:pPr marL="0" lvl="0" indent="0" algn="just">
                        <a:lnSpc>
                          <a:spcPct val="100000"/>
                        </a:lnSpc>
                        <a:spcBef>
                          <a:spcPts val="0"/>
                        </a:spcBef>
                        <a:spcAft>
                          <a:spcPts val="600"/>
                        </a:spcAft>
                        <a:buFont typeface="Wingdings" panose="05000000000000000000" pitchFamily="2" charset="2"/>
                        <a:buNone/>
                      </a:pPr>
                      <a:r>
                        <a:rPr lang="cs-CZ" sz="1600" b="1" dirty="0">
                          <a:solidFill>
                            <a:srgbClr val="000099"/>
                          </a:solidFill>
                          <a:effectLst>
                            <a:outerShdw blurRad="38100" dist="38100" dir="2700000" algn="tl">
                              <a:srgbClr val="000000">
                                <a:alpha val="43137"/>
                              </a:srgbClr>
                            </a:outerShdw>
                          </a:effectLst>
                          <a:latin typeface="+mn-lt"/>
                          <a:ea typeface="Times New Roman" panose="02020603050405020304" pitchFamily="18" charset="0"/>
                          <a:cs typeface="Times New Roman" panose="02020603050405020304" pitchFamily="18" charset="0"/>
                        </a:rPr>
                        <a:t>U priority 2 je žadatel povinen v projektové žádosti vybrat alespoň jeden z následujících indikátorů:</a:t>
                      </a:r>
                    </a:p>
                    <a:p>
                      <a:pPr marL="342900" lvl="0" indent="-342900" algn="just">
                        <a:lnSpc>
                          <a:spcPct val="100000"/>
                        </a:lnSpc>
                        <a:spcBef>
                          <a:spcPts val="0"/>
                        </a:spcBef>
                        <a:spcAft>
                          <a:spcPts val="600"/>
                        </a:spcAft>
                        <a:buFont typeface="Wingdings" panose="05000000000000000000" pitchFamily="2" charset="2"/>
                        <a:buChar char="v"/>
                      </a:pPr>
                      <a:r>
                        <a:rPr lang="cs-CZ" sz="1600" b="0" dirty="0">
                          <a:solidFill>
                            <a:srgbClr val="000099"/>
                          </a:solidFill>
                          <a:effectLst/>
                          <a:latin typeface="+mn-lt"/>
                          <a:ea typeface="Times New Roman" panose="02020603050405020304" pitchFamily="18" charset="0"/>
                          <a:cs typeface="Times New Roman" panose="02020603050405020304" pitchFamily="18" charset="0"/>
                        </a:rPr>
                        <a:t>Počet podpořených lokalit v oblasti kultury a cestovního ruchu,</a:t>
                      </a:r>
                    </a:p>
                    <a:p>
                      <a:pPr marL="342900" lvl="0" indent="-342900" algn="just">
                        <a:lnSpc>
                          <a:spcPct val="100000"/>
                        </a:lnSpc>
                        <a:spcBef>
                          <a:spcPts val="0"/>
                        </a:spcBef>
                        <a:spcAft>
                          <a:spcPts val="600"/>
                        </a:spcAft>
                        <a:buFont typeface="Wingdings" panose="05000000000000000000" pitchFamily="2" charset="2"/>
                        <a:buChar char="v"/>
                      </a:pPr>
                      <a:r>
                        <a:rPr lang="cs-CZ" sz="1600" b="0" dirty="0">
                          <a:solidFill>
                            <a:srgbClr val="000099"/>
                          </a:solidFill>
                          <a:effectLst/>
                          <a:latin typeface="+mn-lt"/>
                          <a:ea typeface="Times New Roman" panose="02020603050405020304" pitchFamily="18" charset="0"/>
                          <a:cs typeface="Times New Roman" panose="02020603050405020304" pitchFamily="18" charset="0"/>
                        </a:rPr>
                        <a:t>Podpořená specializovaná cyklistická infrastruktura,</a:t>
                      </a:r>
                    </a:p>
                    <a:p>
                      <a:pPr marL="342900" lvl="0" indent="-342900" algn="just">
                        <a:lnSpc>
                          <a:spcPct val="100000"/>
                        </a:lnSpc>
                        <a:spcBef>
                          <a:spcPts val="0"/>
                        </a:spcBef>
                        <a:spcAft>
                          <a:spcPts val="600"/>
                        </a:spcAft>
                        <a:buFont typeface="Wingdings" panose="05000000000000000000" pitchFamily="2" charset="2"/>
                        <a:buChar char="v"/>
                      </a:pPr>
                      <a:r>
                        <a:rPr lang="cs-CZ" sz="1600" b="0" dirty="0">
                          <a:solidFill>
                            <a:srgbClr val="000099"/>
                          </a:solidFill>
                          <a:effectLst/>
                          <a:latin typeface="+mn-lt"/>
                          <a:ea typeface="Times New Roman" panose="02020603050405020304" pitchFamily="18" charset="0"/>
                          <a:cs typeface="Times New Roman" panose="02020603050405020304" pitchFamily="18" charset="0"/>
                        </a:rPr>
                        <a:t>Délka vybudovaných cyklotras, vodáckých tras, hipostezek a pěších stezek,</a:t>
                      </a:r>
                    </a:p>
                    <a:p>
                      <a:pPr marL="342900" lvl="0" indent="-342900" algn="just">
                        <a:lnSpc>
                          <a:spcPct val="100000"/>
                        </a:lnSpc>
                        <a:spcBef>
                          <a:spcPts val="0"/>
                        </a:spcBef>
                        <a:spcAft>
                          <a:spcPts val="600"/>
                        </a:spcAft>
                        <a:buFont typeface="Wingdings" panose="05000000000000000000" pitchFamily="2" charset="2"/>
                        <a:buChar char="v"/>
                      </a:pPr>
                      <a:r>
                        <a:rPr lang="cs-CZ" sz="1600" b="0" dirty="0">
                          <a:solidFill>
                            <a:srgbClr val="000099"/>
                          </a:solidFill>
                          <a:effectLst/>
                          <a:latin typeface="+mn-lt"/>
                          <a:ea typeface="Times New Roman" panose="02020603050405020304" pitchFamily="18" charset="0"/>
                          <a:cs typeface="Times New Roman" panose="02020603050405020304" pitchFamily="18" charset="0"/>
                        </a:rPr>
                        <a:t>Organizace zapojené do přeshraniční spolupráce,</a:t>
                      </a:r>
                    </a:p>
                    <a:p>
                      <a:pPr marL="342900" lvl="0" indent="-342900" algn="just">
                        <a:lnSpc>
                          <a:spcPct val="100000"/>
                        </a:lnSpc>
                        <a:spcBef>
                          <a:spcPts val="0"/>
                        </a:spcBef>
                        <a:spcAft>
                          <a:spcPts val="600"/>
                        </a:spcAft>
                        <a:buFont typeface="Wingdings" panose="05000000000000000000" pitchFamily="2" charset="2"/>
                        <a:buChar char="v"/>
                      </a:pPr>
                      <a:r>
                        <a:rPr lang="cs-CZ" sz="1600" b="0" dirty="0">
                          <a:solidFill>
                            <a:srgbClr val="000099"/>
                          </a:solidFill>
                          <a:effectLst/>
                          <a:latin typeface="+mn-lt"/>
                          <a:ea typeface="Times New Roman" panose="02020603050405020304" pitchFamily="18" charset="0"/>
                          <a:cs typeface="Times New Roman" panose="02020603050405020304" pitchFamily="18" charset="0"/>
                        </a:rPr>
                        <a:t>Účast na společných programech odborné přípravy - Duplicitní započítání účastníků v případě více než jednoho programu odborné přípravy v rámci téhož projektu je vyloučeno. Každá fyzická osoba smí být v rámci projektu vykázána pouze jednou.</a:t>
                      </a:r>
                    </a:p>
                    <a:p>
                      <a:pPr marL="285750" indent="-285750" algn="just">
                        <a:lnSpc>
                          <a:spcPct val="100000"/>
                        </a:lnSpc>
                        <a:spcBef>
                          <a:spcPts val="200"/>
                        </a:spcBef>
                        <a:spcAft>
                          <a:spcPts val="200"/>
                        </a:spcAft>
                        <a:buFont typeface="Wingdings" panose="05000000000000000000" pitchFamily="2" charset="2"/>
                        <a:buChar char="Ø"/>
                      </a:pPr>
                      <a:endParaRPr lang="pl-PL" sz="1600" b="0" dirty="0">
                        <a:solidFill>
                          <a:srgbClr val="000099"/>
                        </a:solidFill>
                        <a:effectLst/>
                        <a:ea typeface="Calibri" panose="020F0502020204030204" pitchFamily="34" charset="0"/>
                        <a:cs typeface="Times New Roman" panose="02020603050405020304" pitchFamily="18" charset="0"/>
                      </a:endParaRPr>
                    </a:p>
                  </a:txBody>
                  <a:tcPr/>
                </a:tc>
                <a:tc>
                  <a:txBody>
                    <a:bodyPr/>
                    <a:lstStyle/>
                    <a:p>
                      <a:pPr marL="36000" lvl="0" indent="0" algn="just">
                        <a:lnSpc>
                          <a:spcPct val="100000"/>
                        </a:lnSpc>
                        <a:spcBef>
                          <a:spcPts val="0"/>
                        </a:spcBef>
                        <a:spcAft>
                          <a:spcPts val="600"/>
                        </a:spcAft>
                        <a:buFont typeface="Wingdings" panose="05000000000000000000" pitchFamily="2" charset="2"/>
                        <a:buNone/>
                      </a:pPr>
                      <a:r>
                        <a:rPr lang="pl-PL" sz="1600" b="1" dirty="0">
                          <a:solidFill>
                            <a:srgbClr val="FF6600"/>
                          </a:solidFill>
                          <a:effectLst>
                            <a:outerShdw blurRad="38100" dist="38100" dir="2700000" algn="tl">
                              <a:srgbClr val="000000">
                                <a:alpha val="43137"/>
                              </a:srgbClr>
                            </a:outerShdw>
                          </a:effectLst>
                          <a:latin typeface="+mn-lt"/>
                          <a:ea typeface="Times New Roman" panose="02020603050405020304" pitchFamily="18" charset="0"/>
                          <a:cs typeface="Times New Roman" panose="02020603050405020304" pitchFamily="18" charset="0"/>
                        </a:rPr>
                        <a:t>Dla Priorytetu 2 we wniosku projektowym wnioskodawca jest zobowiązany do wybrania co najmniej jednego z następujących wskaźników:</a:t>
                      </a:r>
                    </a:p>
                    <a:p>
                      <a:pPr marL="36000" lvl="0" indent="-342900" algn="just">
                        <a:lnSpc>
                          <a:spcPct val="100000"/>
                        </a:lnSpc>
                        <a:spcBef>
                          <a:spcPts val="0"/>
                        </a:spcBef>
                        <a:spcAft>
                          <a:spcPts val="600"/>
                        </a:spcAft>
                        <a:buFont typeface="Wingdings" panose="05000000000000000000" pitchFamily="2" charset="2"/>
                        <a:buChar char="v"/>
                      </a:pPr>
                      <a:r>
                        <a:rPr lang="pl-PL" sz="1600" b="0" dirty="0">
                          <a:solidFill>
                            <a:srgbClr val="FF6600"/>
                          </a:solidFill>
                          <a:effectLst/>
                          <a:latin typeface="+mn-lt"/>
                          <a:ea typeface="Times New Roman" panose="02020603050405020304" pitchFamily="18" charset="0"/>
                          <a:cs typeface="Times New Roman" panose="02020603050405020304" pitchFamily="18" charset="0"/>
                        </a:rPr>
                        <a:t>Liczba obiektów kulturalnych i turystycznych objętych wsparciem ,</a:t>
                      </a:r>
                    </a:p>
                    <a:p>
                      <a:pPr marL="36000" lvl="0" indent="-342900" algn="just">
                        <a:lnSpc>
                          <a:spcPct val="100000"/>
                        </a:lnSpc>
                        <a:spcBef>
                          <a:spcPts val="0"/>
                        </a:spcBef>
                        <a:spcAft>
                          <a:spcPts val="600"/>
                        </a:spcAft>
                        <a:buFont typeface="Wingdings" panose="05000000000000000000" pitchFamily="2" charset="2"/>
                        <a:buChar char="v"/>
                      </a:pPr>
                      <a:r>
                        <a:rPr lang="pl-PL" sz="1600" b="0" dirty="0">
                          <a:solidFill>
                            <a:srgbClr val="FF6600"/>
                          </a:solidFill>
                          <a:effectLst/>
                          <a:latin typeface="+mn-lt"/>
                          <a:ea typeface="Times New Roman" panose="02020603050405020304" pitchFamily="18" charset="0"/>
                          <a:cs typeface="Times New Roman" panose="02020603050405020304" pitchFamily="18" charset="0"/>
                        </a:rPr>
                        <a:t>Wspierana infrastruktura rowerowa,</a:t>
                      </a:r>
                    </a:p>
                    <a:p>
                      <a:pPr marL="36000" lvl="0" indent="-342900" algn="just">
                        <a:lnSpc>
                          <a:spcPct val="100000"/>
                        </a:lnSpc>
                        <a:spcBef>
                          <a:spcPts val="0"/>
                        </a:spcBef>
                        <a:spcAft>
                          <a:spcPts val="600"/>
                        </a:spcAft>
                        <a:buFont typeface="Wingdings" panose="05000000000000000000" pitchFamily="2" charset="2"/>
                        <a:buChar char="v"/>
                      </a:pPr>
                      <a:r>
                        <a:rPr lang="pl-PL" sz="1600" b="0" dirty="0">
                          <a:solidFill>
                            <a:srgbClr val="FF6600"/>
                          </a:solidFill>
                          <a:effectLst/>
                          <a:latin typeface="+mn-lt"/>
                          <a:ea typeface="Times New Roman" panose="02020603050405020304" pitchFamily="18" charset="0"/>
                          <a:cs typeface="Times New Roman" panose="02020603050405020304" pitchFamily="18" charset="0"/>
                        </a:rPr>
                        <a:t>Długość wybudowanych tras rowerowych, szlaków wodnych, szlaków konnych i turystycznych,</a:t>
                      </a:r>
                    </a:p>
                    <a:p>
                      <a:pPr marL="36000" lvl="0" indent="-342900" algn="just">
                        <a:lnSpc>
                          <a:spcPct val="100000"/>
                        </a:lnSpc>
                        <a:spcBef>
                          <a:spcPts val="0"/>
                        </a:spcBef>
                        <a:spcAft>
                          <a:spcPts val="600"/>
                        </a:spcAft>
                        <a:buFont typeface="Wingdings" panose="05000000000000000000" pitchFamily="2" charset="2"/>
                        <a:buChar char="v"/>
                      </a:pPr>
                      <a:r>
                        <a:rPr lang="pl-PL" sz="1600" b="0" dirty="0">
                          <a:solidFill>
                            <a:srgbClr val="FF6600"/>
                          </a:solidFill>
                          <a:effectLst/>
                          <a:latin typeface="+mn-lt"/>
                          <a:ea typeface="Times New Roman" panose="02020603050405020304" pitchFamily="18" charset="0"/>
                          <a:cs typeface="Times New Roman" panose="02020603050405020304" pitchFamily="18" charset="0"/>
                        </a:rPr>
                        <a:t>Organizacje współpracujące ponad granicami ,</a:t>
                      </a:r>
                    </a:p>
                    <a:p>
                      <a:pPr marL="36000" lvl="0" indent="-342900" algn="just">
                        <a:lnSpc>
                          <a:spcPct val="100000"/>
                        </a:lnSpc>
                        <a:spcBef>
                          <a:spcPts val="0"/>
                        </a:spcBef>
                        <a:spcAft>
                          <a:spcPts val="600"/>
                        </a:spcAft>
                        <a:buFont typeface="Wingdings" panose="05000000000000000000" pitchFamily="2" charset="2"/>
                        <a:buChar char="v"/>
                      </a:pPr>
                      <a:r>
                        <a:rPr lang="pl-PL" sz="1600" b="0" dirty="0">
                          <a:solidFill>
                            <a:srgbClr val="FF6600"/>
                          </a:solidFill>
                          <a:effectLst/>
                          <a:latin typeface="+mn-lt"/>
                          <a:ea typeface="Times New Roman" panose="02020603050405020304" pitchFamily="18" charset="0"/>
                          <a:cs typeface="Times New Roman" panose="02020603050405020304" pitchFamily="18" charset="0"/>
                        </a:rPr>
                        <a:t>Uczestnictwo we wspólnych programach szkoleniowych - Wyklucza się podwójne liczenie uczestników w przypadku więcej niż jednego programu szkoleniowego w ramach tego samego projektu. Każda osoba fizyczna może być w ramach projektu policzona tylko raz.</a:t>
                      </a:r>
                    </a:p>
                    <a:p>
                      <a:pPr marL="0" indent="0" algn="l">
                        <a:buFont typeface="Wingdings" panose="05000000000000000000" pitchFamily="2" charset="2"/>
                        <a:buNone/>
                      </a:pPr>
                      <a:endParaRPr lang="pl-PL" sz="1600" b="1" u="sng" dirty="0">
                        <a:solidFill>
                          <a:srgbClr val="FF6600"/>
                        </a:solidFill>
                        <a:effectLst>
                          <a:outerShdw blurRad="38100" dist="38100" dir="2700000" algn="tl">
                            <a:srgbClr val="000000">
                              <a:alpha val="43137"/>
                            </a:srgbClr>
                          </a:outerShdw>
                        </a:effectLst>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382206565"/>
                  </a:ext>
                </a:extLst>
              </a:tr>
            </a:tbl>
          </a:graphicData>
        </a:graphic>
      </p:graphicFrame>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cs-CZ" altLang="cs-CZ" sz="2200" b="1" dirty="0">
                <a:solidFill>
                  <a:srgbClr val="000099"/>
                </a:solidFill>
                <a:latin typeface="Arial" charset="0"/>
                <a:cs typeface="Arial" charset="0"/>
              </a:rPr>
              <a:t>Fond malých projektů 2021 - 2027</a:t>
            </a:r>
            <a:r>
              <a:rPr lang="pl-PL" sz="2200" b="1" dirty="0">
                <a:solidFill>
                  <a:srgbClr val="003399"/>
                </a:solidFill>
                <a:latin typeface="Arial" panose="020B0604020202020204" pitchFamily="34" charset="0"/>
                <a:cs typeface="Arial" panose="020B0604020202020204" pitchFamily="34" charset="0"/>
              </a:rPr>
              <a:t> </a:t>
            </a:r>
            <a:r>
              <a:rPr lang="pl-PL" sz="2200" b="1" dirty="0">
                <a:solidFill>
                  <a:srgbClr val="000099"/>
                </a:solidFill>
                <a:latin typeface="Arial" panose="020B0604020202020204" pitchFamily="34" charset="0"/>
                <a:cs typeface="Arial" panose="020B0604020202020204" pitchFamily="34" charset="0"/>
              </a:rPr>
              <a:t>|</a:t>
            </a:r>
            <a:r>
              <a:rPr lang="pl-PL" sz="2200" b="1" dirty="0">
                <a:solidFill>
                  <a:srgbClr val="003399"/>
                </a:solidFill>
                <a:latin typeface="Arial" panose="020B0604020202020204" pitchFamily="34" charset="0"/>
                <a:cs typeface="Arial" panose="020B0604020202020204" pitchFamily="34" charset="0"/>
              </a:rPr>
              <a:t> </a:t>
            </a:r>
            <a:r>
              <a:rPr lang="pl-PL" altLang="cs-CZ" sz="2200" b="1" dirty="0">
                <a:solidFill>
                  <a:srgbClr val="FF6600"/>
                </a:solidFill>
                <a:latin typeface="Arial" charset="0"/>
                <a:cs typeface="Arial" charset="0"/>
              </a:rPr>
              <a:t>Fundusz małych projektów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47352" y="5314800"/>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spTree>
    <p:extLst>
      <p:ext uri="{BB962C8B-B14F-4D97-AF65-F5344CB8AC3E}">
        <p14:creationId xmlns:p14="http://schemas.microsoft.com/office/powerpoint/2010/main" val="144457855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graphicFrame>
        <p:nvGraphicFramePr>
          <p:cNvPr id="9" name="Tabulka 2">
            <a:extLst>
              <a:ext uri="{FF2B5EF4-FFF2-40B4-BE49-F238E27FC236}">
                <a16:creationId xmlns:a16="http://schemas.microsoft.com/office/drawing/2014/main" id="{28010F7E-14DD-4DF2-B4D8-A6D3D1B6A492}"/>
              </a:ext>
            </a:extLst>
          </p:cNvPr>
          <p:cNvGraphicFramePr>
            <a:graphicFrameLocks noGrp="1"/>
          </p:cNvGraphicFramePr>
          <p:nvPr>
            <p:extLst>
              <p:ext uri="{D42A27DB-BD31-4B8C-83A1-F6EECF244321}">
                <p14:modId xmlns:p14="http://schemas.microsoft.com/office/powerpoint/2010/main" val="511452040"/>
              </p:ext>
            </p:extLst>
          </p:nvPr>
        </p:nvGraphicFramePr>
        <p:xfrm>
          <a:off x="272716" y="1156301"/>
          <a:ext cx="11528481" cy="4536440"/>
        </p:xfrm>
        <a:graphic>
          <a:graphicData uri="http://schemas.openxmlformats.org/drawingml/2006/table">
            <a:tbl>
              <a:tblPr firstRow="1" bandRow="1">
                <a:tableStyleId>{3B4B98B0-60AC-42C2-AFA5-B58CD77FA1E5}</a:tableStyleId>
              </a:tblPr>
              <a:tblGrid>
                <a:gridCol w="5739678">
                  <a:extLst>
                    <a:ext uri="{9D8B030D-6E8A-4147-A177-3AD203B41FA5}">
                      <a16:colId xmlns:a16="http://schemas.microsoft.com/office/drawing/2014/main" val="3983641993"/>
                    </a:ext>
                  </a:extLst>
                </a:gridCol>
                <a:gridCol w="5788803">
                  <a:extLst>
                    <a:ext uri="{9D8B030D-6E8A-4147-A177-3AD203B41FA5}">
                      <a16:colId xmlns:a16="http://schemas.microsoft.com/office/drawing/2014/main" val="2326915147"/>
                    </a:ext>
                  </a:extLst>
                </a:gridCol>
              </a:tblGrid>
              <a:tr h="4134643">
                <a:tc>
                  <a:txBody>
                    <a:bodyPr/>
                    <a:lstStyle/>
                    <a:p>
                      <a:pPr marL="365760" indent="-365760" algn="ctr">
                        <a:lnSpc>
                          <a:spcPct val="100000"/>
                        </a:lnSpc>
                        <a:spcBef>
                          <a:spcPts val="500"/>
                        </a:spcBef>
                      </a:pPr>
                      <a:r>
                        <a:rPr lang="cs-CZ" sz="1800" b="1" u="sng" cap="all" spc="75" dirty="0">
                          <a:solidFill>
                            <a:srgbClr val="000099"/>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rPr>
                        <a:t>INDIKÁTORY VÝSLEDKU PRO MALÉ PROJEKTY V RÁMCI PRIORITY 2</a:t>
                      </a:r>
                      <a:endParaRPr lang="pl-PL" sz="1800" b="1" u="sng" cap="all" spc="75" dirty="0">
                        <a:solidFill>
                          <a:srgbClr val="000099"/>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00000"/>
                        </a:lnSpc>
                        <a:spcBef>
                          <a:spcPts val="0"/>
                        </a:spcBef>
                        <a:spcAft>
                          <a:spcPts val="600"/>
                        </a:spcAft>
                        <a:buFont typeface="Wingdings" panose="05000000000000000000" pitchFamily="2" charset="2"/>
                        <a:buChar char=""/>
                      </a:pPr>
                      <a:r>
                        <a:rPr lang="cs-CZ" sz="1600" b="0" dirty="0">
                          <a:solidFill>
                            <a:srgbClr val="000099"/>
                          </a:solidFill>
                          <a:effectLst/>
                          <a:latin typeface="+mn-lt"/>
                          <a:ea typeface="Times New Roman" panose="02020603050405020304" pitchFamily="18" charset="0"/>
                          <a:cs typeface="Times New Roman" panose="02020603050405020304" pitchFamily="18" charset="0"/>
                        </a:rPr>
                        <a:t>pro každý projekt je nutné zvolit alespoň jeden indikátor výsledku;</a:t>
                      </a:r>
                    </a:p>
                    <a:p>
                      <a:pPr marL="342900" lvl="0" indent="-342900" algn="just">
                        <a:lnSpc>
                          <a:spcPct val="100000"/>
                        </a:lnSpc>
                        <a:spcBef>
                          <a:spcPts val="0"/>
                        </a:spcBef>
                        <a:spcAft>
                          <a:spcPts val="600"/>
                        </a:spcAft>
                        <a:buFont typeface="Wingdings" panose="05000000000000000000" pitchFamily="2" charset="2"/>
                        <a:buChar char=""/>
                      </a:pPr>
                      <a:r>
                        <a:rPr lang="cs-CZ" sz="1600" b="0" dirty="0">
                          <a:solidFill>
                            <a:srgbClr val="000099"/>
                          </a:solidFill>
                          <a:effectLst/>
                          <a:latin typeface="+mn-lt"/>
                          <a:ea typeface="Times New Roman" panose="02020603050405020304" pitchFamily="18" charset="0"/>
                          <a:cs typeface="Times New Roman" panose="02020603050405020304" pitchFamily="18" charset="0"/>
                        </a:rPr>
                        <a:t>každý projekt může volit pouze indikátory přiřazené dané výzvě; z nich musí ovšem zvolit všechny indikátory, které jsou pro daný projekt relevantní, </a:t>
                      </a:r>
                    </a:p>
                    <a:p>
                      <a:pPr marL="342900" lvl="0" indent="-342900" algn="just">
                        <a:lnSpc>
                          <a:spcPct val="100000"/>
                        </a:lnSpc>
                        <a:spcBef>
                          <a:spcPts val="0"/>
                        </a:spcBef>
                        <a:spcAft>
                          <a:spcPts val="600"/>
                        </a:spcAft>
                        <a:buFont typeface="Wingdings" panose="05000000000000000000" pitchFamily="2" charset="2"/>
                        <a:buChar char=""/>
                      </a:pPr>
                      <a:r>
                        <a:rPr lang="cs-CZ" sz="1600" b="0" dirty="0">
                          <a:solidFill>
                            <a:srgbClr val="000099"/>
                          </a:solidFill>
                          <a:effectLst/>
                          <a:latin typeface="+mn-lt"/>
                          <a:ea typeface="Times New Roman" panose="02020603050405020304" pitchFamily="18" charset="0"/>
                          <a:cs typeface="Times New Roman" panose="02020603050405020304" pitchFamily="18" charset="0"/>
                        </a:rPr>
                        <a:t>všechny vybrané indikátory musí mít stanovenu cílovou hodnotu, kterou projekt plánuje dosáhnout,</a:t>
                      </a:r>
                    </a:p>
                    <a:p>
                      <a:pPr marL="342900" lvl="0" indent="-342900" algn="just">
                        <a:lnSpc>
                          <a:spcPct val="100000"/>
                        </a:lnSpc>
                        <a:spcBef>
                          <a:spcPts val="0"/>
                        </a:spcBef>
                        <a:spcAft>
                          <a:spcPts val="600"/>
                        </a:spcAft>
                        <a:buFont typeface="Wingdings" panose="05000000000000000000" pitchFamily="2" charset="2"/>
                        <a:buChar char=""/>
                      </a:pPr>
                      <a:r>
                        <a:rPr lang="cs-CZ" sz="1600" b="0" dirty="0">
                          <a:solidFill>
                            <a:srgbClr val="000099"/>
                          </a:solidFill>
                          <a:effectLst/>
                          <a:latin typeface="+mn-lt"/>
                          <a:ea typeface="Times New Roman" panose="02020603050405020304" pitchFamily="18" charset="0"/>
                          <a:cs typeface="Times New Roman" panose="02020603050405020304" pitchFamily="18" charset="0"/>
                        </a:rPr>
                        <a:t>pro všechny vybrané indikátory je třeba zvolit datum výchozí a cílové hodnoty, </a:t>
                      </a:r>
                    </a:p>
                    <a:p>
                      <a:pPr marL="342900" lvl="0" indent="-342900" algn="just">
                        <a:lnSpc>
                          <a:spcPct val="100000"/>
                        </a:lnSpc>
                        <a:spcBef>
                          <a:spcPts val="0"/>
                        </a:spcBef>
                        <a:spcAft>
                          <a:spcPts val="600"/>
                        </a:spcAft>
                        <a:buFont typeface="Wingdings" panose="05000000000000000000" pitchFamily="2" charset="2"/>
                        <a:buChar char=""/>
                      </a:pPr>
                      <a:r>
                        <a:rPr lang="cs-CZ" sz="1600" b="0" dirty="0">
                          <a:solidFill>
                            <a:srgbClr val="000099"/>
                          </a:solidFill>
                          <a:effectLst/>
                          <a:latin typeface="+mn-lt"/>
                          <a:ea typeface="Times New Roman" panose="02020603050405020304" pitchFamily="18" charset="0"/>
                          <a:cs typeface="Times New Roman" panose="02020603050405020304" pitchFamily="18" charset="0"/>
                        </a:rPr>
                        <a:t>všechny vybrané indikátory je nutné během projektu sledovat a dosažené hodnoty musí být reportovány, </a:t>
                      </a:r>
                    </a:p>
                    <a:p>
                      <a:pPr marL="342900" lvl="0" indent="-342900" algn="just">
                        <a:lnSpc>
                          <a:spcPct val="100000"/>
                        </a:lnSpc>
                        <a:spcBef>
                          <a:spcPts val="0"/>
                        </a:spcBef>
                        <a:spcAft>
                          <a:spcPts val="600"/>
                        </a:spcAft>
                        <a:buFont typeface="Wingdings" panose="05000000000000000000" pitchFamily="2" charset="2"/>
                        <a:buChar char=""/>
                      </a:pPr>
                      <a:r>
                        <a:rPr lang="cs-CZ" sz="1600" b="0" dirty="0">
                          <a:solidFill>
                            <a:srgbClr val="000099"/>
                          </a:solidFill>
                          <a:effectLst/>
                          <a:latin typeface="+mn-lt"/>
                          <a:ea typeface="Times New Roman" panose="02020603050405020304" pitchFamily="18" charset="0"/>
                          <a:cs typeface="Times New Roman" panose="02020603050405020304" pitchFamily="18" charset="0"/>
                        </a:rPr>
                        <a:t>u některých indikátorů výsledku se dosažená hodnota vykazuje až v období jednoho roku po skončení projektu</a:t>
                      </a:r>
                    </a:p>
                    <a:p>
                      <a:pPr marL="285750" indent="-285750" algn="just">
                        <a:lnSpc>
                          <a:spcPct val="100000"/>
                        </a:lnSpc>
                        <a:spcBef>
                          <a:spcPts val="200"/>
                        </a:spcBef>
                        <a:spcAft>
                          <a:spcPts val="200"/>
                        </a:spcAft>
                        <a:buFont typeface="Wingdings" panose="05000000000000000000" pitchFamily="2" charset="2"/>
                        <a:buChar char="Ø"/>
                      </a:pPr>
                      <a:endParaRPr lang="pl-PL" sz="1600" b="0" dirty="0">
                        <a:solidFill>
                          <a:srgbClr val="000099"/>
                        </a:solidFill>
                        <a:effectLst/>
                        <a:ea typeface="Calibri" panose="020F0502020204030204" pitchFamily="34" charset="0"/>
                        <a:cs typeface="Times New Roman" panose="02020603050405020304" pitchFamily="18" charset="0"/>
                      </a:endParaRPr>
                    </a:p>
                  </a:txBody>
                  <a:tcPr/>
                </a:tc>
                <a:tc>
                  <a:txBody>
                    <a:bodyPr/>
                    <a:lstStyle/>
                    <a:p>
                      <a:pPr algn="ctr">
                        <a:lnSpc>
                          <a:spcPct val="100000"/>
                        </a:lnSpc>
                      </a:pPr>
                      <a:r>
                        <a:rPr lang="pl-PL" sz="1800" b="1" u="sng" kern="1200" cap="all" dirty="0">
                          <a:solidFill>
                            <a:srgbClr val="FF6600"/>
                          </a:solidFill>
                          <a:effectLst>
                            <a:outerShdw blurRad="38100" dist="38100" dir="2700000" algn="tl">
                              <a:srgbClr val="000000">
                                <a:alpha val="43137"/>
                              </a:srgbClr>
                            </a:outerShdw>
                          </a:effectLst>
                          <a:latin typeface="+mn-lt"/>
                          <a:ea typeface="+mn-ea"/>
                          <a:cs typeface="+mn-cs"/>
                        </a:rPr>
                        <a:t>Wskaźnik rezultatu Małych projektów w Priorytecie 2</a:t>
                      </a:r>
                    </a:p>
                    <a:p>
                      <a:pPr marL="285750" indent="-285750" algn="just">
                        <a:lnSpc>
                          <a:spcPct val="100000"/>
                        </a:lnSpc>
                        <a:buFont typeface="Wingdings" panose="05000000000000000000" pitchFamily="2" charset="2"/>
                        <a:buChar char="Ø"/>
                      </a:pPr>
                      <a:r>
                        <a:rPr lang="pl-PL" sz="1600" b="0" u="none" dirty="0">
                          <a:solidFill>
                            <a:srgbClr val="FF6600"/>
                          </a:solidFill>
                          <a:effectLst/>
                          <a:ea typeface="Calibri" panose="020F0502020204030204" pitchFamily="34" charset="0"/>
                          <a:cs typeface="Times New Roman" panose="02020603050405020304" pitchFamily="18" charset="0"/>
                        </a:rPr>
                        <a:t>dla każdego projektu należy wybrać przynajmniej jeden wskaźnik rezultatu;</a:t>
                      </a:r>
                    </a:p>
                    <a:p>
                      <a:pPr marL="285750" indent="-285750" algn="just">
                        <a:lnSpc>
                          <a:spcPct val="100000"/>
                        </a:lnSpc>
                        <a:buFont typeface="Wingdings" panose="05000000000000000000" pitchFamily="2" charset="2"/>
                        <a:buChar char="Ø"/>
                      </a:pPr>
                      <a:r>
                        <a:rPr lang="pl-PL" sz="1600" b="0" u="none" dirty="0">
                          <a:solidFill>
                            <a:srgbClr val="FF6600"/>
                          </a:solidFill>
                          <a:effectLst/>
                          <a:ea typeface="Calibri" panose="020F0502020204030204" pitchFamily="34" charset="0"/>
                          <a:cs typeface="Times New Roman" panose="02020603050405020304" pitchFamily="18" charset="0"/>
                        </a:rPr>
                        <a:t>dla każdego projektu należy wybrać tylko wskaźniki przypisane do danego naboru; należy jednak spośród nich wybrać wszystkie wskaźniki, które są adekwatne dla danego projektu, </a:t>
                      </a:r>
                    </a:p>
                    <a:p>
                      <a:pPr marL="285750" indent="-285750" algn="just">
                        <a:lnSpc>
                          <a:spcPct val="100000"/>
                        </a:lnSpc>
                        <a:buFont typeface="Wingdings" panose="05000000000000000000" pitchFamily="2" charset="2"/>
                        <a:buChar char="Ø"/>
                      </a:pPr>
                      <a:r>
                        <a:rPr lang="pl-PL" sz="1600" b="0" u="none" dirty="0">
                          <a:solidFill>
                            <a:srgbClr val="FF6600"/>
                          </a:solidFill>
                          <a:effectLst/>
                          <a:ea typeface="Calibri" panose="020F0502020204030204" pitchFamily="34" charset="0"/>
                          <a:cs typeface="Times New Roman" panose="02020603050405020304" pitchFamily="18" charset="0"/>
                        </a:rPr>
                        <a:t>wszystkie wybrane wskaźniki muszą mieć określoną wartość docelową, którą projekt zamierza osiągnąć,</a:t>
                      </a:r>
                    </a:p>
                    <a:p>
                      <a:pPr marL="285750" indent="-285750" algn="just">
                        <a:lnSpc>
                          <a:spcPct val="100000"/>
                        </a:lnSpc>
                        <a:buFont typeface="Wingdings" panose="05000000000000000000" pitchFamily="2" charset="2"/>
                        <a:buChar char="Ø"/>
                      </a:pPr>
                      <a:r>
                        <a:rPr lang="pl-PL" sz="1600" b="0" u="none" dirty="0">
                          <a:solidFill>
                            <a:srgbClr val="FF6600"/>
                          </a:solidFill>
                          <a:effectLst/>
                          <a:ea typeface="Calibri" panose="020F0502020204030204" pitchFamily="34" charset="0"/>
                          <a:cs typeface="Times New Roman" panose="02020603050405020304" pitchFamily="18" charset="0"/>
                        </a:rPr>
                        <a:t>dla wszystkich wybranych wskaźników należy wybrać datę wartości początkowej i docelowej, </a:t>
                      </a:r>
                    </a:p>
                    <a:p>
                      <a:pPr marL="285750" indent="-285750" algn="just">
                        <a:lnSpc>
                          <a:spcPct val="100000"/>
                        </a:lnSpc>
                        <a:buFont typeface="Wingdings" panose="05000000000000000000" pitchFamily="2" charset="2"/>
                        <a:buChar char="Ø"/>
                      </a:pPr>
                      <a:r>
                        <a:rPr lang="pl-PL" sz="1600" b="0" u="none" dirty="0">
                          <a:solidFill>
                            <a:srgbClr val="FF6600"/>
                          </a:solidFill>
                          <a:effectLst/>
                          <a:ea typeface="Calibri" panose="020F0502020204030204" pitchFamily="34" charset="0"/>
                          <a:cs typeface="Times New Roman" panose="02020603050405020304" pitchFamily="18" charset="0"/>
                        </a:rPr>
                        <a:t>wszystkie wybrane wskaźniki muszą być monitorowane w trakcie realizacji projektu, a osiągnięte wartości muszą być raportowane, </a:t>
                      </a:r>
                    </a:p>
                    <a:p>
                      <a:pPr marL="285750" indent="-285750" algn="just">
                        <a:lnSpc>
                          <a:spcPct val="100000"/>
                        </a:lnSpc>
                        <a:buFont typeface="Wingdings" panose="05000000000000000000" pitchFamily="2" charset="2"/>
                        <a:buChar char="Ø"/>
                      </a:pPr>
                      <a:r>
                        <a:rPr lang="pl-PL" sz="1600" b="0" u="none" dirty="0">
                          <a:solidFill>
                            <a:srgbClr val="FF6600"/>
                          </a:solidFill>
                          <a:effectLst/>
                          <a:ea typeface="Calibri" panose="020F0502020204030204" pitchFamily="34" charset="0"/>
                          <a:cs typeface="Times New Roman" panose="02020603050405020304" pitchFamily="18" charset="0"/>
                        </a:rPr>
                        <a:t>w przypadku niektórych wskaźników rezultatu, osiągnięta wartość raportowana jest dopiero rok po zakończeniu projektu. </a:t>
                      </a:r>
                    </a:p>
                  </a:txBody>
                  <a:tcPr/>
                </a:tc>
                <a:extLst>
                  <a:ext uri="{0D108BD9-81ED-4DB2-BD59-A6C34878D82A}">
                    <a16:rowId xmlns:a16="http://schemas.microsoft.com/office/drawing/2014/main" val="382206565"/>
                  </a:ext>
                </a:extLst>
              </a:tr>
            </a:tbl>
          </a:graphicData>
        </a:graphic>
      </p:graphicFrame>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cs-CZ" altLang="cs-CZ" sz="2200" b="1" dirty="0">
                <a:solidFill>
                  <a:srgbClr val="000099"/>
                </a:solidFill>
                <a:latin typeface="Arial" charset="0"/>
                <a:cs typeface="Arial" charset="0"/>
              </a:rPr>
              <a:t>Fond malých projektů 2021 - 2027</a:t>
            </a:r>
            <a:r>
              <a:rPr lang="pl-PL" sz="2200" b="1" dirty="0">
                <a:solidFill>
                  <a:srgbClr val="003399"/>
                </a:solidFill>
                <a:latin typeface="Arial" panose="020B0604020202020204" pitchFamily="34" charset="0"/>
                <a:cs typeface="Arial" panose="020B0604020202020204" pitchFamily="34" charset="0"/>
              </a:rPr>
              <a:t> </a:t>
            </a:r>
            <a:r>
              <a:rPr lang="pl-PL" sz="2200" b="1" dirty="0">
                <a:solidFill>
                  <a:srgbClr val="000099"/>
                </a:solidFill>
                <a:latin typeface="Arial" panose="020B0604020202020204" pitchFamily="34" charset="0"/>
                <a:cs typeface="Arial" panose="020B0604020202020204" pitchFamily="34" charset="0"/>
              </a:rPr>
              <a:t>|</a:t>
            </a:r>
            <a:r>
              <a:rPr lang="pl-PL" sz="2200" b="1" dirty="0">
                <a:solidFill>
                  <a:srgbClr val="003399"/>
                </a:solidFill>
                <a:latin typeface="Arial" panose="020B0604020202020204" pitchFamily="34" charset="0"/>
                <a:cs typeface="Arial" panose="020B0604020202020204" pitchFamily="34" charset="0"/>
              </a:rPr>
              <a:t> </a:t>
            </a:r>
            <a:r>
              <a:rPr lang="pl-PL" altLang="cs-CZ" sz="2200" b="1" dirty="0">
                <a:solidFill>
                  <a:srgbClr val="FF6600"/>
                </a:solidFill>
                <a:latin typeface="Arial" charset="0"/>
                <a:cs typeface="Arial" charset="0"/>
              </a:rPr>
              <a:t>Fundusz małych projektów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47352" y="5314800"/>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spTree>
    <p:extLst>
      <p:ext uri="{BB962C8B-B14F-4D97-AF65-F5344CB8AC3E}">
        <p14:creationId xmlns:p14="http://schemas.microsoft.com/office/powerpoint/2010/main" val="91287069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graphicFrame>
        <p:nvGraphicFramePr>
          <p:cNvPr id="9" name="Tabulka 2">
            <a:extLst>
              <a:ext uri="{FF2B5EF4-FFF2-40B4-BE49-F238E27FC236}">
                <a16:creationId xmlns:a16="http://schemas.microsoft.com/office/drawing/2014/main" id="{28010F7E-14DD-4DF2-B4D8-A6D3D1B6A492}"/>
              </a:ext>
            </a:extLst>
          </p:cNvPr>
          <p:cNvGraphicFramePr>
            <a:graphicFrameLocks noGrp="1"/>
          </p:cNvGraphicFramePr>
          <p:nvPr>
            <p:extLst>
              <p:ext uri="{D42A27DB-BD31-4B8C-83A1-F6EECF244321}">
                <p14:modId xmlns:p14="http://schemas.microsoft.com/office/powerpoint/2010/main" val="361854426"/>
              </p:ext>
            </p:extLst>
          </p:nvPr>
        </p:nvGraphicFramePr>
        <p:xfrm>
          <a:off x="264695" y="1156301"/>
          <a:ext cx="11536502" cy="4134643"/>
        </p:xfrm>
        <a:graphic>
          <a:graphicData uri="http://schemas.openxmlformats.org/drawingml/2006/table">
            <a:tbl>
              <a:tblPr firstRow="1" bandRow="1">
                <a:tableStyleId>{3B4B98B0-60AC-42C2-AFA5-B58CD77FA1E5}</a:tableStyleId>
              </a:tblPr>
              <a:tblGrid>
                <a:gridCol w="5747699">
                  <a:extLst>
                    <a:ext uri="{9D8B030D-6E8A-4147-A177-3AD203B41FA5}">
                      <a16:colId xmlns:a16="http://schemas.microsoft.com/office/drawing/2014/main" val="3983641993"/>
                    </a:ext>
                  </a:extLst>
                </a:gridCol>
                <a:gridCol w="5788803">
                  <a:extLst>
                    <a:ext uri="{9D8B030D-6E8A-4147-A177-3AD203B41FA5}">
                      <a16:colId xmlns:a16="http://schemas.microsoft.com/office/drawing/2014/main" val="2326915147"/>
                    </a:ext>
                  </a:extLst>
                </a:gridCol>
              </a:tblGrid>
              <a:tr h="4134643">
                <a:tc>
                  <a:txBody>
                    <a:bodyPr/>
                    <a:lstStyle/>
                    <a:p>
                      <a:pPr algn="just">
                        <a:lnSpc>
                          <a:spcPct val="115000"/>
                        </a:lnSpc>
                        <a:spcBef>
                          <a:spcPts val="500"/>
                        </a:spcBef>
                        <a:spcAft>
                          <a:spcPts val="1000"/>
                        </a:spcAft>
                      </a:pPr>
                      <a:r>
                        <a:rPr lang="cs-CZ" sz="1600" b="1" dirty="0">
                          <a:solidFill>
                            <a:srgbClr val="000099"/>
                          </a:solidFill>
                          <a:effectLst/>
                          <a:latin typeface="+mn-lt"/>
                          <a:ea typeface="Times New Roman" panose="02020603050405020304" pitchFamily="18" charset="0"/>
                          <a:cs typeface="Times New Roman" panose="02020603050405020304" pitchFamily="18" charset="0"/>
                        </a:rPr>
                        <a:t>Indikátory výsledku v rámci priority 2:</a:t>
                      </a:r>
                      <a:endParaRPr lang="pl-PL" sz="1600" b="1" dirty="0">
                        <a:solidFill>
                          <a:srgbClr val="000099"/>
                        </a:solidFill>
                        <a:effectLst/>
                        <a:latin typeface="+mn-lt"/>
                        <a:ea typeface="Times New Roman" panose="02020603050405020304" pitchFamily="18" charset="0"/>
                        <a:cs typeface="Times New Roman" panose="02020603050405020304" pitchFamily="18" charset="0"/>
                      </a:endParaRPr>
                    </a:p>
                    <a:p>
                      <a:pPr marL="285750" lvl="0" indent="-285750" algn="just">
                        <a:lnSpc>
                          <a:spcPct val="115000"/>
                        </a:lnSpc>
                        <a:spcBef>
                          <a:spcPts val="500"/>
                        </a:spcBef>
                        <a:spcAft>
                          <a:spcPts val="1000"/>
                        </a:spcAft>
                        <a:buFont typeface="Wingdings" panose="05000000000000000000" pitchFamily="2" charset="2"/>
                        <a:buChar char="v"/>
                      </a:pPr>
                      <a:r>
                        <a:rPr lang="cs-CZ" sz="1600" b="0" dirty="0">
                          <a:solidFill>
                            <a:srgbClr val="000099"/>
                          </a:solidFill>
                          <a:effectLst/>
                          <a:latin typeface="+mn-lt"/>
                          <a:ea typeface="Times New Roman" panose="02020603050405020304" pitchFamily="18" charset="0"/>
                          <a:cs typeface="Times New Roman" panose="02020603050405020304" pitchFamily="18" charset="0"/>
                        </a:rPr>
                        <a:t>Počet osob se zvýšeným povědomím o podpořených turistických produktech,</a:t>
                      </a:r>
                      <a:endParaRPr lang="pl-PL" sz="1600" b="0" dirty="0">
                        <a:solidFill>
                          <a:srgbClr val="000099"/>
                        </a:solidFill>
                        <a:effectLst/>
                        <a:latin typeface="+mn-lt"/>
                        <a:ea typeface="Times New Roman" panose="02020603050405020304" pitchFamily="18" charset="0"/>
                        <a:cs typeface="Times New Roman" panose="02020603050405020304" pitchFamily="18" charset="0"/>
                      </a:endParaRPr>
                    </a:p>
                    <a:p>
                      <a:pPr marL="285750" lvl="0" indent="-285750" algn="just">
                        <a:lnSpc>
                          <a:spcPct val="115000"/>
                        </a:lnSpc>
                        <a:spcBef>
                          <a:spcPts val="500"/>
                        </a:spcBef>
                        <a:spcAft>
                          <a:spcPts val="1000"/>
                        </a:spcAft>
                        <a:buFont typeface="Wingdings" panose="05000000000000000000" pitchFamily="2" charset="2"/>
                        <a:buChar char="v"/>
                      </a:pPr>
                      <a:r>
                        <a:rPr lang="cs-CZ" sz="1600" b="0" dirty="0">
                          <a:solidFill>
                            <a:srgbClr val="000099"/>
                          </a:solidFill>
                          <a:effectLst/>
                          <a:latin typeface="+mn-lt"/>
                          <a:ea typeface="Times New Roman" panose="02020603050405020304" pitchFamily="18" charset="0"/>
                          <a:cs typeface="Times New Roman" panose="02020603050405020304" pitchFamily="18" charset="0"/>
                        </a:rPr>
                        <a:t>Počet návštěvníků podpořených lokalit v oblasti kultury a cestovního ruchu,</a:t>
                      </a:r>
                      <a:endParaRPr lang="pl-PL" sz="1600" b="0" dirty="0">
                        <a:solidFill>
                          <a:srgbClr val="000099"/>
                        </a:solidFill>
                        <a:effectLst/>
                        <a:latin typeface="+mn-lt"/>
                        <a:ea typeface="Times New Roman" panose="02020603050405020304" pitchFamily="18" charset="0"/>
                        <a:cs typeface="Times New Roman" panose="02020603050405020304" pitchFamily="18" charset="0"/>
                      </a:endParaRPr>
                    </a:p>
                    <a:p>
                      <a:pPr marL="285750" lvl="0" indent="-285750" algn="just">
                        <a:lnSpc>
                          <a:spcPct val="115000"/>
                        </a:lnSpc>
                        <a:spcBef>
                          <a:spcPts val="500"/>
                        </a:spcBef>
                        <a:spcAft>
                          <a:spcPts val="1000"/>
                        </a:spcAft>
                        <a:buFont typeface="Wingdings" panose="05000000000000000000" pitchFamily="2" charset="2"/>
                        <a:buChar char="v"/>
                      </a:pPr>
                      <a:r>
                        <a:rPr lang="cs-CZ" sz="1600" b="0" dirty="0">
                          <a:solidFill>
                            <a:srgbClr val="000099"/>
                          </a:solidFill>
                          <a:effectLst/>
                          <a:latin typeface="+mn-lt"/>
                          <a:ea typeface="Times New Roman" panose="02020603050405020304" pitchFamily="18" charset="0"/>
                          <a:cs typeface="Times New Roman" panose="02020603050405020304" pitchFamily="18" charset="0"/>
                        </a:rPr>
                        <a:t>Organizace zapojené do přeshraniční spolupráce po dokončení projektu ,</a:t>
                      </a:r>
                      <a:endParaRPr lang="pl-PL" sz="1600" b="0" dirty="0">
                        <a:solidFill>
                          <a:srgbClr val="000099"/>
                        </a:solidFill>
                        <a:effectLst/>
                        <a:latin typeface="+mn-lt"/>
                        <a:ea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r>
                        <a:rPr lang="cs-CZ" sz="1600" b="0" kern="0" dirty="0">
                          <a:solidFill>
                            <a:srgbClr val="000099"/>
                          </a:solidFill>
                          <a:effectLst/>
                          <a:latin typeface="+mn-lt"/>
                          <a:ea typeface="Times New Roman" panose="02020603050405020304" pitchFamily="18" charset="0"/>
                        </a:rPr>
                        <a:t>Dokončené společné programy odborné přípravy. </a:t>
                      </a:r>
                      <a:endParaRPr lang="pl-PL" sz="1600" b="0" dirty="0">
                        <a:solidFill>
                          <a:srgbClr val="000099"/>
                        </a:solidFill>
                        <a:effectLst/>
                        <a:latin typeface="+mn-lt"/>
                        <a:ea typeface="Calibri" panose="020F0502020204030204" pitchFamily="34" charset="0"/>
                        <a:cs typeface="Times New Roman" panose="02020603050405020304" pitchFamily="18" charset="0"/>
                      </a:endParaRPr>
                    </a:p>
                  </a:txBody>
                  <a:tcPr/>
                </a:tc>
                <a:tc>
                  <a:txBody>
                    <a:bodyPr/>
                    <a:lstStyle/>
                    <a:p>
                      <a:pPr algn="just">
                        <a:lnSpc>
                          <a:spcPct val="115000"/>
                        </a:lnSpc>
                        <a:spcBef>
                          <a:spcPts val="500"/>
                        </a:spcBef>
                        <a:spcAft>
                          <a:spcPts val="1000"/>
                        </a:spcAft>
                      </a:pPr>
                      <a:r>
                        <a:rPr lang="pl-PL" sz="1600" b="1" dirty="0">
                          <a:solidFill>
                            <a:srgbClr val="FF6600"/>
                          </a:solidFill>
                          <a:effectLst/>
                          <a:latin typeface="+mn-lt"/>
                          <a:ea typeface="Times New Roman" panose="02020603050405020304" pitchFamily="18" charset="0"/>
                          <a:cs typeface="Times New Roman" panose="02020603050405020304" pitchFamily="18" charset="0"/>
                        </a:rPr>
                        <a:t>Wskaźniki rezultatu w ramach Priorytetu 2:</a:t>
                      </a:r>
                    </a:p>
                    <a:p>
                      <a:pPr marL="285750" lvl="0" indent="-285750" algn="just">
                        <a:lnSpc>
                          <a:spcPct val="115000"/>
                        </a:lnSpc>
                        <a:spcBef>
                          <a:spcPts val="500"/>
                        </a:spcBef>
                        <a:spcAft>
                          <a:spcPts val="1000"/>
                        </a:spcAft>
                        <a:buFont typeface="Wingdings" panose="05000000000000000000" pitchFamily="2" charset="2"/>
                        <a:buChar char="v"/>
                      </a:pPr>
                      <a:r>
                        <a:rPr lang="pl-PL" sz="1600" b="0" dirty="0">
                          <a:solidFill>
                            <a:srgbClr val="FF6600"/>
                          </a:solidFill>
                          <a:effectLst/>
                          <a:latin typeface="+mn-lt"/>
                          <a:ea typeface="Times New Roman" panose="02020603050405020304" pitchFamily="18" charset="0"/>
                          <a:cs typeface="Times New Roman" panose="02020603050405020304" pitchFamily="18" charset="0"/>
                        </a:rPr>
                        <a:t>Liczba osób o zwiększonej świadomości wspieranych produktów turystycznych,</a:t>
                      </a:r>
                    </a:p>
                    <a:p>
                      <a:pPr marL="285750" lvl="0" indent="-285750" algn="just">
                        <a:lnSpc>
                          <a:spcPct val="115000"/>
                        </a:lnSpc>
                        <a:spcBef>
                          <a:spcPts val="500"/>
                        </a:spcBef>
                        <a:spcAft>
                          <a:spcPts val="1000"/>
                        </a:spcAft>
                        <a:buFont typeface="Wingdings" panose="05000000000000000000" pitchFamily="2" charset="2"/>
                        <a:buChar char="v"/>
                      </a:pPr>
                      <a:r>
                        <a:rPr lang="pl-PL" sz="1600" b="0" dirty="0">
                          <a:solidFill>
                            <a:srgbClr val="FF6600"/>
                          </a:solidFill>
                          <a:effectLst/>
                          <a:latin typeface="+mn-lt"/>
                          <a:ea typeface="Times New Roman" panose="02020603050405020304" pitchFamily="18" charset="0"/>
                          <a:cs typeface="Times New Roman" panose="02020603050405020304" pitchFamily="18" charset="0"/>
                        </a:rPr>
                        <a:t>Liczba osób odwiedzających obiekty kulturalne i turystyczne objęte wsparciem,</a:t>
                      </a:r>
                    </a:p>
                    <a:p>
                      <a:pPr marL="285750" lvl="0" indent="-285750" algn="just">
                        <a:lnSpc>
                          <a:spcPct val="115000"/>
                        </a:lnSpc>
                        <a:spcBef>
                          <a:spcPts val="500"/>
                        </a:spcBef>
                        <a:spcAft>
                          <a:spcPts val="1000"/>
                        </a:spcAft>
                        <a:buFont typeface="Wingdings" panose="05000000000000000000" pitchFamily="2" charset="2"/>
                        <a:buChar char="v"/>
                      </a:pPr>
                      <a:r>
                        <a:rPr lang="pl-PL" sz="1600" b="0" dirty="0">
                          <a:solidFill>
                            <a:srgbClr val="FF6600"/>
                          </a:solidFill>
                          <a:effectLst/>
                          <a:latin typeface="+mn-lt"/>
                          <a:ea typeface="Times New Roman" panose="02020603050405020304" pitchFamily="18" charset="0"/>
                          <a:cs typeface="Times New Roman" panose="02020603050405020304" pitchFamily="18" charset="0"/>
                        </a:rPr>
                        <a:t>Organizacje współpracujące ponad granicami po zakończeniu projektu,</a:t>
                      </a:r>
                    </a:p>
                    <a:p>
                      <a:pPr marL="285750" indent="-285750" algn="just">
                        <a:buFont typeface="Wingdings" panose="05000000000000000000" pitchFamily="2" charset="2"/>
                        <a:buChar char="v"/>
                      </a:pPr>
                      <a:r>
                        <a:rPr lang="pl-PL" sz="1600" b="0" kern="0" dirty="0">
                          <a:solidFill>
                            <a:srgbClr val="FF6600"/>
                          </a:solidFill>
                          <a:effectLst/>
                          <a:latin typeface="+mn-lt"/>
                          <a:ea typeface="Times New Roman" panose="02020603050405020304" pitchFamily="18" charset="0"/>
                        </a:rPr>
                        <a:t>Liczba osób kończących wspólne programy szkoleniowe. </a:t>
                      </a:r>
                      <a:endParaRPr lang="pl-PL" sz="1600" b="0" u="none" dirty="0">
                        <a:solidFill>
                          <a:srgbClr val="FF6600"/>
                        </a:solidFill>
                        <a:effectLst/>
                        <a:latin typeface="+mn-lt"/>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382206565"/>
                  </a:ext>
                </a:extLst>
              </a:tr>
            </a:tbl>
          </a:graphicData>
        </a:graphic>
      </p:graphicFrame>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cs-CZ" altLang="cs-CZ" sz="2200" b="1" dirty="0">
                <a:solidFill>
                  <a:srgbClr val="000099"/>
                </a:solidFill>
                <a:latin typeface="Arial" charset="0"/>
                <a:cs typeface="Arial" charset="0"/>
              </a:rPr>
              <a:t>Fond malých projektů 2021 - 2027</a:t>
            </a:r>
            <a:r>
              <a:rPr lang="pl-PL" sz="2200" b="1" dirty="0">
                <a:solidFill>
                  <a:srgbClr val="003399"/>
                </a:solidFill>
                <a:latin typeface="Arial" panose="020B0604020202020204" pitchFamily="34" charset="0"/>
                <a:cs typeface="Arial" panose="020B0604020202020204" pitchFamily="34" charset="0"/>
              </a:rPr>
              <a:t> </a:t>
            </a:r>
            <a:r>
              <a:rPr lang="pl-PL" sz="2200" b="1" dirty="0">
                <a:solidFill>
                  <a:srgbClr val="000099"/>
                </a:solidFill>
                <a:latin typeface="Arial" panose="020B0604020202020204" pitchFamily="34" charset="0"/>
                <a:cs typeface="Arial" panose="020B0604020202020204" pitchFamily="34" charset="0"/>
              </a:rPr>
              <a:t>|</a:t>
            </a:r>
            <a:r>
              <a:rPr lang="pl-PL" sz="2200" b="1" dirty="0">
                <a:solidFill>
                  <a:srgbClr val="003399"/>
                </a:solidFill>
                <a:latin typeface="Arial" panose="020B0604020202020204" pitchFamily="34" charset="0"/>
                <a:cs typeface="Arial" panose="020B0604020202020204" pitchFamily="34" charset="0"/>
              </a:rPr>
              <a:t> </a:t>
            </a:r>
            <a:r>
              <a:rPr lang="pl-PL" altLang="cs-CZ" sz="2200" b="1" dirty="0">
                <a:solidFill>
                  <a:srgbClr val="FF6600"/>
                </a:solidFill>
                <a:latin typeface="Arial" charset="0"/>
                <a:cs typeface="Arial" charset="0"/>
              </a:rPr>
              <a:t>Fundusz małych projektów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47352" y="5314800"/>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spTree>
    <p:extLst>
      <p:ext uri="{BB962C8B-B14F-4D97-AF65-F5344CB8AC3E}">
        <p14:creationId xmlns:p14="http://schemas.microsoft.com/office/powerpoint/2010/main" val="424350882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graphicFrame>
        <p:nvGraphicFramePr>
          <p:cNvPr id="9" name="Tabulka 2">
            <a:extLst>
              <a:ext uri="{FF2B5EF4-FFF2-40B4-BE49-F238E27FC236}">
                <a16:creationId xmlns:a16="http://schemas.microsoft.com/office/drawing/2014/main" id="{28010F7E-14DD-4DF2-B4D8-A6D3D1B6A492}"/>
              </a:ext>
            </a:extLst>
          </p:cNvPr>
          <p:cNvGraphicFramePr>
            <a:graphicFrameLocks noGrp="1"/>
          </p:cNvGraphicFramePr>
          <p:nvPr>
            <p:extLst>
              <p:ext uri="{D42A27DB-BD31-4B8C-83A1-F6EECF244321}">
                <p14:modId xmlns:p14="http://schemas.microsoft.com/office/powerpoint/2010/main" val="193488952"/>
              </p:ext>
            </p:extLst>
          </p:nvPr>
        </p:nvGraphicFramePr>
        <p:xfrm>
          <a:off x="224589" y="1156301"/>
          <a:ext cx="11576608" cy="4134643"/>
        </p:xfrm>
        <a:graphic>
          <a:graphicData uri="http://schemas.openxmlformats.org/drawingml/2006/table">
            <a:tbl>
              <a:tblPr firstRow="1" bandRow="1">
                <a:tableStyleId>{3B4B98B0-60AC-42C2-AFA5-B58CD77FA1E5}</a:tableStyleId>
              </a:tblPr>
              <a:tblGrid>
                <a:gridCol w="5558590">
                  <a:extLst>
                    <a:ext uri="{9D8B030D-6E8A-4147-A177-3AD203B41FA5}">
                      <a16:colId xmlns:a16="http://schemas.microsoft.com/office/drawing/2014/main" val="3983641993"/>
                    </a:ext>
                  </a:extLst>
                </a:gridCol>
                <a:gridCol w="6018018">
                  <a:extLst>
                    <a:ext uri="{9D8B030D-6E8A-4147-A177-3AD203B41FA5}">
                      <a16:colId xmlns:a16="http://schemas.microsoft.com/office/drawing/2014/main" val="2326915147"/>
                    </a:ext>
                  </a:extLst>
                </a:gridCol>
              </a:tblGrid>
              <a:tr h="4134643">
                <a:tc>
                  <a:txBody>
                    <a:bodyPr/>
                    <a:lstStyle/>
                    <a:p>
                      <a:pPr marL="0" indent="0">
                        <a:lnSpc>
                          <a:spcPct val="100000"/>
                        </a:lnSpc>
                        <a:spcBef>
                          <a:spcPts val="600"/>
                        </a:spcBef>
                        <a:spcAft>
                          <a:spcPts val="0"/>
                        </a:spcAft>
                        <a:buFont typeface="Wingdings" panose="05000000000000000000" pitchFamily="2" charset="2"/>
                        <a:buNone/>
                      </a:pPr>
                      <a:r>
                        <a:rPr lang="cs-CZ" sz="1800" b="1" kern="1200" cap="all" dirty="0">
                          <a:solidFill>
                            <a:srgbClr val="000099"/>
                          </a:solidFill>
                          <a:effectLst>
                            <a:outerShdw blurRad="38100" dist="38100" dir="2700000" algn="tl">
                              <a:srgbClr val="000000">
                                <a:alpha val="43137"/>
                              </a:srgbClr>
                            </a:outerShdw>
                          </a:effectLst>
                          <a:latin typeface="+mn-lt"/>
                          <a:ea typeface="+mn-ea"/>
                          <a:cs typeface="+mn-cs"/>
                        </a:rPr>
                        <a:t>KRITÉRIA PŘESHRANIČNÍ SPOLUPRÁCE:</a:t>
                      </a:r>
                    </a:p>
                    <a:p>
                      <a:pPr marL="0" lvl="0" indent="0" algn="just">
                        <a:lnSpc>
                          <a:spcPct val="100000"/>
                        </a:lnSpc>
                        <a:spcBef>
                          <a:spcPts val="600"/>
                        </a:spcBef>
                        <a:spcAft>
                          <a:spcPts val="0"/>
                        </a:spcAft>
                        <a:buFont typeface="Wingdings" panose="05000000000000000000" pitchFamily="2" charset="2"/>
                        <a:buNone/>
                      </a:pPr>
                      <a:endParaRPr lang="cs-CZ" sz="1800" b="1" kern="1200" cap="all" dirty="0">
                        <a:solidFill>
                          <a:srgbClr val="000099"/>
                        </a:solidFill>
                        <a:effectLst>
                          <a:outerShdw blurRad="38100" dist="38100" dir="2700000" algn="tl">
                            <a:srgbClr val="000000">
                              <a:alpha val="43137"/>
                            </a:srgbClr>
                          </a:outerShdw>
                        </a:effectLst>
                        <a:latin typeface="+mn-lt"/>
                        <a:ea typeface="+mn-ea"/>
                        <a:cs typeface="+mn-cs"/>
                      </a:endParaRPr>
                    </a:p>
                    <a:p>
                      <a:pPr marL="0" lvl="0" indent="0" algn="just">
                        <a:lnSpc>
                          <a:spcPct val="100000"/>
                        </a:lnSpc>
                        <a:spcBef>
                          <a:spcPts val="600"/>
                        </a:spcBef>
                        <a:spcAft>
                          <a:spcPts val="0"/>
                        </a:spcAft>
                        <a:buFont typeface="Wingdings" panose="05000000000000000000" pitchFamily="2" charset="2"/>
                        <a:buNone/>
                      </a:pPr>
                      <a:r>
                        <a:rPr lang="cs-CZ" sz="1600" b="0" kern="1200" dirty="0">
                          <a:solidFill>
                            <a:srgbClr val="000099"/>
                          </a:solidFill>
                          <a:effectLst/>
                          <a:latin typeface="+mn-lt"/>
                          <a:ea typeface="+mn-ea"/>
                          <a:cs typeface="+mn-cs"/>
                        </a:rPr>
                        <a:t>Aby mohl být projekt doporučen k financování z programu, musí splnit minimálně tři ze čtyř kritérií spolupráce:</a:t>
                      </a:r>
                    </a:p>
                    <a:p>
                      <a:pPr marL="285750" lvl="0" indent="-285750">
                        <a:lnSpc>
                          <a:spcPct val="100000"/>
                        </a:lnSpc>
                        <a:spcBef>
                          <a:spcPts val="600"/>
                        </a:spcBef>
                        <a:spcAft>
                          <a:spcPts val="0"/>
                        </a:spcAft>
                        <a:buFont typeface="Wingdings" panose="05000000000000000000" pitchFamily="2" charset="2"/>
                        <a:buChar char="ü"/>
                      </a:pPr>
                      <a:r>
                        <a:rPr lang="cs-CZ" sz="1600" b="0" kern="1200" dirty="0">
                          <a:solidFill>
                            <a:srgbClr val="000099"/>
                          </a:solidFill>
                          <a:effectLst/>
                          <a:latin typeface="+mn-lt"/>
                          <a:ea typeface="+mn-ea"/>
                          <a:cs typeface="+mn-cs"/>
                        </a:rPr>
                        <a:t>společná příprava malého projektu s partnerem z druhého státu </a:t>
                      </a:r>
                      <a:endParaRPr lang="pl-PL" sz="1600" b="0" kern="1200" dirty="0">
                        <a:solidFill>
                          <a:srgbClr val="000099"/>
                        </a:solidFill>
                        <a:effectLst/>
                        <a:latin typeface="+mn-lt"/>
                        <a:ea typeface="+mn-ea"/>
                        <a:cs typeface="+mn-cs"/>
                      </a:endParaRPr>
                    </a:p>
                    <a:p>
                      <a:pPr marL="285750" lvl="0" indent="-285750">
                        <a:lnSpc>
                          <a:spcPct val="100000"/>
                        </a:lnSpc>
                        <a:spcBef>
                          <a:spcPts val="600"/>
                        </a:spcBef>
                        <a:spcAft>
                          <a:spcPts val="0"/>
                        </a:spcAft>
                        <a:buFont typeface="Wingdings" panose="05000000000000000000" pitchFamily="2" charset="2"/>
                        <a:buChar char="ü"/>
                      </a:pPr>
                      <a:r>
                        <a:rPr lang="cs-CZ" sz="1600" b="0" kern="1200" dirty="0">
                          <a:solidFill>
                            <a:srgbClr val="000099"/>
                          </a:solidFill>
                          <a:effectLst/>
                          <a:latin typeface="+mn-lt"/>
                          <a:ea typeface="+mn-ea"/>
                          <a:cs typeface="+mn-cs"/>
                        </a:rPr>
                        <a:t>společná realizace malého projektu s partnerem z druhého státu </a:t>
                      </a:r>
                      <a:endParaRPr lang="pl-PL" sz="1600" b="0" kern="1200" dirty="0">
                        <a:solidFill>
                          <a:srgbClr val="000099"/>
                        </a:solidFill>
                        <a:effectLst/>
                        <a:latin typeface="+mn-lt"/>
                        <a:ea typeface="+mn-ea"/>
                        <a:cs typeface="+mn-cs"/>
                      </a:endParaRPr>
                    </a:p>
                    <a:p>
                      <a:pPr marL="285750" lvl="0" indent="-285750">
                        <a:lnSpc>
                          <a:spcPct val="100000"/>
                        </a:lnSpc>
                        <a:spcBef>
                          <a:spcPts val="600"/>
                        </a:spcBef>
                        <a:spcAft>
                          <a:spcPts val="0"/>
                        </a:spcAft>
                        <a:buFont typeface="Wingdings" panose="05000000000000000000" pitchFamily="2" charset="2"/>
                        <a:buChar char="ü"/>
                      </a:pPr>
                      <a:r>
                        <a:rPr lang="cs-CZ" sz="1600" b="0" kern="1200" dirty="0">
                          <a:solidFill>
                            <a:srgbClr val="000099"/>
                          </a:solidFill>
                          <a:effectLst/>
                          <a:latin typeface="+mn-lt"/>
                          <a:ea typeface="+mn-ea"/>
                          <a:cs typeface="+mn-cs"/>
                        </a:rPr>
                        <a:t>společný personál s partnerem z druhého státu</a:t>
                      </a:r>
                      <a:endParaRPr lang="pl-PL" sz="1600" b="0" kern="1200" dirty="0">
                        <a:solidFill>
                          <a:srgbClr val="000099"/>
                        </a:solidFill>
                        <a:effectLst/>
                        <a:latin typeface="+mn-lt"/>
                        <a:ea typeface="+mn-ea"/>
                        <a:cs typeface="+mn-cs"/>
                      </a:endParaRPr>
                    </a:p>
                    <a:p>
                      <a:pPr marL="285750" indent="-285750">
                        <a:lnSpc>
                          <a:spcPct val="100000"/>
                        </a:lnSpc>
                        <a:spcBef>
                          <a:spcPts val="600"/>
                        </a:spcBef>
                        <a:spcAft>
                          <a:spcPts val="0"/>
                        </a:spcAft>
                        <a:buFont typeface="Wingdings" panose="05000000000000000000" pitchFamily="2" charset="2"/>
                        <a:buChar char="ü"/>
                      </a:pPr>
                      <a:r>
                        <a:rPr lang="cs-CZ" sz="1600" b="0" kern="1200" dirty="0">
                          <a:solidFill>
                            <a:srgbClr val="000099"/>
                          </a:solidFill>
                          <a:effectLst/>
                          <a:latin typeface="+mn-lt"/>
                          <a:ea typeface="+mn-ea"/>
                          <a:cs typeface="+mn-cs"/>
                        </a:rPr>
                        <a:t>společné financování malého projektu oběma stranami - </a:t>
                      </a:r>
                      <a:r>
                        <a:rPr lang="cs-CZ" sz="1600" b="0" u="sng" kern="1200" dirty="0">
                          <a:solidFill>
                            <a:srgbClr val="000099"/>
                          </a:solidFill>
                          <a:effectLst/>
                          <a:latin typeface="+mn-lt"/>
                          <a:ea typeface="+mn-ea"/>
                          <a:cs typeface="+mn-cs"/>
                        </a:rPr>
                        <a:t>platí pro projekt s vedoucím partnerem</a:t>
                      </a:r>
                      <a:endParaRPr lang="pl-PL" sz="1600" b="0" kern="1200" dirty="0">
                        <a:solidFill>
                          <a:srgbClr val="000099"/>
                        </a:solidFill>
                        <a:effectLst/>
                        <a:latin typeface="+mn-lt"/>
                        <a:ea typeface="+mn-ea"/>
                        <a:cs typeface="+mn-cs"/>
                      </a:endParaRPr>
                    </a:p>
                    <a:p>
                      <a:pPr marL="0" lvl="0" indent="0" algn="just">
                        <a:lnSpc>
                          <a:spcPct val="115000"/>
                        </a:lnSpc>
                        <a:spcBef>
                          <a:spcPts val="500"/>
                        </a:spcBef>
                        <a:spcAft>
                          <a:spcPts val="1000"/>
                        </a:spcAft>
                        <a:buFont typeface="Wingdings" panose="05000000000000000000" pitchFamily="2" charset="2"/>
                        <a:buNone/>
                      </a:pPr>
                      <a:endParaRPr lang="pl-PL" sz="1600" b="0" dirty="0">
                        <a:solidFill>
                          <a:srgbClr val="000099"/>
                        </a:solidFill>
                        <a:effectLst/>
                        <a:latin typeface="+mn-lt"/>
                        <a:ea typeface="Calibri" panose="020F0502020204030204" pitchFamily="34" charset="0"/>
                        <a:cs typeface="Times New Roman" panose="02020603050405020304" pitchFamily="18" charset="0"/>
                      </a:endParaRPr>
                    </a:p>
                  </a:txBody>
                  <a:tcPr/>
                </a:tc>
                <a:tc>
                  <a:txBody>
                    <a:bodyPr/>
                    <a:lstStyle/>
                    <a:p>
                      <a:pPr algn="just">
                        <a:lnSpc>
                          <a:spcPct val="115000"/>
                        </a:lnSpc>
                        <a:spcBef>
                          <a:spcPts val="500"/>
                        </a:spcBef>
                        <a:spcAft>
                          <a:spcPts val="1000"/>
                        </a:spcAft>
                      </a:pPr>
                      <a:r>
                        <a:rPr lang="pl-PL" sz="1800" b="1" kern="1200" dirty="0">
                          <a:solidFill>
                            <a:srgbClr val="FF6600"/>
                          </a:solidFill>
                          <a:effectLst>
                            <a:outerShdw blurRad="38100" dist="38100" dir="2700000" algn="tl">
                              <a:srgbClr val="000000">
                                <a:alpha val="43137"/>
                              </a:srgbClr>
                            </a:outerShdw>
                          </a:effectLst>
                          <a:latin typeface="+mn-lt"/>
                          <a:ea typeface="+mn-ea"/>
                          <a:cs typeface="+mn-cs"/>
                        </a:rPr>
                        <a:t>KRYTERIA WSPÓŁPRACY TRANSGRANICZNEJ:</a:t>
                      </a:r>
                    </a:p>
                    <a:p>
                      <a:pPr marL="0" indent="0">
                        <a:spcBef>
                          <a:spcPts val="600"/>
                        </a:spcBef>
                        <a:buFont typeface="Wingdings" panose="05000000000000000000" pitchFamily="2" charset="2"/>
                        <a:buNone/>
                      </a:pPr>
                      <a:r>
                        <a:rPr lang="pl-PL" sz="1600" b="0" kern="1200" dirty="0">
                          <a:solidFill>
                            <a:srgbClr val="FF6600"/>
                          </a:solidFill>
                          <a:effectLst/>
                          <a:latin typeface="+mn-lt"/>
                          <a:ea typeface="+mn-ea"/>
                          <a:cs typeface="+mn-cs"/>
                        </a:rPr>
                        <a:t>Aby projekt mógł zostać rekomendowany do dofinansowania z programu musi spełnić minimalnie trzy z czterech kryteriów współpracy:</a:t>
                      </a:r>
                    </a:p>
                    <a:p>
                      <a:pPr marL="285750" lvl="0" indent="-285750">
                        <a:spcBef>
                          <a:spcPts val="600"/>
                        </a:spcBef>
                        <a:buFont typeface="Wingdings" panose="05000000000000000000" pitchFamily="2" charset="2"/>
                        <a:buChar char="ü"/>
                      </a:pPr>
                      <a:r>
                        <a:rPr lang="pl-PL" sz="1600" b="0" kern="1200" dirty="0">
                          <a:solidFill>
                            <a:srgbClr val="FF6600"/>
                          </a:solidFill>
                          <a:effectLst/>
                          <a:latin typeface="+mn-lt"/>
                          <a:ea typeface="+mn-ea"/>
                          <a:cs typeface="+mn-cs"/>
                        </a:rPr>
                        <a:t>wspólne przygotowanie małego projektu z partnerem z drugiego państwa </a:t>
                      </a:r>
                    </a:p>
                    <a:p>
                      <a:pPr marL="285750" lvl="0" indent="-285750">
                        <a:spcBef>
                          <a:spcPts val="600"/>
                        </a:spcBef>
                        <a:buFont typeface="Wingdings" panose="05000000000000000000" pitchFamily="2" charset="2"/>
                        <a:buChar char="ü"/>
                      </a:pPr>
                      <a:r>
                        <a:rPr lang="pl-PL" sz="1600" b="0" kern="1200" dirty="0">
                          <a:solidFill>
                            <a:srgbClr val="FF6600"/>
                          </a:solidFill>
                          <a:effectLst/>
                          <a:latin typeface="+mn-lt"/>
                          <a:ea typeface="+mn-ea"/>
                          <a:cs typeface="+mn-cs"/>
                        </a:rPr>
                        <a:t>wspólna realizacja małego projektu z partnerem z drugiego państwa </a:t>
                      </a:r>
                    </a:p>
                    <a:p>
                      <a:pPr marL="285750" lvl="0" indent="-285750">
                        <a:spcBef>
                          <a:spcPts val="600"/>
                        </a:spcBef>
                        <a:buFont typeface="Wingdings" panose="05000000000000000000" pitchFamily="2" charset="2"/>
                        <a:buChar char="ü"/>
                      </a:pPr>
                      <a:r>
                        <a:rPr lang="pl-PL" sz="1600" b="0" kern="1200" dirty="0">
                          <a:solidFill>
                            <a:srgbClr val="FF6600"/>
                          </a:solidFill>
                          <a:effectLst/>
                          <a:latin typeface="+mn-lt"/>
                          <a:ea typeface="+mn-ea"/>
                          <a:cs typeface="+mn-cs"/>
                        </a:rPr>
                        <a:t>wspólny personel z partnerem z drugiego państwa</a:t>
                      </a:r>
                    </a:p>
                    <a:p>
                      <a:pPr marL="285750" lvl="0" indent="-285750">
                        <a:spcBef>
                          <a:spcPts val="600"/>
                        </a:spcBef>
                        <a:buFont typeface="Wingdings" panose="05000000000000000000" pitchFamily="2" charset="2"/>
                        <a:buChar char="ü"/>
                      </a:pPr>
                      <a:r>
                        <a:rPr lang="pl-PL" sz="1600" b="0" kern="1200" dirty="0">
                          <a:solidFill>
                            <a:srgbClr val="FF6600"/>
                          </a:solidFill>
                          <a:effectLst/>
                          <a:latin typeface="+mn-lt"/>
                          <a:ea typeface="+mn-ea"/>
                          <a:cs typeface="+mn-cs"/>
                        </a:rPr>
                        <a:t>wspólne finansowanie małego projektu przez obie strony – </a:t>
                      </a:r>
                      <a:r>
                        <a:rPr lang="pl-PL" sz="1600" b="0" u="sng" kern="1200" dirty="0">
                          <a:solidFill>
                            <a:srgbClr val="FF6600"/>
                          </a:solidFill>
                          <a:effectLst/>
                          <a:latin typeface="+mn-lt"/>
                          <a:ea typeface="+mn-ea"/>
                          <a:cs typeface="+mn-cs"/>
                        </a:rPr>
                        <a:t>dotyczy projektu realizowanego z Partnerem Wiodącym</a:t>
                      </a:r>
                      <a:endParaRPr lang="pl-PL" sz="1600" b="0" kern="1200" dirty="0">
                        <a:solidFill>
                          <a:srgbClr val="FF6600"/>
                        </a:solidFill>
                        <a:effectLst/>
                        <a:latin typeface="+mn-lt"/>
                        <a:ea typeface="+mn-ea"/>
                        <a:cs typeface="+mn-cs"/>
                      </a:endParaRPr>
                    </a:p>
                    <a:p>
                      <a:endParaRPr lang="pl-PL" sz="1800" b="1" kern="1200" dirty="0">
                        <a:solidFill>
                          <a:srgbClr val="FF6600"/>
                        </a:solidFill>
                        <a:effectLst/>
                        <a:latin typeface="+mn-lt"/>
                        <a:ea typeface="+mn-ea"/>
                        <a:cs typeface="+mn-cs"/>
                      </a:endParaRPr>
                    </a:p>
                    <a:p>
                      <a:endParaRPr lang="pl-PL" sz="1800" b="1" kern="1200" dirty="0">
                        <a:solidFill>
                          <a:schemeClr val="tx1"/>
                        </a:solidFill>
                        <a:effectLst/>
                        <a:latin typeface="+mn-lt"/>
                        <a:ea typeface="+mn-ea"/>
                        <a:cs typeface="+mn-cs"/>
                      </a:endParaRPr>
                    </a:p>
                  </a:txBody>
                  <a:tcPr/>
                </a:tc>
                <a:extLst>
                  <a:ext uri="{0D108BD9-81ED-4DB2-BD59-A6C34878D82A}">
                    <a16:rowId xmlns:a16="http://schemas.microsoft.com/office/drawing/2014/main" val="382206565"/>
                  </a:ext>
                </a:extLst>
              </a:tr>
            </a:tbl>
          </a:graphicData>
        </a:graphic>
      </p:graphicFrame>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cs-CZ" altLang="cs-CZ" sz="2200" b="1" dirty="0">
                <a:solidFill>
                  <a:srgbClr val="000099"/>
                </a:solidFill>
                <a:latin typeface="Arial" charset="0"/>
                <a:cs typeface="Arial" charset="0"/>
              </a:rPr>
              <a:t>Fond malých projektů 2021 - 2027</a:t>
            </a:r>
            <a:r>
              <a:rPr lang="pl-PL" sz="2200" b="1" dirty="0">
                <a:solidFill>
                  <a:srgbClr val="003399"/>
                </a:solidFill>
                <a:latin typeface="Arial" panose="020B0604020202020204" pitchFamily="34" charset="0"/>
                <a:cs typeface="Arial" panose="020B0604020202020204" pitchFamily="34" charset="0"/>
              </a:rPr>
              <a:t> </a:t>
            </a:r>
            <a:r>
              <a:rPr lang="pl-PL" sz="2200" b="1" dirty="0">
                <a:solidFill>
                  <a:srgbClr val="000099"/>
                </a:solidFill>
                <a:latin typeface="Arial" panose="020B0604020202020204" pitchFamily="34" charset="0"/>
                <a:cs typeface="Arial" panose="020B0604020202020204" pitchFamily="34" charset="0"/>
              </a:rPr>
              <a:t>|</a:t>
            </a:r>
            <a:r>
              <a:rPr lang="pl-PL" sz="2200" b="1" dirty="0">
                <a:solidFill>
                  <a:srgbClr val="003399"/>
                </a:solidFill>
                <a:latin typeface="Arial" panose="020B0604020202020204" pitchFamily="34" charset="0"/>
                <a:cs typeface="Arial" panose="020B0604020202020204" pitchFamily="34" charset="0"/>
              </a:rPr>
              <a:t> </a:t>
            </a:r>
            <a:r>
              <a:rPr lang="pl-PL" altLang="cs-CZ" sz="2200" b="1" dirty="0">
                <a:solidFill>
                  <a:srgbClr val="FF6600"/>
                </a:solidFill>
                <a:latin typeface="Arial" charset="0"/>
                <a:cs typeface="Arial" charset="0"/>
              </a:rPr>
              <a:t>Fundusz małych projektów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47352" y="5314800"/>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spTree>
    <p:extLst>
      <p:ext uri="{BB962C8B-B14F-4D97-AF65-F5344CB8AC3E}">
        <p14:creationId xmlns:p14="http://schemas.microsoft.com/office/powerpoint/2010/main" val="350991727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graphicFrame>
        <p:nvGraphicFramePr>
          <p:cNvPr id="9" name="Tabulka 2">
            <a:extLst>
              <a:ext uri="{FF2B5EF4-FFF2-40B4-BE49-F238E27FC236}">
                <a16:creationId xmlns:a16="http://schemas.microsoft.com/office/drawing/2014/main" id="{28010F7E-14DD-4DF2-B4D8-A6D3D1B6A492}"/>
              </a:ext>
            </a:extLst>
          </p:cNvPr>
          <p:cNvGraphicFramePr>
            <a:graphicFrameLocks noGrp="1"/>
          </p:cNvGraphicFramePr>
          <p:nvPr>
            <p:extLst>
              <p:ext uri="{D42A27DB-BD31-4B8C-83A1-F6EECF244321}">
                <p14:modId xmlns:p14="http://schemas.microsoft.com/office/powerpoint/2010/main" val="3225231491"/>
              </p:ext>
            </p:extLst>
          </p:nvPr>
        </p:nvGraphicFramePr>
        <p:xfrm>
          <a:off x="390803" y="1156301"/>
          <a:ext cx="11410394" cy="4134643"/>
        </p:xfrm>
        <a:graphic>
          <a:graphicData uri="http://schemas.openxmlformats.org/drawingml/2006/table">
            <a:tbl>
              <a:tblPr firstRow="1" bandRow="1">
                <a:tableStyleId>{3B4B98B0-60AC-42C2-AFA5-B58CD77FA1E5}</a:tableStyleId>
              </a:tblPr>
              <a:tblGrid>
                <a:gridCol w="5714162">
                  <a:extLst>
                    <a:ext uri="{9D8B030D-6E8A-4147-A177-3AD203B41FA5}">
                      <a16:colId xmlns:a16="http://schemas.microsoft.com/office/drawing/2014/main" val="3983641993"/>
                    </a:ext>
                  </a:extLst>
                </a:gridCol>
                <a:gridCol w="5696232">
                  <a:extLst>
                    <a:ext uri="{9D8B030D-6E8A-4147-A177-3AD203B41FA5}">
                      <a16:colId xmlns:a16="http://schemas.microsoft.com/office/drawing/2014/main" val="2326915147"/>
                    </a:ext>
                  </a:extLst>
                </a:gridCol>
              </a:tblGrid>
              <a:tr h="4134643">
                <a:tc>
                  <a:txBody>
                    <a:bodyPr/>
                    <a:lstStyle/>
                    <a:p>
                      <a:pPr algn="l"/>
                      <a:endParaRPr lang="cs-CZ" altLang="cs-CZ" sz="1800" b="1" u="sng" dirty="0">
                        <a:solidFill>
                          <a:srgbClr val="000099"/>
                        </a:solidFill>
                        <a:latin typeface="Arial" charset="0"/>
                        <a:cs typeface="Arial" charset="0"/>
                      </a:endParaRPr>
                    </a:p>
                    <a:p>
                      <a:pPr algn="ctr"/>
                      <a:r>
                        <a:rPr lang="pl-PL" altLang="cs-CZ" sz="1900" b="1" u="sng" cap="small" baseline="0" dirty="0">
                          <a:solidFill>
                            <a:srgbClr val="000099"/>
                          </a:solidFill>
                          <a:effectLst>
                            <a:outerShdw blurRad="38100" dist="38100" dir="2700000" algn="tl">
                              <a:srgbClr val="000000">
                                <a:alpha val="43137"/>
                              </a:srgbClr>
                            </a:outerShdw>
                          </a:effectLst>
                          <a:latin typeface="Calibri  "/>
                          <a:cs typeface="Arial" charset="0"/>
                        </a:rPr>
                        <a:t>Zavedení Zjednodušených Metod Vykazování Výdajů</a:t>
                      </a:r>
                    </a:p>
                    <a:p>
                      <a:pPr marL="285750" indent="-285750" algn="just">
                        <a:lnSpc>
                          <a:spcPct val="120000"/>
                        </a:lnSpc>
                        <a:spcBef>
                          <a:spcPts val="0"/>
                        </a:spcBef>
                        <a:buFont typeface="Wingdings" panose="05000000000000000000" pitchFamily="2" charset="2"/>
                        <a:buChar char="q"/>
                      </a:pPr>
                      <a:endParaRPr lang="cs-CZ" altLang="cs-CZ" sz="1700" b="1" dirty="0">
                        <a:solidFill>
                          <a:srgbClr val="000099"/>
                        </a:solidFill>
                        <a:effectLst>
                          <a:outerShdw blurRad="38100" dist="38100" dir="2700000" algn="tl">
                            <a:srgbClr val="000000">
                              <a:alpha val="43137"/>
                            </a:srgbClr>
                          </a:outerShdw>
                        </a:effectLst>
                      </a:endParaRPr>
                    </a:p>
                    <a:p>
                      <a:pPr marL="285750" lvl="0" indent="-285750" algn="just">
                        <a:lnSpc>
                          <a:spcPct val="100000"/>
                        </a:lnSpc>
                        <a:spcBef>
                          <a:spcPts val="400"/>
                        </a:spcBef>
                        <a:spcAft>
                          <a:spcPts val="400"/>
                        </a:spcAft>
                        <a:buFont typeface="Wingdings" panose="05000000000000000000" pitchFamily="2" charset="2"/>
                        <a:buChar char="Ø"/>
                      </a:pPr>
                      <a:r>
                        <a:rPr lang="cs-CZ" sz="1600" b="0" dirty="0">
                          <a:solidFill>
                            <a:srgbClr val="000099"/>
                          </a:solidFill>
                          <a:effectLst>
                            <a:outerShdw blurRad="38100" dist="38100" dir="2700000" algn="tl">
                              <a:srgbClr val="000000">
                                <a:alpha val="43137"/>
                              </a:srgbClr>
                            </a:outerShdw>
                          </a:effectLst>
                        </a:rPr>
                        <a:t>Administrativa a finanční řízení </a:t>
                      </a:r>
                      <a:r>
                        <a:rPr lang="cs-CZ" sz="1600" b="0" dirty="0">
                          <a:solidFill>
                            <a:srgbClr val="000099"/>
                          </a:solidFill>
                        </a:rPr>
                        <a:t>Fondu malých projektů v programovém období 2021-2027 bude podstatně jednodušší, jelikož</a:t>
                      </a:r>
                      <a:r>
                        <a:rPr lang="cs-CZ" sz="1600" b="0" baseline="0" dirty="0">
                          <a:solidFill>
                            <a:srgbClr val="000099"/>
                          </a:solidFill>
                        </a:rPr>
                        <a:t> z</a:t>
                      </a:r>
                      <a:r>
                        <a:rPr lang="cs-CZ" sz="1600" b="0" dirty="0">
                          <a:solidFill>
                            <a:srgbClr val="000099"/>
                          </a:solidFill>
                        </a:rPr>
                        <a:t> předpisů EU povinně vyplývá využití</a:t>
                      </a:r>
                      <a:r>
                        <a:rPr lang="cs-CZ" sz="1600" b="0" baseline="0" dirty="0">
                          <a:solidFill>
                            <a:srgbClr val="000099"/>
                          </a:solidFill>
                        </a:rPr>
                        <a:t> a</a:t>
                      </a:r>
                      <a:r>
                        <a:rPr lang="cs-CZ" sz="1600" b="0" dirty="0">
                          <a:solidFill>
                            <a:srgbClr val="000099"/>
                          </a:solidFill>
                        </a:rPr>
                        <a:t> </a:t>
                      </a:r>
                      <a:r>
                        <a:rPr lang="cs-CZ" sz="1600" b="0" dirty="0">
                          <a:solidFill>
                            <a:srgbClr val="000099"/>
                          </a:solidFill>
                          <a:effectLst/>
                        </a:rPr>
                        <a:t>uplatnění zjednodušených metod vykazování</a:t>
                      </a:r>
                      <a:r>
                        <a:rPr lang="cs-CZ" sz="1600" b="0" baseline="0" dirty="0">
                          <a:solidFill>
                            <a:srgbClr val="000099"/>
                          </a:solidFill>
                          <a:effectLst/>
                        </a:rPr>
                        <a:t> </a:t>
                      </a:r>
                      <a:r>
                        <a:rPr lang="cs-CZ" sz="1600" b="0" dirty="0">
                          <a:solidFill>
                            <a:srgbClr val="000099"/>
                          </a:solidFill>
                          <a:effectLst/>
                        </a:rPr>
                        <a:t>u všech menších projektů s hodnotou do 100.000 EUR</a:t>
                      </a:r>
                    </a:p>
                    <a:p>
                      <a:pPr marL="285750" lvl="0" indent="-285750" algn="just">
                        <a:lnSpc>
                          <a:spcPct val="100000"/>
                        </a:lnSpc>
                        <a:spcBef>
                          <a:spcPts val="400"/>
                        </a:spcBef>
                        <a:spcAft>
                          <a:spcPts val="400"/>
                        </a:spcAft>
                        <a:buFont typeface="Wingdings" panose="05000000000000000000" pitchFamily="2" charset="2"/>
                        <a:buChar char="Ø"/>
                      </a:pPr>
                      <a:r>
                        <a:rPr lang="cs-CZ" sz="1600" b="0" dirty="0">
                          <a:solidFill>
                            <a:srgbClr val="000099"/>
                          </a:solidFill>
                        </a:rPr>
                        <a:t>Zjednodušené vykazování </a:t>
                      </a:r>
                      <a:r>
                        <a:rPr lang="cs-CZ" sz="1600" b="0" dirty="0">
                          <a:solidFill>
                            <a:srgbClr val="000099"/>
                          </a:solidFill>
                          <a:effectLst>
                            <a:outerShdw blurRad="38100" dist="38100" dir="2700000" algn="tl">
                              <a:srgbClr val="000000">
                                <a:alpha val="43137"/>
                              </a:srgbClr>
                            </a:outerShdw>
                          </a:effectLst>
                        </a:rPr>
                        <a:t>má za cíl maximální možnou mírou usnadnit </a:t>
                      </a:r>
                      <a:r>
                        <a:rPr lang="cs-CZ" sz="1600" b="0" dirty="0">
                          <a:solidFill>
                            <a:srgbClr val="000099"/>
                          </a:solidFill>
                        </a:rPr>
                        <a:t>jak přípravu projektové žádosti, tak následné závěrečné vyúčtování malých projektů, a tím i zásadně urychlit celý proces proplácení dotace</a:t>
                      </a:r>
                    </a:p>
                  </a:txBody>
                  <a:tcPr/>
                </a:tc>
                <a:tc>
                  <a:txBody>
                    <a:bodyPr/>
                    <a:lstStyle/>
                    <a:p>
                      <a:pPr algn="l"/>
                      <a:endParaRPr lang="cs-CZ" altLang="cs-CZ" sz="1800" b="1" u="sng" dirty="0">
                        <a:solidFill>
                          <a:srgbClr val="000099"/>
                        </a:solidFill>
                        <a:latin typeface="Arial" charset="0"/>
                        <a:cs typeface="Arial" charset="0"/>
                      </a:endParaRPr>
                    </a:p>
                    <a:p>
                      <a:pPr algn="ctr"/>
                      <a:r>
                        <a:rPr lang="cs-CZ" altLang="cs-CZ" sz="1900" b="1" u="sng" cap="small" dirty="0" err="1">
                          <a:solidFill>
                            <a:srgbClr val="FF6600"/>
                          </a:solidFill>
                          <a:effectLst>
                            <a:outerShdw blurRad="38100" dist="38100" dir="2700000" algn="tl">
                              <a:srgbClr val="000000">
                                <a:alpha val="43137"/>
                              </a:srgbClr>
                            </a:outerShdw>
                          </a:effectLst>
                        </a:rPr>
                        <a:t>Wprowadzenie</a:t>
                      </a:r>
                      <a:r>
                        <a:rPr lang="cs-CZ" altLang="cs-CZ" sz="1900" b="1" u="sng" cap="small" dirty="0">
                          <a:solidFill>
                            <a:srgbClr val="FF6600"/>
                          </a:solidFill>
                          <a:effectLst>
                            <a:outerShdw blurRad="38100" dist="38100" dir="2700000" algn="tl">
                              <a:srgbClr val="000000">
                                <a:alpha val="43137"/>
                              </a:srgbClr>
                            </a:outerShdw>
                          </a:effectLst>
                        </a:rPr>
                        <a:t> </a:t>
                      </a:r>
                      <a:r>
                        <a:rPr lang="cs-CZ" altLang="cs-CZ" sz="1900" b="1" u="sng" cap="small" dirty="0" err="1">
                          <a:solidFill>
                            <a:srgbClr val="FF6600"/>
                          </a:solidFill>
                          <a:effectLst>
                            <a:outerShdw blurRad="38100" dist="38100" dir="2700000" algn="tl">
                              <a:srgbClr val="000000">
                                <a:alpha val="43137"/>
                              </a:srgbClr>
                            </a:outerShdw>
                          </a:effectLst>
                        </a:rPr>
                        <a:t>Uproszczonego</a:t>
                      </a:r>
                      <a:r>
                        <a:rPr lang="cs-CZ" altLang="cs-CZ" sz="1900" b="1" u="sng" cap="small" dirty="0">
                          <a:solidFill>
                            <a:srgbClr val="FF6600"/>
                          </a:solidFill>
                          <a:effectLst>
                            <a:outerShdw blurRad="38100" dist="38100" dir="2700000" algn="tl">
                              <a:srgbClr val="000000">
                                <a:alpha val="43137"/>
                              </a:srgbClr>
                            </a:outerShdw>
                          </a:effectLst>
                        </a:rPr>
                        <a:t> </a:t>
                      </a:r>
                      <a:r>
                        <a:rPr lang="cs-CZ" altLang="cs-CZ" sz="1900" b="1" u="sng" cap="small" dirty="0" err="1">
                          <a:solidFill>
                            <a:srgbClr val="FF6600"/>
                          </a:solidFill>
                          <a:effectLst>
                            <a:outerShdw blurRad="38100" dist="38100" dir="2700000" algn="tl">
                              <a:srgbClr val="000000">
                                <a:alpha val="43137"/>
                              </a:srgbClr>
                            </a:outerShdw>
                          </a:effectLst>
                        </a:rPr>
                        <a:t>Sposobu</a:t>
                      </a:r>
                      <a:r>
                        <a:rPr lang="cs-CZ" altLang="cs-CZ" sz="1900" b="1" u="sng" cap="small" dirty="0">
                          <a:solidFill>
                            <a:srgbClr val="FF6600"/>
                          </a:solidFill>
                          <a:effectLst>
                            <a:outerShdw blurRad="38100" dist="38100" dir="2700000" algn="tl">
                              <a:srgbClr val="000000">
                                <a:alpha val="43137"/>
                              </a:srgbClr>
                            </a:outerShdw>
                          </a:effectLst>
                        </a:rPr>
                        <a:t> </a:t>
                      </a:r>
                      <a:r>
                        <a:rPr lang="cs-CZ" altLang="cs-CZ" sz="1900" b="1" u="sng" cap="small" dirty="0" err="1">
                          <a:solidFill>
                            <a:srgbClr val="FF6600"/>
                          </a:solidFill>
                          <a:effectLst>
                            <a:outerShdw blurRad="38100" dist="38100" dir="2700000" algn="tl">
                              <a:srgbClr val="000000">
                                <a:alpha val="43137"/>
                              </a:srgbClr>
                            </a:outerShdw>
                          </a:effectLst>
                        </a:rPr>
                        <a:t>Rozliczania</a:t>
                      </a:r>
                      <a:r>
                        <a:rPr lang="cs-CZ" altLang="cs-CZ" sz="1900" b="1" u="sng" cap="small" dirty="0">
                          <a:solidFill>
                            <a:srgbClr val="FF6600"/>
                          </a:solidFill>
                          <a:effectLst>
                            <a:outerShdw blurRad="38100" dist="38100" dir="2700000" algn="tl">
                              <a:srgbClr val="000000">
                                <a:alpha val="43137"/>
                              </a:srgbClr>
                            </a:outerShdw>
                          </a:effectLst>
                        </a:rPr>
                        <a:t> </a:t>
                      </a:r>
                      <a:r>
                        <a:rPr lang="cs-CZ" altLang="cs-CZ" sz="1900" b="1" u="sng" cap="small" dirty="0" err="1">
                          <a:solidFill>
                            <a:srgbClr val="FF6600"/>
                          </a:solidFill>
                          <a:effectLst>
                            <a:outerShdw blurRad="38100" dist="38100" dir="2700000" algn="tl">
                              <a:srgbClr val="000000">
                                <a:alpha val="43137"/>
                              </a:srgbClr>
                            </a:outerShdw>
                          </a:effectLst>
                        </a:rPr>
                        <a:t>wydatków</a:t>
                      </a:r>
                      <a:endParaRPr lang="cs-CZ" altLang="cs-CZ" sz="1900" b="1" u="sng" dirty="0">
                        <a:solidFill>
                          <a:srgbClr val="FF6600"/>
                        </a:solidFill>
                        <a:effectLst>
                          <a:outerShdw blurRad="38100" dist="38100" dir="2700000" algn="tl">
                            <a:srgbClr val="000000">
                              <a:alpha val="43137"/>
                            </a:srgbClr>
                          </a:outerShdw>
                        </a:effectLst>
                      </a:endParaRPr>
                    </a:p>
                    <a:p>
                      <a:pPr marL="285750" lvl="0" indent="-285750" algn="just">
                        <a:lnSpc>
                          <a:spcPct val="100000"/>
                        </a:lnSpc>
                        <a:spcBef>
                          <a:spcPts val="400"/>
                        </a:spcBef>
                        <a:spcAft>
                          <a:spcPts val="400"/>
                        </a:spcAft>
                        <a:buFont typeface="Wingdings" panose="05000000000000000000" pitchFamily="2" charset="2"/>
                        <a:buChar char="Ø"/>
                      </a:pPr>
                      <a:r>
                        <a:rPr lang="cs-CZ" sz="1600" b="0" dirty="0" err="1">
                          <a:solidFill>
                            <a:srgbClr val="FF6600"/>
                          </a:solidFill>
                          <a:effectLst>
                            <a:outerShdw blurRad="38100" dist="38100" dir="2700000" algn="tl">
                              <a:srgbClr val="000000">
                                <a:alpha val="43137"/>
                              </a:srgbClr>
                            </a:outerShdw>
                          </a:effectLst>
                        </a:rPr>
                        <a:t>Obsługa</a:t>
                      </a:r>
                      <a:r>
                        <a:rPr lang="cs-CZ" sz="1600" b="0" dirty="0">
                          <a:solidFill>
                            <a:srgbClr val="FF6600"/>
                          </a:solidFill>
                          <a:effectLst>
                            <a:outerShdw blurRad="38100" dist="38100" dir="2700000" algn="tl">
                              <a:srgbClr val="000000">
                                <a:alpha val="43137"/>
                              </a:srgbClr>
                            </a:outerShdw>
                          </a:effectLst>
                        </a:rPr>
                        <a:t> </a:t>
                      </a:r>
                      <a:r>
                        <a:rPr lang="cs-CZ" sz="1600" b="0" dirty="0" err="1">
                          <a:solidFill>
                            <a:srgbClr val="FF6600"/>
                          </a:solidFill>
                          <a:effectLst>
                            <a:outerShdw blurRad="38100" dist="38100" dir="2700000" algn="tl">
                              <a:srgbClr val="000000">
                                <a:alpha val="43137"/>
                              </a:srgbClr>
                            </a:outerShdw>
                          </a:effectLst>
                        </a:rPr>
                        <a:t>administracyjna</a:t>
                      </a:r>
                      <a:r>
                        <a:rPr lang="cs-CZ" sz="1600" b="0" dirty="0">
                          <a:solidFill>
                            <a:srgbClr val="FF6600"/>
                          </a:solidFill>
                          <a:effectLst>
                            <a:outerShdw blurRad="38100" dist="38100" dir="2700000" algn="tl">
                              <a:srgbClr val="000000">
                                <a:alpha val="43137"/>
                              </a:srgbClr>
                            </a:outerShdw>
                          </a:effectLst>
                        </a:rPr>
                        <a:t> oraz </a:t>
                      </a:r>
                      <a:r>
                        <a:rPr lang="cs-CZ" sz="1600" b="0" dirty="0" err="1">
                          <a:solidFill>
                            <a:srgbClr val="FF6600"/>
                          </a:solidFill>
                          <a:effectLst>
                            <a:outerShdw blurRad="38100" dist="38100" dir="2700000" algn="tl">
                              <a:srgbClr val="000000">
                                <a:alpha val="43137"/>
                              </a:srgbClr>
                            </a:outerShdw>
                          </a:effectLst>
                        </a:rPr>
                        <a:t>zarządzanie</a:t>
                      </a:r>
                      <a:r>
                        <a:rPr lang="cs-CZ" sz="1600" b="0" dirty="0">
                          <a:solidFill>
                            <a:srgbClr val="FF6600"/>
                          </a:solidFill>
                          <a:effectLst>
                            <a:outerShdw blurRad="38100" dist="38100" dir="2700000" algn="tl">
                              <a:srgbClr val="000000">
                                <a:alpha val="43137"/>
                              </a:srgbClr>
                            </a:outerShdw>
                          </a:effectLst>
                        </a:rPr>
                        <a:t> </a:t>
                      </a:r>
                      <a:r>
                        <a:rPr lang="cs-CZ" sz="1600" b="0" dirty="0" err="1">
                          <a:solidFill>
                            <a:srgbClr val="FF6600"/>
                          </a:solidFill>
                          <a:effectLst>
                            <a:outerShdw blurRad="38100" dist="38100" dir="2700000" algn="tl">
                              <a:srgbClr val="000000">
                                <a:alpha val="43137"/>
                              </a:srgbClr>
                            </a:outerShdw>
                          </a:effectLst>
                        </a:rPr>
                        <a:t>finansowe</a:t>
                      </a:r>
                      <a:r>
                        <a:rPr lang="cs-CZ" sz="1600" b="0" dirty="0">
                          <a:solidFill>
                            <a:srgbClr val="FF6600"/>
                          </a:solidFill>
                          <a:effectLst>
                            <a:outerShdw blurRad="38100" dist="38100" dir="2700000" algn="tl">
                              <a:srgbClr val="000000">
                                <a:alpha val="43137"/>
                              </a:srgbClr>
                            </a:outerShdw>
                          </a:effectLst>
                        </a:rPr>
                        <a:t> </a:t>
                      </a:r>
                      <a:r>
                        <a:rPr lang="cs-CZ" sz="1600" b="0" dirty="0" err="1">
                          <a:solidFill>
                            <a:srgbClr val="FF6600"/>
                          </a:solidFill>
                          <a:effectLst/>
                        </a:rPr>
                        <a:t>Funduszem</a:t>
                      </a:r>
                      <a:r>
                        <a:rPr lang="cs-CZ" sz="1600" b="0" dirty="0">
                          <a:solidFill>
                            <a:srgbClr val="FF6600"/>
                          </a:solidFill>
                          <a:effectLst/>
                        </a:rPr>
                        <a:t> </a:t>
                      </a:r>
                      <a:r>
                        <a:rPr lang="cs-CZ" sz="1600" b="0" dirty="0" err="1">
                          <a:solidFill>
                            <a:srgbClr val="FF6600"/>
                          </a:solidFill>
                          <a:effectLst/>
                        </a:rPr>
                        <a:t>Małych</a:t>
                      </a:r>
                      <a:r>
                        <a:rPr lang="cs-CZ" sz="1600" b="0" dirty="0">
                          <a:solidFill>
                            <a:srgbClr val="FF6600"/>
                          </a:solidFill>
                          <a:effectLst/>
                        </a:rPr>
                        <a:t> </a:t>
                      </a:r>
                      <a:r>
                        <a:rPr lang="cs-CZ" sz="1600" b="0" dirty="0" err="1">
                          <a:solidFill>
                            <a:srgbClr val="FF6600"/>
                          </a:solidFill>
                          <a:effectLst/>
                        </a:rPr>
                        <a:t>Projektów</a:t>
                      </a:r>
                      <a:r>
                        <a:rPr lang="cs-CZ" sz="1600" b="0" dirty="0">
                          <a:solidFill>
                            <a:srgbClr val="FF6600"/>
                          </a:solidFill>
                          <a:effectLst/>
                        </a:rPr>
                        <a:t> w </a:t>
                      </a:r>
                      <a:r>
                        <a:rPr lang="cs-CZ" sz="1600" b="0" dirty="0" err="1">
                          <a:solidFill>
                            <a:srgbClr val="FF6600"/>
                          </a:solidFill>
                          <a:effectLst/>
                        </a:rPr>
                        <a:t>perspektywie</a:t>
                      </a:r>
                      <a:r>
                        <a:rPr lang="cs-CZ" sz="1600" b="0" dirty="0">
                          <a:solidFill>
                            <a:srgbClr val="FF6600"/>
                          </a:solidFill>
                          <a:effectLst/>
                        </a:rPr>
                        <a:t> </a:t>
                      </a:r>
                      <a:r>
                        <a:rPr lang="cs-CZ" sz="1600" b="0" dirty="0" err="1">
                          <a:solidFill>
                            <a:srgbClr val="FF6600"/>
                          </a:solidFill>
                          <a:effectLst/>
                        </a:rPr>
                        <a:t>programowej</a:t>
                      </a:r>
                      <a:r>
                        <a:rPr lang="cs-CZ" sz="1600" b="0" dirty="0">
                          <a:solidFill>
                            <a:srgbClr val="FF6600"/>
                          </a:solidFill>
                          <a:effectLst/>
                        </a:rPr>
                        <a:t> 2021-2027 </a:t>
                      </a:r>
                      <a:r>
                        <a:rPr lang="cs-CZ" sz="1600" b="0" dirty="0" err="1">
                          <a:solidFill>
                            <a:srgbClr val="FF6600"/>
                          </a:solidFill>
                          <a:effectLst/>
                        </a:rPr>
                        <a:t>będzie</a:t>
                      </a:r>
                      <a:r>
                        <a:rPr lang="cs-CZ" sz="1600" b="0" dirty="0">
                          <a:solidFill>
                            <a:srgbClr val="FF6600"/>
                          </a:solidFill>
                          <a:effectLst/>
                        </a:rPr>
                        <a:t> </a:t>
                      </a:r>
                      <a:r>
                        <a:rPr lang="cs-CZ" sz="1600" b="0" dirty="0" err="1">
                          <a:solidFill>
                            <a:srgbClr val="FF6600"/>
                          </a:solidFill>
                          <a:effectLst/>
                        </a:rPr>
                        <a:t>dużo</a:t>
                      </a:r>
                      <a:r>
                        <a:rPr lang="cs-CZ" sz="1600" b="0" dirty="0">
                          <a:solidFill>
                            <a:srgbClr val="FF6600"/>
                          </a:solidFill>
                          <a:effectLst/>
                        </a:rPr>
                        <a:t> </a:t>
                      </a:r>
                      <a:r>
                        <a:rPr lang="cs-CZ" sz="1600" b="0" dirty="0" err="1">
                          <a:solidFill>
                            <a:srgbClr val="FF6600"/>
                          </a:solidFill>
                          <a:effectLst/>
                        </a:rPr>
                        <a:t>prostsze</a:t>
                      </a:r>
                      <a:r>
                        <a:rPr lang="cs-CZ" sz="1600" b="0" dirty="0">
                          <a:solidFill>
                            <a:srgbClr val="FF6600"/>
                          </a:solidFill>
                          <a:effectLst/>
                        </a:rPr>
                        <a:t>, </a:t>
                      </a:r>
                      <a:r>
                        <a:rPr lang="cs-CZ" sz="1600" b="0" dirty="0" err="1">
                          <a:solidFill>
                            <a:srgbClr val="FF6600"/>
                          </a:solidFill>
                          <a:effectLst/>
                        </a:rPr>
                        <a:t>ponieważ</a:t>
                      </a:r>
                      <a:r>
                        <a:rPr lang="cs-CZ" sz="1600" b="0" dirty="0">
                          <a:solidFill>
                            <a:srgbClr val="FF6600"/>
                          </a:solidFill>
                          <a:effectLst/>
                        </a:rPr>
                        <a:t> </a:t>
                      </a:r>
                      <a:r>
                        <a:rPr lang="cs-CZ" sz="1600" b="0" dirty="0" err="1">
                          <a:solidFill>
                            <a:srgbClr val="FF6600"/>
                          </a:solidFill>
                          <a:effectLst/>
                        </a:rPr>
                        <a:t>zgodnie</a:t>
                      </a:r>
                      <a:r>
                        <a:rPr lang="cs-CZ" sz="1600" b="0" dirty="0">
                          <a:solidFill>
                            <a:srgbClr val="FF6600"/>
                          </a:solidFill>
                          <a:effectLst/>
                        </a:rPr>
                        <a:t> z </a:t>
                      </a:r>
                      <a:r>
                        <a:rPr lang="cs-CZ" sz="1600" b="0" dirty="0" err="1">
                          <a:solidFill>
                            <a:srgbClr val="FF6600"/>
                          </a:solidFill>
                          <a:effectLst/>
                        </a:rPr>
                        <a:t>przepisami</a:t>
                      </a:r>
                      <a:r>
                        <a:rPr lang="cs-CZ" sz="1600" b="0" dirty="0">
                          <a:solidFill>
                            <a:srgbClr val="FF6600"/>
                          </a:solidFill>
                          <a:effectLst/>
                        </a:rPr>
                        <a:t> UE w </a:t>
                      </a:r>
                      <a:r>
                        <a:rPr lang="cs-CZ" sz="1600" b="0" dirty="0" err="1">
                          <a:solidFill>
                            <a:srgbClr val="FF6600"/>
                          </a:solidFill>
                          <a:effectLst/>
                        </a:rPr>
                        <a:t>przypadku</a:t>
                      </a:r>
                      <a:r>
                        <a:rPr lang="cs-CZ" sz="1600" b="0" dirty="0">
                          <a:solidFill>
                            <a:srgbClr val="FF6600"/>
                          </a:solidFill>
                          <a:effectLst/>
                        </a:rPr>
                        <a:t> </a:t>
                      </a:r>
                      <a:r>
                        <a:rPr lang="cs-CZ" sz="1600" b="0" dirty="0" err="1">
                          <a:solidFill>
                            <a:srgbClr val="FF6600"/>
                          </a:solidFill>
                          <a:effectLst/>
                        </a:rPr>
                        <a:t>wszystkich</a:t>
                      </a:r>
                      <a:r>
                        <a:rPr lang="cs-CZ" sz="1600" b="0" dirty="0">
                          <a:solidFill>
                            <a:srgbClr val="FF6600"/>
                          </a:solidFill>
                          <a:effectLst/>
                        </a:rPr>
                        <a:t> </a:t>
                      </a:r>
                      <a:r>
                        <a:rPr lang="cs-CZ" sz="1600" b="0" dirty="0" err="1">
                          <a:solidFill>
                            <a:srgbClr val="FF6600"/>
                          </a:solidFill>
                          <a:effectLst/>
                        </a:rPr>
                        <a:t>projektów</a:t>
                      </a:r>
                      <a:r>
                        <a:rPr lang="cs-CZ" sz="1600" b="0" dirty="0">
                          <a:solidFill>
                            <a:srgbClr val="FF6600"/>
                          </a:solidFill>
                          <a:effectLst/>
                        </a:rPr>
                        <a:t> do 100.000 EUR </a:t>
                      </a:r>
                      <a:r>
                        <a:rPr lang="cs-CZ" sz="1600" b="0" dirty="0" err="1">
                          <a:solidFill>
                            <a:srgbClr val="FF6600"/>
                          </a:solidFill>
                          <a:effectLst/>
                        </a:rPr>
                        <a:t>powinny</a:t>
                      </a:r>
                      <a:r>
                        <a:rPr lang="cs-CZ" sz="1600" b="0" dirty="0">
                          <a:solidFill>
                            <a:srgbClr val="FF6600"/>
                          </a:solidFill>
                          <a:effectLst/>
                        </a:rPr>
                        <a:t> </a:t>
                      </a:r>
                      <a:r>
                        <a:rPr lang="cs-CZ" sz="1600" b="0" dirty="0" err="1">
                          <a:solidFill>
                            <a:srgbClr val="FF6600"/>
                          </a:solidFill>
                          <a:effectLst/>
                        </a:rPr>
                        <a:t>być</a:t>
                      </a:r>
                      <a:r>
                        <a:rPr lang="cs-CZ" sz="1600" b="0" dirty="0">
                          <a:solidFill>
                            <a:srgbClr val="FF6600"/>
                          </a:solidFill>
                          <a:effectLst/>
                        </a:rPr>
                        <a:t> </a:t>
                      </a:r>
                      <a:r>
                        <a:rPr lang="cs-CZ" sz="1600" b="0" dirty="0" err="1">
                          <a:solidFill>
                            <a:srgbClr val="FF6600"/>
                          </a:solidFill>
                          <a:effectLst/>
                        </a:rPr>
                        <a:t>zastosowane</a:t>
                      </a:r>
                      <a:r>
                        <a:rPr lang="cs-CZ" sz="1600" b="0" dirty="0">
                          <a:solidFill>
                            <a:srgbClr val="FF6600"/>
                          </a:solidFill>
                          <a:effectLst/>
                        </a:rPr>
                        <a:t> </a:t>
                      </a:r>
                      <a:r>
                        <a:rPr lang="cs-CZ" sz="1600" b="0" dirty="0" err="1">
                          <a:solidFill>
                            <a:srgbClr val="FF6600"/>
                          </a:solidFill>
                          <a:effectLst/>
                        </a:rPr>
                        <a:t>uproszczone</a:t>
                      </a:r>
                      <a:r>
                        <a:rPr lang="cs-CZ" sz="1600" b="0" dirty="0">
                          <a:solidFill>
                            <a:srgbClr val="FF6600"/>
                          </a:solidFill>
                          <a:effectLst/>
                        </a:rPr>
                        <a:t> metody </a:t>
                      </a:r>
                      <a:r>
                        <a:rPr lang="cs-CZ" sz="1600" b="0" dirty="0" err="1">
                          <a:solidFill>
                            <a:srgbClr val="FF6600"/>
                          </a:solidFill>
                          <a:effectLst/>
                        </a:rPr>
                        <a:t>rozliczania</a:t>
                      </a:r>
                      <a:r>
                        <a:rPr lang="cs-CZ" sz="1600" b="0" dirty="0">
                          <a:solidFill>
                            <a:srgbClr val="FF6600"/>
                          </a:solidFill>
                          <a:effectLst/>
                        </a:rPr>
                        <a:t> </a:t>
                      </a:r>
                      <a:r>
                        <a:rPr lang="cs-CZ" sz="1600" b="0" dirty="0" err="1">
                          <a:solidFill>
                            <a:srgbClr val="FF6600"/>
                          </a:solidFill>
                          <a:effectLst/>
                        </a:rPr>
                        <a:t>wydatków</a:t>
                      </a:r>
                      <a:endParaRPr lang="cs-CZ" sz="1600" b="0" dirty="0">
                        <a:solidFill>
                          <a:srgbClr val="FF6600"/>
                        </a:solidFill>
                        <a:effectLst/>
                      </a:endParaRPr>
                    </a:p>
                    <a:p>
                      <a:pPr marL="285750" lvl="0" indent="-285750" algn="just">
                        <a:lnSpc>
                          <a:spcPct val="100000"/>
                        </a:lnSpc>
                        <a:spcBef>
                          <a:spcPts val="400"/>
                        </a:spcBef>
                        <a:spcAft>
                          <a:spcPts val="400"/>
                        </a:spcAft>
                        <a:buFont typeface="Wingdings" panose="05000000000000000000" pitchFamily="2" charset="2"/>
                        <a:buChar char="Ø"/>
                      </a:pPr>
                      <a:r>
                        <a:rPr lang="cs-CZ" sz="1600" b="0" dirty="0" err="1">
                          <a:solidFill>
                            <a:srgbClr val="FF6600"/>
                          </a:solidFill>
                        </a:rPr>
                        <a:t>Uproszczone</a:t>
                      </a:r>
                      <a:r>
                        <a:rPr lang="cs-CZ" sz="1600" b="0" dirty="0">
                          <a:solidFill>
                            <a:srgbClr val="FF6600"/>
                          </a:solidFill>
                        </a:rPr>
                        <a:t> metody </a:t>
                      </a:r>
                      <a:r>
                        <a:rPr lang="cs-CZ" sz="1600" b="0" dirty="0" err="1">
                          <a:solidFill>
                            <a:srgbClr val="FF6600"/>
                          </a:solidFill>
                        </a:rPr>
                        <a:t>rozliczania</a:t>
                      </a:r>
                      <a:r>
                        <a:rPr lang="cs-CZ" sz="1600" b="0" dirty="0">
                          <a:solidFill>
                            <a:srgbClr val="FF6600"/>
                          </a:solidFill>
                        </a:rPr>
                        <a:t> </a:t>
                      </a:r>
                      <a:r>
                        <a:rPr lang="cs-CZ" sz="1600" b="0" dirty="0" err="1">
                          <a:solidFill>
                            <a:srgbClr val="FF6600"/>
                          </a:solidFill>
                        </a:rPr>
                        <a:t>wydatków</a:t>
                      </a:r>
                      <a:r>
                        <a:rPr lang="cs-CZ" sz="1600" b="0" dirty="0">
                          <a:solidFill>
                            <a:srgbClr val="FF6600"/>
                          </a:solidFill>
                        </a:rPr>
                        <a:t> </a:t>
                      </a:r>
                      <a:r>
                        <a:rPr lang="cs-CZ" sz="1600" b="0" dirty="0" err="1">
                          <a:solidFill>
                            <a:srgbClr val="FF6600"/>
                          </a:solidFill>
                          <a:effectLst>
                            <a:outerShdw blurRad="38100" dist="38100" dir="2700000" algn="tl">
                              <a:srgbClr val="000000">
                                <a:alpha val="43137"/>
                              </a:srgbClr>
                            </a:outerShdw>
                          </a:effectLst>
                        </a:rPr>
                        <a:t>mają</a:t>
                      </a:r>
                      <a:r>
                        <a:rPr lang="cs-CZ" sz="1600" b="0" dirty="0">
                          <a:solidFill>
                            <a:srgbClr val="FF6600"/>
                          </a:solidFill>
                          <a:effectLst>
                            <a:outerShdw blurRad="38100" dist="38100" dir="2700000" algn="tl">
                              <a:srgbClr val="000000">
                                <a:alpha val="43137"/>
                              </a:srgbClr>
                            </a:outerShdw>
                          </a:effectLst>
                        </a:rPr>
                        <a:t> na celu </a:t>
                      </a:r>
                      <a:r>
                        <a:rPr lang="cs-CZ" sz="1600" b="0" dirty="0" err="1">
                          <a:solidFill>
                            <a:srgbClr val="FF6600"/>
                          </a:solidFill>
                          <a:effectLst>
                            <a:outerShdw blurRad="38100" dist="38100" dir="2700000" algn="tl">
                              <a:srgbClr val="000000">
                                <a:alpha val="43137"/>
                              </a:srgbClr>
                            </a:outerShdw>
                          </a:effectLst>
                        </a:rPr>
                        <a:t>maksymalne</a:t>
                      </a:r>
                      <a:r>
                        <a:rPr lang="cs-CZ" sz="1600" b="0" dirty="0">
                          <a:solidFill>
                            <a:srgbClr val="FF6600"/>
                          </a:solidFill>
                          <a:effectLst>
                            <a:outerShdw blurRad="38100" dist="38100" dir="2700000" algn="tl">
                              <a:srgbClr val="000000">
                                <a:alpha val="43137"/>
                              </a:srgbClr>
                            </a:outerShdw>
                          </a:effectLst>
                        </a:rPr>
                        <a:t> </a:t>
                      </a:r>
                      <a:r>
                        <a:rPr lang="cs-CZ" sz="1600" b="0" dirty="0" err="1">
                          <a:solidFill>
                            <a:srgbClr val="FF6600"/>
                          </a:solidFill>
                          <a:effectLst>
                            <a:outerShdw blurRad="38100" dist="38100" dir="2700000" algn="tl">
                              <a:srgbClr val="000000">
                                <a:alpha val="43137"/>
                              </a:srgbClr>
                            </a:outerShdw>
                          </a:effectLst>
                        </a:rPr>
                        <a:t>ułatwienie</a:t>
                      </a:r>
                      <a:r>
                        <a:rPr lang="cs-CZ" sz="1600" b="0" dirty="0">
                          <a:solidFill>
                            <a:srgbClr val="FF6600"/>
                          </a:solidFill>
                        </a:rPr>
                        <a:t> </a:t>
                      </a:r>
                      <a:r>
                        <a:rPr lang="cs-CZ" sz="1600" b="0" dirty="0" err="1">
                          <a:solidFill>
                            <a:srgbClr val="FF6600"/>
                          </a:solidFill>
                        </a:rPr>
                        <a:t>zarówno</a:t>
                      </a:r>
                      <a:r>
                        <a:rPr lang="cs-CZ" sz="1600" b="0" dirty="0">
                          <a:solidFill>
                            <a:srgbClr val="FF6600"/>
                          </a:solidFill>
                        </a:rPr>
                        <a:t> </a:t>
                      </a:r>
                      <a:r>
                        <a:rPr lang="cs-CZ" sz="1600" b="0" dirty="0" err="1">
                          <a:solidFill>
                            <a:srgbClr val="FF6600"/>
                          </a:solidFill>
                        </a:rPr>
                        <a:t>przygotowania</a:t>
                      </a:r>
                      <a:r>
                        <a:rPr lang="cs-CZ" sz="1600" b="0" dirty="0">
                          <a:solidFill>
                            <a:srgbClr val="FF6600"/>
                          </a:solidFill>
                        </a:rPr>
                        <a:t> </a:t>
                      </a:r>
                      <a:r>
                        <a:rPr lang="cs-CZ" sz="1600" b="0" dirty="0" err="1">
                          <a:solidFill>
                            <a:srgbClr val="FF6600"/>
                          </a:solidFill>
                        </a:rPr>
                        <a:t>wniosku</a:t>
                      </a:r>
                      <a:r>
                        <a:rPr lang="cs-CZ" sz="1600" b="0" dirty="0">
                          <a:solidFill>
                            <a:srgbClr val="FF6600"/>
                          </a:solidFill>
                        </a:rPr>
                        <a:t> </a:t>
                      </a:r>
                      <a:r>
                        <a:rPr lang="cs-CZ" sz="1600" b="0" dirty="0" err="1">
                          <a:solidFill>
                            <a:srgbClr val="FF6600"/>
                          </a:solidFill>
                        </a:rPr>
                        <a:t>projektowego</a:t>
                      </a:r>
                      <a:r>
                        <a:rPr lang="cs-CZ" sz="1600" b="0" dirty="0">
                          <a:solidFill>
                            <a:srgbClr val="FF6600"/>
                          </a:solidFill>
                        </a:rPr>
                        <a:t>, jak i </a:t>
                      </a:r>
                      <a:r>
                        <a:rPr lang="cs-CZ" sz="1600" b="0" dirty="0" err="1">
                          <a:solidFill>
                            <a:srgbClr val="FF6600"/>
                          </a:solidFill>
                        </a:rPr>
                        <a:t>późniejsze</a:t>
                      </a:r>
                      <a:r>
                        <a:rPr lang="cs-CZ" sz="1600" b="0" dirty="0">
                          <a:solidFill>
                            <a:srgbClr val="FF6600"/>
                          </a:solidFill>
                        </a:rPr>
                        <a:t> </a:t>
                      </a:r>
                      <a:r>
                        <a:rPr lang="cs-CZ" sz="1600" b="0" dirty="0" err="1">
                          <a:solidFill>
                            <a:srgbClr val="FF6600"/>
                          </a:solidFill>
                        </a:rPr>
                        <a:t>rozliczenie</a:t>
                      </a:r>
                      <a:r>
                        <a:rPr lang="cs-CZ" sz="1600" b="0" dirty="0">
                          <a:solidFill>
                            <a:srgbClr val="FF6600"/>
                          </a:solidFill>
                        </a:rPr>
                        <a:t> </a:t>
                      </a:r>
                      <a:r>
                        <a:rPr lang="cs-CZ" sz="1600" b="0" dirty="0" err="1">
                          <a:solidFill>
                            <a:srgbClr val="FF6600"/>
                          </a:solidFill>
                        </a:rPr>
                        <a:t>małych</a:t>
                      </a:r>
                      <a:r>
                        <a:rPr lang="cs-CZ" sz="1600" b="0" dirty="0">
                          <a:solidFill>
                            <a:srgbClr val="FF6600"/>
                          </a:solidFill>
                        </a:rPr>
                        <a:t> </a:t>
                      </a:r>
                      <a:r>
                        <a:rPr lang="cs-CZ" sz="1600" b="0" dirty="0" err="1">
                          <a:solidFill>
                            <a:srgbClr val="FF6600"/>
                          </a:solidFill>
                        </a:rPr>
                        <a:t>projektów</a:t>
                      </a:r>
                      <a:r>
                        <a:rPr lang="cs-CZ" sz="1600" b="0" dirty="0">
                          <a:solidFill>
                            <a:srgbClr val="FF6600"/>
                          </a:solidFill>
                        </a:rPr>
                        <a:t>, a </a:t>
                      </a:r>
                      <a:r>
                        <a:rPr lang="cs-CZ" sz="1600" b="0" dirty="0" err="1">
                          <a:solidFill>
                            <a:srgbClr val="FF6600"/>
                          </a:solidFill>
                        </a:rPr>
                        <a:t>tym</a:t>
                      </a:r>
                      <a:r>
                        <a:rPr lang="cs-CZ" sz="1600" b="0" dirty="0">
                          <a:solidFill>
                            <a:srgbClr val="FF6600"/>
                          </a:solidFill>
                        </a:rPr>
                        <a:t> </a:t>
                      </a:r>
                      <a:r>
                        <a:rPr lang="cs-CZ" sz="1600" b="0" dirty="0" err="1">
                          <a:solidFill>
                            <a:srgbClr val="FF6600"/>
                          </a:solidFill>
                        </a:rPr>
                        <a:t>samym</a:t>
                      </a:r>
                      <a:r>
                        <a:rPr lang="cs-CZ" sz="1600" b="0" dirty="0">
                          <a:solidFill>
                            <a:srgbClr val="FF6600"/>
                          </a:solidFill>
                        </a:rPr>
                        <a:t> </a:t>
                      </a:r>
                      <a:r>
                        <a:rPr lang="cs-CZ" sz="1600" b="0" dirty="0" err="1">
                          <a:solidFill>
                            <a:srgbClr val="FF6600"/>
                          </a:solidFill>
                        </a:rPr>
                        <a:t>znaczne</a:t>
                      </a:r>
                      <a:r>
                        <a:rPr lang="cs-CZ" sz="1600" b="0" dirty="0">
                          <a:solidFill>
                            <a:srgbClr val="FF6600"/>
                          </a:solidFill>
                        </a:rPr>
                        <a:t> </a:t>
                      </a:r>
                      <a:r>
                        <a:rPr lang="cs-CZ" sz="1600" b="0" dirty="0" err="1">
                          <a:solidFill>
                            <a:srgbClr val="FF6600"/>
                          </a:solidFill>
                        </a:rPr>
                        <a:t>przyspieszenie</a:t>
                      </a:r>
                      <a:r>
                        <a:rPr lang="cs-CZ" sz="1600" b="0" dirty="0">
                          <a:solidFill>
                            <a:srgbClr val="FF6600"/>
                          </a:solidFill>
                        </a:rPr>
                        <a:t> procesu </a:t>
                      </a:r>
                      <a:r>
                        <a:rPr lang="cs-CZ" sz="1600" b="0" dirty="0" err="1">
                          <a:solidFill>
                            <a:srgbClr val="FF6600"/>
                          </a:solidFill>
                        </a:rPr>
                        <a:t>refundacji</a:t>
                      </a:r>
                      <a:r>
                        <a:rPr lang="cs-CZ" sz="1600" b="0" dirty="0">
                          <a:solidFill>
                            <a:srgbClr val="FF6600"/>
                          </a:solidFill>
                        </a:rPr>
                        <a:t> </a:t>
                      </a:r>
                      <a:r>
                        <a:rPr lang="cs-CZ" sz="1600" b="0" dirty="0" err="1">
                          <a:solidFill>
                            <a:srgbClr val="FF6600"/>
                          </a:solidFill>
                        </a:rPr>
                        <a:t>poniesionych</a:t>
                      </a:r>
                      <a:r>
                        <a:rPr lang="cs-CZ" sz="1600" b="0" dirty="0">
                          <a:solidFill>
                            <a:srgbClr val="FF6600"/>
                          </a:solidFill>
                        </a:rPr>
                        <a:t> </a:t>
                      </a:r>
                      <a:r>
                        <a:rPr lang="cs-CZ" sz="1600" b="0" dirty="0" err="1">
                          <a:solidFill>
                            <a:srgbClr val="FF6600"/>
                          </a:solidFill>
                        </a:rPr>
                        <a:t>wydatków</a:t>
                      </a:r>
                      <a:endParaRPr lang="cs-CZ" sz="1600" b="0" dirty="0">
                        <a:solidFill>
                          <a:srgbClr val="FF6600"/>
                        </a:solidFill>
                      </a:endParaRPr>
                    </a:p>
                  </a:txBody>
                  <a:tcPr/>
                </a:tc>
                <a:extLst>
                  <a:ext uri="{0D108BD9-81ED-4DB2-BD59-A6C34878D82A}">
                    <a16:rowId xmlns:a16="http://schemas.microsoft.com/office/drawing/2014/main" val="382206565"/>
                  </a:ext>
                </a:extLst>
              </a:tr>
            </a:tbl>
          </a:graphicData>
        </a:graphic>
      </p:graphicFrame>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cs-CZ" altLang="cs-CZ" sz="2200" b="1" dirty="0">
                <a:solidFill>
                  <a:srgbClr val="000099"/>
                </a:solidFill>
                <a:latin typeface="Arial" charset="0"/>
                <a:cs typeface="Arial" charset="0"/>
              </a:rPr>
              <a:t>Fond malých projektů 2021 - 2027</a:t>
            </a:r>
            <a:r>
              <a:rPr lang="pl-PL" sz="2200" b="1" dirty="0">
                <a:solidFill>
                  <a:srgbClr val="003399"/>
                </a:solidFill>
                <a:latin typeface="Arial" panose="020B0604020202020204" pitchFamily="34" charset="0"/>
                <a:cs typeface="Arial" panose="020B0604020202020204" pitchFamily="34" charset="0"/>
              </a:rPr>
              <a:t> </a:t>
            </a:r>
            <a:r>
              <a:rPr lang="pl-PL" sz="2200" b="1" dirty="0">
                <a:solidFill>
                  <a:srgbClr val="000099"/>
                </a:solidFill>
                <a:latin typeface="Arial" panose="020B0604020202020204" pitchFamily="34" charset="0"/>
                <a:cs typeface="Arial" panose="020B0604020202020204" pitchFamily="34" charset="0"/>
              </a:rPr>
              <a:t>|</a:t>
            </a:r>
            <a:r>
              <a:rPr lang="pl-PL" sz="2200" b="1" dirty="0">
                <a:solidFill>
                  <a:srgbClr val="003399"/>
                </a:solidFill>
                <a:latin typeface="Arial" panose="020B0604020202020204" pitchFamily="34" charset="0"/>
                <a:cs typeface="Arial" panose="020B0604020202020204" pitchFamily="34" charset="0"/>
              </a:rPr>
              <a:t> </a:t>
            </a:r>
            <a:r>
              <a:rPr lang="pl-PL" altLang="cs-CZ" sz="2200" b="1" dirty="0">
                <a:solidFill>
                  <a:srgbClr val="FF6600"/>
                </a:solidFill>
                <a:latin typeface="Arial" charset="0"/>
                <a:cs typeface="Arial" charset="0"/>
              </a:rPr>
              <a:t>Fundusz małych projektów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spTree>
    <p:extLst>
      <p:ext uri="{BB962C8B-B14F-4D97-AF65-F5344CB8AC3E}">
        <p14:creationId xmlns:p14="http://schemas.microsoft.com/office/powerpoint/2010/main" val="35230985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graphicFrame>
        <p:nvGraphicFramePr>
          <p:cNvPr id="9" name="Tabulka 2">
            <a:extLst>
              <a:ext uri="{FF2B5EF4-FFF2-40B4-BE49-F238E27FC236}">
                <a16:creationId xmlns:a16="http://schemas.microsoft.com/office/drawing/2014/main" id="{28010F7E-14DD-4DF2-B4D8-A6D3D1B6A492}"/>
              </a:ext>
            </a:extLst>
          </p:cNvPr>
          <p:cNvGraphicFramePr>
            <a:graphicFrameLocks noGrp="1"/>
          </p:cNvGraphicFramePr>
          <p:nvPr>
            <p:extLst>
              <p:ext uri="{D42A27DB-BD31-4B8C-83A1-F6EECF244321}">
                <p14:modId xmlns:p14="http://schemas.microsoft.com/office/powerpoint/2010/main" val="3911357457"/>
              </p:ext>
            </p:extLst>
          </p:nvPr>
        </p:nvGraphicFramePr>
        <p:xfrm>
          <a:off x="390803" y="1156301"/>
          <a:ext cx="11410394" cy="4134643"/>
        </p:xfrm>
        <a:graphic>
          <a:graphicData uri="http://schemas.openxmlformats.org/drawingml/2006/table">
            <a:tbl>
              <a:tblPr firstRow="1" bandRow="1">
                <a:tableStyleId>{3B4B98B0-60AC-42C2-AFA5-B58CD77FA1E5}</a:tableStyleId>
              </a:tblPr>
              <a:tblGrid>
                <a:gridCol w="5714162">
                  <a:extLst>
                    <a:ext uri="{9D8B030D-6E8A-4147-A177-3AD203B41FA5}">
                      <a16:colId xmlns:a16="http://schemas.microsoft.com/office/drawing/2014/main" val="3983641993"/>
                    </a:ext>
                  </a:extLst>
                </a:gridCol>
                <a:gridCol w="5696232">
                  <a:extLst>
                    <a:ext uri="{9D8B030D-6E8A-4147-A177-3AD203B41FA5}">
                      <a16:colId xmlns:a16="http://schemas.microsoft.com/office/drawing/2014/main" val="2326915147"/>
                    </a:ext>
                  </a:extLst>
                </a:gridCol>
              </a:tblGrid>
              <a:tr h="4134643">
                <a:tc>
                  <a:txBody>
                    <a:bodyPr/>
                    <a:lstStyle/>
                    <a:p>
                      <a:pPr algn="l"/>
                      <a:endParaRPr lang="cs-CZ" altLang="cs-CZ" sz="1800" b="1" u="sng" dirty="0">
                        <a:solidFill>
                          <a:srgbClr val="000099"/>
                        </a:solidFill>
                        <a:latin typeface="Arial" charset="0"/>
                        <a:cs typeface="Arial" charset="0"/>
                      </a:endParaRPr>
                    </a:p>
                    <a:p>
                      <a:pPr algn="ctr"/>
                      <a:r>
                        <a:rPr lang="pl-PL" altLang="cs-CZ" sz="1900" b="1" u="sng" cap="small" baseline="0" dirty="0">
                          <a:solidFill>
                            <a:srgbClr val="000099"/>
                          </a:solidFill>
                          <a:effectLst>
                            <a:outerShdw blurRad="38100" dist="38100" dir="2700000" algn="tl">
                              <a:srgbClr val="000000">
                                <a:alpha val="43137"/>
                              </a:srgbClr>
                            </a:outerShdw>
                          </a:effectLst>
                          <a:latin typeface="Calibri  "/>
                          <a:cs typeface="Arial" charset="0"/>
                        </a:rPr>
                        <a:t>Zavedení Zjednodušených Metod Vykazování Výdajů</a:t>
                      </a:r>
                    </a:p>
                    <a:p>
                      <a:pPr marL="285750" indent="-285750" algn="just">
                        <a:lnSpc>
                          <a:spcPct val="120000"/>
                        </a:lnSpc>
                        <a:spcBef>
                          <a:spcPts val="0"/>
                        </a:spcBef>
                        <a:buFont typeface="Wingdings" panose="05000000000000000000" pitchFamily="2" charset="2"/>
                        <a:buChar char="q"/>
                      </a:pPr>
                      <a:endParaRPr lang="cs-CZ" altLang="cs-CZ" sz="1700" b="1" dirty="0">
                        <a:solidFill>
                          <a:srgbClr val="000099"/>
                        </a:solidFill>
                        <a:effectLst>
                          <a:outerShdw blurRad="38100" dist="38100" dir="2700000" algn="tl">
                            <a:srgbClr val="000000">
                              <a:alpha val="43137"/>
                            </a:srgbClr>
                          </a:outerShdw>
                        </a:effectLst>
                      </a:endParaRPr>
                    </a:p>
                    <a:p>
                      <a:pPr marL="285750" marR="0" lvl="0" indent="-285750" algn="just" defTabSz="914400" rtl="0" eaLnBrk="1" fontAlgn="auto" latinLnBrk="0" hangingPunct="1">
                        <a:lnSpc>
                          <a:spcPct val="100000"/>
                        </a:lnSpc>
                        <a:spcBef>
                          <a:spcPts val="400"/>
                        </a:spcBef>
                        <a:spcAft>
                          <a:spcPts val="400"/>
                        </a:spcAft>
                        <a:buClrTx/>
                        <a:buSzTx/>
                        <a:buFont typeface="Wingdings" panose="05000000000000000000" pitchFamily="2" charset="2"/>
                        <a:buChar char="Ø"/>
                        <a:tabLst/>
                        <a:defRPr/>
                      </a:pPr>
                      <a:r>
                        <a:rPr lang="cs-CZ" sz="1600" b="0" dirty="0">
                          <a:solidFill>
                            <a:srgbClr val="000099"/>
                          </a:solidFill>
                        </a:rPr>
                        <a:t>V rámci závěrečného vyúčtování tak již </a:t>
                      </a:r>
                      <a:r>
                        <a:rPr lang="cs-CZ" sz="1600" b="0" dirty="0">
                          <a:solidFill>
                            <a:srgbClr val="000099"/>
                          </a:solidFill>
                          <a:effectLst>
                            <a:outerShdw blurRad="38100" dist="38100" dir="2700000" algn="tl">
                              <a:srgbClr val="000000">
                                <a:alpha val="43137"/>
                              </a:srgbClr>
                            </a:outerShdw>
                          </a:effectLst>
                        </a:rPr>
                        <a:t>nebudou dokládány a kontrolovány konkrétní účetní doklady</a:t>
                      </a:r>
                      <a:endParaRPr lang="cs-CZ" sz="1600" b="0" dirty="0">
                        <a:solidFill>
                          <a:srgbClr val="000099"/>
                        </a:solidFill>
                      </a:endParaRPr>
                    </a:p>
                    <a:p>
                      <a:pPr marL="285750" lvl="0" indent="-285750" algn="just">
                        <a:lnSpc>
                          <a:spcPct val="100000"/>
                        </a:lnSpc>
                        <a:spcBef>
                          <a:spcPts val="400"/>
                        </a:spcBef>
                        <a:spcAft>
                          <a:spcPts val="400"/>
                        </a:spcAft>
                        <a:buFont typeface="Wingdings" panose="05000000000000000000" pitchFamily="2" charset="2"/>
                        <a:buChar char="Ø"/>
                      </a:pPr>
                      <a:r>
                        <a:rPr lang="cs-CZ" sz="1600" b="0" dirty="0">
                          <a:solidFill>
                            <a:srgbClr val="000099"/>
                          </a:solidFill>
                        </a:rPr>
                        <a:t>V průběhu realizace projektu bude Správcem ověřováno, že je projekt realizován podle schválené projektové žádosti - </a:t>
                      </a:r>
                      <a:r>
                        <a:rPr lang="cs-CZ" sz="1600" b="0" dirty="0">
                          <a:solidFill>
                            <a:srgbClr val="000099"/>
                          </a:solidFill>
                          <a:effectLst>
                            <a:outerShdw blurRad="38100" dist="38100" dir="2700000" algn="tl">
                              <a:srgbClr val="000000">
                                <a:alpha val="43137"/>
                              </a:srgbClr>
                            </a:outerShdw>
                          </a:effectLst>
                        </a:rPr>
                        <a:t>kontroly na místě</a:t>
                      </a:r>
                    </a:p>
                    <a:p>
                      <a:pPr marL="285750" lvl="0" indent="-285750" algn="just">
                        <a:lnSpc>
                          <a:spcPct val="100000"/>
                        </a:lnSpc>
                        <a:spcBef>
                          <a:spcPts val="400"/>
                        </a:spcBef>
                        <a:spcAft>
                          <a:spcPts val="400"/>
                        </a:spcAft>
                        <a:buFont typeface="Wingdings" panose="05000000000000000000" pitchFamily="2" charset="2"/>
                        <a:buChar char="Ø"/>
                      </a:pPr>
                      <a:r>
                        <a:rPr lang="cs-CZ" sz="1600" b="0" dirty="0">
                          <a:solidFill>
                            <a:srgbClr val="000099"/>
                          </a:solidFill>
                        </a:rPr>
                        <a:t>V průběhu kontroly vyúčtování po ukončení realizace projektu bude Správcem ověřováno, že byl projekt realizován podle schválené projektové žádosti - </a:t>
                      </a:r>
                      <a:r>
                        <a:rPr lang="cs-CZ" sz="1600" b="0" dirty="0">
                          <a:solidFill>
                            <a:srgbClr val="000099"/>
                          </a:solidFill>
                          <a:effectLst>
                            <a:outerShdw blurRad="38100" dist="38100" dir="2700000" algn="tl">
                              <a:srgbClr val="000000">
                                <a:alpha val="43137"/>
                              </a:srgbClr>
                            </a:outerShdw>
                          </a:effectLst>
                        </a:rPr>
                        <a:t>doložení podrobné závěrečné zprávy a dalších podpůrných dokumentů, prezenčních listin, fotodokumentace apod.</a:t>
                      </a:r>
                    </a:p>
                  </a:txBody>
                  <a:tcPr/>
                </a:tc>
                <a:tc>
                  <a:txBody>
                    <a:bodyPr/>
                    <a:lstStyle/>
                    <a:p>
                      <a:pPr algn="l"/>
                      <a:endParaRPr lang="cs-CZ" altLang="cs-CZ" sz="1800" b="1" u="sng" dirty="0">
                        <a:solidFill>
                          <a:srgbClr val="000099"/>
                        </a:solidFill>
                        <a:latin typeface="Arial" charset="0"/>
                        <a:cs typeface="Arial" charset="0"/>
                      </a:endParaRPr>
                    </a:p>
                    <a:p>
                      <a:pPr algn="ctr"/>
                      <a:r>
                        <a:rPr lang="cs-CZ" altLang="cs-CZ" sz="1900" b="1" u="sng" cap="small" dirty="0" err="1">
                          <a:solidFill>
                            <a:srgbClr val="FF6600"/>
                          </a:solidFill>
                          <a:effectLst>
                            <a:outerShdw blurRad="38100" dist="38100" dir="2700000" algn="tl">
                              <a:srgbClr val="000000">
                                <a:alpha val="43137"/>
                              </a:srgbClr>
                            </a:outerShdw>
                          </a:effectLst>
                        </a:rPr>
                        <a:t>Wprowadzenie</a:t>
                      </a:r>
                      <a:r>
                        <a:rPr lang="cs-CZ" altLang="cs-CZ" sz="1900" b="1" u="sng" cap="small" dirty="0">
                          <a:solidFill>
                            <a:srgbClr val="FF6600"/>
                          </a:solidFill>
                          <a:effectLst>
                            <a:outerShdw blurRad="38100" dist="38100" dir="2700000" algn="tl">
                              <a:srgbClr val="000000">
                                <a:alpha val="43137"/>
                              </a:srgbClr>
                            </a:outerShdw>
                          </a:effectLst>
                        </a:rPr>
                        <a:t> </a:t>
                      </a:r>
                      <a:r>
                        <a:rPr lang="cs-CZ" altLang="cs-CZ" sz="1900" b="1" u="sng" cap="small" dirty="0" err="1">
                          <a:solidFill>
                            <a:srgbClr val="FF6600"/>
                          </a:solidFill>
                          <a:effectLst>
                            <a:outerShdw blurRad="38100" dist="38100" dir="2700000" algn="tl">
                              <a:srgbClr val="000000">
                                <a:alpha val="43137"/>
                              </a:srgbClr>
                            </a:outerShdw>
                          </a:effectLst>
                        </a:rPr>
                        <a:t>Uproszczonego</a:t>
                      </a:r>
                      <a:r>
                        <a:rPr lang="cs-CZ" altLang="cs-CZ" sz="1900" b="1" u="sng" cap="small" dirty="0">
                          <a:solidFill>
                            <a:srgbClr val="FF6600"/>
                          </a:solidFill>
                          <a:effectLst>
                            <a:outerShdw blurRad="38100" dist="38100" dir="2700000" algn="tl">
                              <a:srgbClr val="000000">
                                <a:alpha val="43137"/>
                              </a:srgbClr>
                            </a:outerShdw>
                          </a:effectLst>
                        </a:rPr>
                        <a:t> </a:t>
                      </a:r>
                      <a:r>
                        <a:rPr lang="cs-CZ" altLang="cs-CZ" sz="1900" b="1" u="sng" cap="small" dirty="0" err="1">
                          <a:solidFill>
                            <a:srgbClr val="FF6600"/>
                          </a:solidFill>
                          <a:effectLst>
                            <a:outerShdw blurRad="38100" dist="38100" dir="2700000" algn="tl">
                              <a:srgbClr val="000000">
                                <a:alpha val="43137"/>
                              </a:srgbClr>
                            </a:outerShdw>
                          </a:effectLst>
                        </a:rPr>
                        <a:t>Sposobu</a:t>
                      </a:r>
                      <a:r>
                        <a:rPr lang="cs-CZ" altLang="cs-CZ" sz="1900" b="1" u="sng" cap="small" dirty="0">
                          <a:solidFill>
                            <a:srgbClr val="FF6600"/>
                          </a:solidFill>
                          <a:effectLst>
                            <a:outerShdw blurRad="38100" dist="38100" dir="2700000" algn="tl">
                              <a:srgbClr val="000000">
                                <a:alpha val="43137"/>
                              </a:srgbClr>
                            </a:outerShdw>
                          </a:effectLst>
                        </a:rPr>
                        <a:t> </a:t>
                      </a:r>
                      <a:r>
                        <a:rPr lang="cs-CZ" altLang="cs-CZ" sz="1900" b="1" u="sng" cap="small" dirty="0" err="1">
                          <a:solidFill>
                            <a:srgbClr val="FF6600"/>
                          </a:solidFill>
                          <a:effectLst>
                            <a:outerShdw blurRad="38100" dist="38100" dir="2700000" algn="tl">
                              <a:srgbClr val="000000">
                                <a:alpha val="43137"/>
                              </a:srgbClr>
                            </a:outerShdw>
                          </a:effectLst>
                        </a:rPr>
                        <a:t>Rozliczania</a:t>
                      </a:r>
                      <a:r>
                        <a:rPr lang="cs-CZ" altLang="cs-CZ" sz="1900" b="1" u="sng" cap="small" dirty="0">
                          <a:solidFill>
                            <a:srgbClr val="FF6600"/>
                          </a:solidFill>
                          <a:effectLst>
                            <a:outerShdw blurRad="38100" dist="38100" dir="2700000" algn="tl">
                              <a:srgbClr val="000000">
                                <a:alpha val="43137"/>
                              </a:srgbClr>
                            </a:outerShdw>
                          </a:effectLst>
                        </a:rPr>
                        <a:t> </a:t>
                      </a:r>
                      <a:r>
                        <a:rPr lang="cs-CZ" altLang="cs-CZ" sz="1900" b="1" u="sng" cap="small" dirty="0" err="1">
                          <a:solidFill>
                            <a:srgbClr val="FF6600"/>
                          </a:solidFill>
                          <a:effectLst>
                            <a:outerShdw blurRad="38100" dist="38100" dir="2700000" algn="tl">
                              <a:srgbClr val="000000">
                                <a:alpha val="43137"/>
                              </a:srgbClr>
                            </a:outerShdw>
                          </a:effectLst>
                        </a:rPr>
                        <a:t>wydatków</a:t>
                      </a:r>
                      <a:endParaRPr lang="cs-CZ" altLang="cs-CZ" sz="1900" b="1" u="sng" dirty="0">
                        <a:solidFill>
                          <a:srgbClr val="FF6600"/>
                        </a:solidFill>
                        <a:effectLst>
                          <a:outerShdw blurRad="38100" dist="38100" dir="2700000" algn="tl">
                            <a:srgbClr val="000000">
                              <a:alpha val="43137"/>
                            </a:srgbClr>
                          </a:outerShdw>
                        </a:effectLst>
                      </a:endParaRPr>
                    </a:p>
                    <a:p>
                      <a:pPr marL="285750" marR="0" lvl="0" indent="-285750" algn="just" defTabSz="914400" rtl="0" eaLnBrk="1" fontAlgn="auto" latinLnBrk="0" hangingPunct="1">
                        <a:lnSpc>
                          <a:spcPct val="100000"/>
                        </a:lnSpc>
                        <a:spcBef>
                          <a:spcPts val="400"/>
                        </a:spcBef>
                        <a:spcAft>
                          <a:spcPts val="400"/>
                        </a:spcAft>
                        <a:buClrTx/>
                        <a:buSzTx/>
                        <a:buFont typeface="Wingdings" panose="05000000000000000000" pitchFamily="2" charset="2"/>
                        <a:buChar char="Ø"/>
                        <a:tabLst/>
                        <a:defRPr/>
                      </a:pPr>
                      <a:r>
                        <a:rPr kumimoji="0" lang="cs-CZ" sz="1600" b="0" i="0" u="none" strike="noStrike" kern="1200" cap="none" spc="0" normalizeH="0" baseline="0" noProof="0" dirty="0">
                          <a:ln>
                            <a:noFill/>
                          </a:ln>
                          <a:solidFill>
                            <a:srgbClr val="FF6600"/>
                          </a:solidFill>
                          <a:uLnTx/>
                          <a:uFillTx/>
                          <a:latin typeface="+mn-lt"/>
                          <a:ea typeface="+mn-ea"/>
                          <a:cs typeface="+mn-cs"/>
                        </a:rPr>
                        <a:t>w </a:t>
                      </a:r>
                      <a:r>
                        <a:rPr kumimoji="0" lang="cs-CZ" sz="1600" b="0" i="0" u="none" strike="noStrike" kern="1200" cap="none" spc="0" normalizeH="0" baseline="0" noProof="0" dirty="0" err="1">
                          <a:ln>
                            <a:noFill/>
                          </a:ln>
                          <a:solidFill>
                            <a:srgbClr val="FF6600"/>
                          </a:solidFill>
                          <a:uLnTx/>
                          <a:uFillTx/>
                          <a:latin typeface="+mn-lt"/>
                          <a:ea typeface="+mn-ea"/>
                          <a:cs typeface="+mn-cs"/>
                        </a:rPr>
                        <a:t>ramach</a:t>
                      </a:r>
                      <a:r>
                        <a:rPr kumimoji="0" lang="cs-CZ" sz="1600" b="0" i="0" u="none" strike="noStrike" kern="1200" cap="none" spc="0" normalizeH="0" baseline="0" noProof="0" dirty="0">
                          <a:ln>
                            <a:noFill/>
                          </a:ln>
                          <a:solidFill>
                            <a:srgbClr val="FF6600"/>
                          </a:solidFill>
                          <a:uLnTx/>
                          <a:uFillTx/>
                          <a:latin typeface="+mn-lt"/>
                          <a:ea typeface="+mn-ea"/>
                          <a:cs typeface="+mn-cs"/>
                        </a:rPr>
                        <a:t> </a:t>
                      </a:r>
                      <a:r>
                        <a:rPr kumimoji="0" lang="cs-CZ" sz="1600" b="0" i="0" u="none" strike="noStrike" kern="1200" cap="none" spc="0" normalizeH="0" baseline="0" noProof="0" dirty="0" err="1">
                          <a:ln>
                            <a:noFill/>
                          </a:ln>
                          <a:solidFill>
                            <a:srgbClr val="FF6600"/>
                          </a:solidFill>
                          <a:uLnTx/>
                          <a:uFillTx/>
                          <a:latin typeface="+mn-lt"/>
                          <a:ea typeface="+mn-ea"/>
                          <a:cs typeface="+mn-cs"/>
                        </a:rPr>
                        <a:t>rozliczenia</a:t>
                      </a:r>
                      <a:r>
                        <a:rPr kumimoji="0" lang="cs-CZ" sz="1600" b="0" i="0" u="none" strike="noStrike" kern="1200" cap="none" spc="0" normalizeH="0" baseline="0" noProof="0" dirty="0">
                          <a:ln>
                            <a:noFill/>
                          </a:ln>
                          <a:solidFill>
                            <a:srgbClr val="FF6600"/>
                          </a:solidFill>
                          <a:uLnTx/>
                          <a:uFillTx/>
                          <a:latin typeface="+mn-lt"/>
                          <a:ea typeface="+mn-ea"/>
                          <a:cs typeface="+mn-cs"/>
                        </a:rPr>
                        <a:t> projektu </a:t>
                      </a:r>
                      <a:r>
                        <a:rPr kumimoji="0" lang="cs-CZ" sz="1600" b="0" i="0" u="none" strike="noStrike" kern="1200" cap="none" spc="0" normalizeH="0" baseline="0" noProof="0" dirty="0" err="1">
                          <a:ln>
                            <a:noFill/>
                          </a:ln>
                          <a:solidFill>
                            <a:srgbClr val="FF6600"/>
                          </a:solidFill>
                          <a:effectLst>
                            <a:outerShdw blurRad="38100" dist="38100" dir="2700000" algn="tl">
                              <a:srgbClr val="000000">
                                <a:alpha val="43137"/>
                              </a:srgbClr>
                            </a:outerShdw>
                          </a:effectLst>
                          <a:uLnTx/>
                          <a:uFillTx/>
                          <a:latin typeface="+mn-lt"/>
                          <a:ea typeface="+mn-ea"/>
                          <a:cs typeface="+mn-cs"/>
                        </a:rPr>
                        <a:t>nie</a:t>
                      </a:r>
                      <a:r>
                        <a:rPr kumimoji="0" lang="cs-CZ" sz="1600" b="0" i="0" u="none" strike="noStrike" kern="1200" cap="none" spc="0" normalizeH="0" baseline="0" noProof="0" dirty="0">
                          <a:ln>
                            <a:noFill/>
                          </a:ln>
                          <a:solidFill>
                            <a:srgbClr val="FF6600"/>
                          </a:solidFill>
                          <a:effectLst>
                            <a:outerShdw blurRad="38100" dist="38100" dir="2700000" algn="tl">
                              <a:srgbClr val="000000">
                                <a:alpha val="43137"/>
                              </a:srgbClr>
                            </a:outerShdw>
                          </a:effectLst>
                          <a:uLnTx/>
                          <a:uFillTx/>
                          <a:latin typeface="+mn-lt"/>
                          <a:ea typeface="+mn-ea"/>
                          <a:cs typeface="+mn-cs"/>
                        </a:rPr>
                        <a:t> </a:t>
                      </a:r>
                      <a:r>
                        <a:rPr kumimoji="0" lang="cs-CZ" sz="1600" b="0" i="0" u="none" strike="noStrike" kern="1200" cap="none" spc="0" normalizeH="0" baseline="0" noProof="0" dirty="0" err="1">
                          <a:ln>
                            <a:noFill/>
                          </a:ln>
                          <a:solidFill>
                            <a:srgbClr val="FF6600"/>
                          </a:solidFill>
                          <a:effectLst>
                            <a:outerShdw blurRad="38100" dist="38100" dir="2700000" algn="tl">
                              <a:srgbClr val="000000">
                                <a:alpha val="43137"/>
                              </a:srgbClr>
                            </a:outerShdw>
                          </a:effectLst>
                          <a:uLnTx/>
                          <a:uFillTx/>
                          <a:latin typeface="+mn-lt"/>
                          <a:ea typeface="+mn-ea"/>
                          <a:cs typeface="+mn-cs"/>
                        </a:rPr>
                        <a:t>będzie</a:t>
                      </a:r>
                      <a:r>
                        <a:rPr kumimoji="0" lang="cs-CZ" sz="1600" b="0" i="0" u="none" strike="noStrike" kern="1200" cap="none" spc="0" normalizeH="0" baseline="0" noProof="0" dirty="0">
                          <a:ln>
                            <a:noFill/>
                          </a:ln>
                          <a:solidFill>
                            <a:srgbClr val="FF6600"/>
                          </a:solidFill>
                          <a:effectLst>
                            <a:outerShdw blurRad="38100" dist="38100" dir="2700000" algn="tl">
                              <a:srgbClr val="000000">
                                <a:alpha val="43137"/>
                              </a:srgbClr>
                            </a:outerShdw>
                          </a:effectLst>
                          <a:uLnTx/>
                          <a:uFillTx/>
                          <a:latin typeface="+mn-lt"/>
                          <a:ea typeface="+mn-ea"/>
                          <a:cs typeface="+mn-cs"/>
                        </a:rPr>
                        <a:t> </a:t>
                      </a:r>
                      <a:r>
                        <a:rPr kumimoji="0" lang="cs-CZ" sz="1600" b="0" i="0" u="none" strike="noStrike" kern="1200" cap="none" spc="0" normalizeH="0" baseline="0" noProof="0" dirty="0" err="1">
                          <a:ln>
                            <a:noFill/>
                          </a:ln>
                          <a:solidFill>
                            <a:srgbClr val="FF6600"/>
                          </a:solidFill>
                          <a:effectLst>
                            <a:outerShdw blurRad="38100" dist="38100" dir="2700000" algn="tl">
                              <a:srgbClr val="000000">
                                <a:alpha val="43137"/>
                              </a:srgbClr>
                            </a:outerShdw>
                          </a:effectLst>
                          <a:uLnTx/>
                          <a:uFillTx/>
                          <a:latin typeface="+mn-lt"/>
                          <a:ea typeface="+mn-ea"/>
                          <a:cs typeface="+mn-cs"/>
                        </a:rPr>
                        <a:t>konieczności</a:t>
                      </a:r>
                      <a:r>
                        <a:rPr kumimoji="0" lang="cs-CZ" sz="1600" b="0" i="0" u="none" strike="noStrike" kern="1200" cap="none" spc="0" normalizeH="0" baseline="0" noProof="0" dirty="0">
                          <a:ln>
                            <a:noFill/>
                          </a:ln>
                          <a:solidFill>
                            <a:srgbClr val="FF6600"/>
                          </a:solidFill>
                          <a:effectLst>
                            <a:outerShdw blurRad="38100" dist="38100" dir="2700000" algn="tl">
                              <a:srgbClr val="000000">
                                <a:alpha val="43137"/>
                              </a:srgbClr>
                            </a:outerShdw>
                          </a:effectLst>
                          <a:uLnTx/>
                          <a:uFillTx/>
                          <a:latin typeface="+mn-lt"/>
                          <a:ea typeface="+mn-ea"/>
                          <a:cs typeface="+mn-cs"/>
                        </a:rPr>
                        <a:t> </a:t>
                      </a:r>
                      <a:r>
                        <a:rPr kumimoji="0" lang="cs-CZ" sz="1600" b="0" i="0" u="none" strike="noStrike" kern="1200" cap="none" spc="0" normalizeH="0" baseline="0" noProof="0" dirty="0" err="1">
                          <a:ln>
                            <a:noFill/>
                          </a:ln>
                          <a:solidFill>
                            <a:srgbClr val="FF6600"/>
                          </a:solidFill>
                          <a:effectLst>
                            <a:outerShdw blurRad="38100" dist="38100" dir="2700000" algn="tl">
                              <a:srgbClr val="000000">
                                <a:alpha val="43137"/>
                              </a:srgbClr>
                            </a:outerShdw>
                          </a:effectLst>
                          <a:uLnTx/>
                          <a:uFillTx/>
                          <a:latin typeface="+mn-lt"/>
                          <a:ea typeface="+mn-ea"/>
                          <a:cs typeface="+mn-cs"/>
                        </a:rPr>
                        <a:t>składania</a:t>
                      </a:r>
                      <a:r>
                        <a:rPr kumimoji="0" lang="cs-CZ" sz="1600" b="0" i="0" u="none" strike="noStrike" kern="1200" cap="none" spc="0" normalizeH="0" baseline="0" noProof="0" dirty="0">
                          <a:ln>
                            <a:noFill/>
                          </a:ln>
                          <a:solidFill>
                            <a:srgbClr val="FF6600"/>
                          </a:solidFill>
                          <a:effectLst>
                            <a:outerShdw blurRad="38100" dist="38100" dir="2700000" algn="tl">
                              <a:srgbClr val="000000">
                                <a:alpha val="43137"/>
                              </a:srgbClr>
                            </a:outerShdw>
                          </a:effectLst>
                          <a:uLnTx/>
                          <a:uFillTx/>
                          <a:latin typeface="+mn-lt"/>
                          <a:ea typeface="+mn-ea"/>
                          <a:cs typeface="+mn-cs"/>
                        </a:rPr>
                        <a:t> i </a:t>
                      </a:r>
                      <a:r>
                        <a:rPr kumimoji="0" lang="cs-CZ" sz="1600" b="0" i="0" u="none" strike="noStrike" kern="1200" cap="none" spc="0" normalizeH="0" baseline="0" noProof="0" dirty="0" err="1">
                          <a:ln>
                            <a:noFill/>
                          </a:ln>
                          <a:solidFill>
                            <a:srgbClr val="FF6600"/>
                          </a:solidFill>
                          <a:effectLst>
                            <a:outerShdw blurRad="38100" dist="38100" dir="2700000" algn="tl">
                              <a:srgbClr val="000000">
                                <a:alpha val="43137"/>
                              </a:srgbClr>
                            </a:outerShdw>
                          </a:effectLst>
                          <a:uLnTx/>
                          <a:uFillTx/>
                          <a:latin typeface="+mn-lt"/>
                          <a:ea typeface="+mn-ea"/>
                          <a:cs typeface="+mn-cs"/>
                        </a:rPr>
                        <a:t>sprawdzania</a:t>
                      </a:r>
                      <a:r>
                        <a:rPr kumimoji="0" lang="cs-CZ" sz="1600" b="0" i="0" u="none" strike="noStrike" kern="1200" cap="none" spc="0" normalizeH="0" baseline="0" noProof="0" dirty="0">
                          <a:ln>
                            <a:noFill/>
                          </a:ln>
                          <a:solidFill>
                            <a:srgbClr val="FF6600"/>
                          </a:solidFill>
                          <a:effectLst>
                            <a:outerShdw blurRad="38100" dist="38100" dir="2700000" algn="tl">
                              <a:srgbClr val="000000">
                                <a:alpha val="43137"/>
                              </a:srgbClr>
                            </a:outerShdw>
                          </a:effectLst>
                          <a:uLnTx/>
                          <a:uFillTx/>
                          <a:latin typeface="+mn-lt"/>
                          <a:ea typeface="+mn-ea"/>
                          <a:cs typeface="+mn-cs"/>
                        </a:rPr>
                        <a:t> </a:t>
                      </a:r>
                      <a:r>
                        <a:rPr kumimoji="0" lang="cs-CZ" sz="1600" b="0" i="0" u="none" strike="noStrike" kern="1200" cap="none" spc="0" normalizeH="0" baseline="0" noProof="0" dirty="0" err="1">
                          <a:ln>
                            <a:noFill/>
                          </a:ln>
                          <a:solidFill>
                            <a:srgbClr val="FF6600"/>
                          </a:solidFill>
                          <a:effectLst>
                            <a:outerShdw blurRad="38100" dist="38100" dir="2700000" algn="tl">
                              <a:srgbClr val="000000">
                                <a:alpha val="43137"/>
                              </a:srgbClr>
                            </a:outerShdw>
                          </a:effectLst>
                          <a:uLnTx/>
                          <a:uFillTx/>
                          <a:latin typeface="+mn-lt"/>
                          <a:ea typeface="+mn-ea"/>
                          <a:cs typeface="+mn-cs"/>
                        </a:rPr>
                        <a:t>konkretnych</a:t>
                      </a:r>
                      <a:r>
                        <a:rPr kumimoji="0" lang="cs-CZ" sz="1600" b="0" i="0" u="none" strike="noStrike" kern="1200" cap="none" spc="0" normalizeH="0" baseline="0" noProof="0" dirty="0">
                          <a:ln>
                            <a:noFill/>
                          </a:ln>
                          <a:solidFill>
                            <a:srgbClr val="FF6600"/>
                          </a:solidFill>
                          <a:effectLst>
                            <a:outerShdw blurRad="38100" dist="38100" dir="2700000" algn="tl">
                              <a:srgbClr val="000000">
                                <a:alpha val="43137"/>
                              </a:srgbClr>
                            </a:outerShdw>
                          </a:effectLst>
                          <a:uLnTx/>
                          <a:uFillTx/>
                          <a:latin typeface="+mn-lt"/>
                          <a:ea typeface="+mn-ea"/>
                          <a:cs typeface="+mn-cs"/>
                        </a:rPr>
                        <a:t> </a:t>
                      </a:r>
                      <a:r>
                        <a:rPr kumimoji="0" lang="cs-CZ" sz="1600" b="0" i="0" u="none" strike="noStrike" kern="1200" cap="none" spc="0" normalizeH="0" baseline="0" noProof="0" dirty="0" err="1">
                          <a:ln>
                            <a:noFill/>
                          </a:ln>
                          <a:solidFill>
                            <a:srgbClr val="FF6600"/>
                          </a:solidFill>
                          <a:effectLst>
                            <a:outerShdw blurRad="38100" dist="38100" dir="2700000" algn="tl">
                              <a:srgbClr val="000000">
                                <a:alpha val="43137"/>
                              </a:srgbClr>
                            </a:outerShdw>
                          </a:effectLst>
                          <a:uLnTx/>
                          <a:uFillTx/>
                          <a:latin typeface="+mn-lt"/>
                          <a:ea typeface="+mn-ea"/>
                          <a:cs typeface="+mn-cs"/>
                        </a:rPr>
                        <a:t>dokumentów</a:t>
                      </a:r>
                      <a:r>
                        <a:rPr kumimoji="0" lang="cs-CZ" sz="1600" b="0" i="0" u="none" strike="noStrike" kern="1200" cap="none" spc="0" normalizeH="0" baseline="0" noProof="0" dirty="0">
                          <a:ln>
                            <a:noFill/>
                          </a:ln>
                          <a:solidFill>
                            <a:srgbClr val="FF6600"/>
                          </a:solidFill>
                          <a:effectLst>
                            <a:outerShdw blurRad="38100" dist="38100" dir="2700000" algn="tl">
                              <a:srgbClr val="000000">
                                <a:alpha val="43137"/>
                              </a:srgbClr>
                            </a:outerShdw>
                          </a:effectLst>
                          <a:uLnTx/>
                          <a:uFillTx/>
                          <a:latin typeface="+mn-lt"/>
                          <a:ea typeface="+mn-ea"/>
                          <a:cs typeface="+mn-cs"/>
                        </a:rPr>
                        <a:t> </a:t>
                      </a:r>
                      <a:r>
                        <a:rPr kumimoji="0" lang="cs-CZ" sz="1600" b="0" i="0" u="none" strike="noStrike" kern="1200" cap="none" spc="0" normalizeH="0" baseline="0" noProof="0" dirty="0" err="1">
                          <a:ln>
                            <a:noFill/>
                          </a:ln>
                          <a:solidFill>
                            <a:srgbClr val="FF6600"/>
                          </a:solidFill>
                          <a:effectLst>
                            <a:outerShdw blurRad="38100" dist="38100" dir="2700000" algn="tl">
                              <a:srgbClr val="000000">
                                <a:alpha val="43137"/>
                              </a:srgbClr>
                            </a:outerShdw>
                          </a:effectLst>
                          <a:uLnTx/>
                          <a:uFillTx/>
                          <a:latin typeface="+mn-lt"/>
                          <a:ea typeface="+mn-ea"/>
                          <a:cs typeface="+mn-cs"/>
                        </a:rPr>
                        <a:t>księgowych</a:t>
                      </a:r>
                      <a:endParaRPr kumimoji="0" lang="cs-CZ" sz="1600" b="0" i="0" u="none" strike="noStrike" kern="1200" cap="none" spc="0" normalizeH="0" baseline="0" noProof="0" dirty="0">
                        <a:ln>
                          <a:noFill/>
                        </a:ln>
                        <a:solidFill>
                          <a:srgbClr val="FF6600"/>
                        </a:solidFill>
                        <a:uLnTx/>
                        <a:uFillTx/>
                        <a:latin typeface="+mn-lt"/>
                        <a:ea typeface="+mn-ea"/>
                        <a:cs typeface="+mn-cs"/>
                      </a:endParaRPr>
                    </a:p>
                    <a:p>
                      <a:pPr marL="285750" lvl="0" indent="-285750" algn="just">
                        <a:lnSpc>
                          <a:spcPct val="100000"/>
                        </a:lnSpc>
                        <a:spcBef>
                          <a:spcPts val="400"/>
                        </a:spcBef>
                        <a:spcAft>
                          <a:spcPts val="400"/>
                        </a:spcAft>
                        <a:buFont typeface="Wingdings" panose="05000000000000000000" pitchFamily="2" charset="2"/>
                        <a:buChar char="Ø"/>
                      </a:pPr>
                      <a:r>
                        <a:rPr kumimoji="0" lang="cs-CZ" sz="1600" b="0" i="0" u="none" strike="noStrike" kern="1200" cap="none" spc="0" normalizeH="0" baseline="0" noProof="0" dirty="0">
                          <a:ln>
                            <a:noFill/>
                          </a:ln>
                          <a:solidFill>
                            <a:srgbClr val="FF6600"/>
                          </a:solidFill>
                          <a:uLnTx/>
                          <a:uFillTx/>
                          <a:latin typeface="+mn-lt"/>
                          <a:ea typeface="+mn-ea"/>
                          <a:cs typeface="+mn-cs"/>
                        </a:rPr>
                        <a:t>W </a:t>
                      </a:r>
                      <a:r>
                        <a:rPr kumimoji="0" lang="cs-CZ" sz="1600" b="0" i="0" u="none" strike="noStrike" kern="1200" cap="none" spc="0" normalizeH="0" baseline="0" noProof="0" dirty="0" err="1">
                          <a:ln>
                            <a:noFill/>
                          </a:ln>
                          <a:solidFill>
                            <a:srgbClr val="FF6600"/>
                          </a:solidFill>
                          <a:uLnTx/>
                          <a:uFillTx/>
                          <a:latin typeface="+mn-lt"/>
                          <a:ea typeface="+mn-ea"/>
                          <a:cs typeface="+mn-cs"/>
                        </a:rPr>
                        <a:t>trakcie</a:t>
                      </a:r>
                      <a:r>
                        <a:rPr kumimoji="0" lang="cs-CZ" sz="1600" b="0" i="0" u="none" strike="noStrike" kern="1200" cap="none" spc="0" normalizeH="0" baseline="0" noProof="0" dirty="0">
                          <a:ln>
                            <a:noFill/>
                          </a:ln>
                          <a:solidFill>
                            <a:srgbClr val="FF6600"/>
                          </a:solidFill>
                          <a:uLnTx/>
                          <a:uFillTx/>
                          <a:latin typeface="+mn-lt"/>
                          <a:ea typeface="+mn-ea"/>
                          <a:cs typeface="+mn-cs"/>
                        </a:rPr>
                        <a:t> </a:t>
                      </a:r>
                      <a:r>
                        <a:rPr kumimoji="0" lang="cs-CZ" sz="1600" b="0" i="0" u="none" strike="noStrike" kern="1200" cap="none" spc="0" normalizeH="0" baseline="0" noProof="0" dirty="0" err="1">
                          <a:ln>
                            <a:noFill/>
                          </a:ln>
                          <a:solidFill>
                            <a:srgbClr val="FF6600"/>
                          </a:solidFill>
                          <a:uLnTx/>
                          <a:uFillTx/>
                          <a:latin typeface="+mn-lt"/>
                          <a:ea typeface="+mn-ea"/>
                          <a:cs typeface="+mn-cs"/>
                        </a:rPr>
                        <a:t>realizacji</a:t>
                      </a:r>
                      <a:r>
                        <a:rPr kumimoji="0" lang="cs-CZ" sz="1600" b="0" i="0" u="none" strike="noStrike" kern="1200" cap="none" spc="0" normalizeH="0" baseline="0" noProof="0" dirty="0">
                          <a:ln>
                            <a:noFill/>
                          </a:ln>
                          <a:solidFill>
                            <a:srgbClr val="FF6600"/>
                          </a:solidFill>
                          <a:uLnTx/>
                          <a:uFillTx/>
                          <a:latin typeface="+mn-lt"/>
                          <a:ea typeface="+mn-ea"/>
                          <a:cs typeface="+mn-cs"/>
                        </a:rPr>
                        <a:t> projektu </a:t>
                      </a:r>
                      <a:r>
                        <a:rPr kumimoji="0" lang="cs-CZ" sz="1600" b="0" i="0" u="none" strike="noStrike" kern="1200" cap="none" spc="0" normalizeH="0" baseline="0" noProof="0" dirty="0" err="1">
                          <a:ln>
                            <a:noFill/>
                          </a:ln>
                          <a:solidFill>
                            <a:srgbClr val="FF6600"/>
                          </a:solidFill>
                          <a:uLnTx/>
                          <a:uFillTx/>
                          <a:latin typeface="+mn-lt"/>
                          <a:ea typeface="+mn-ea"/>
                          <a:cs typeface="+mn-cs"/>
                        </a:rPr>
                        <a:t>Zarządzający</a:t>
                      </a:r>
                      <a:r>
                        <a:rPr kumimoji="0" lang="cs-CZ" sz="1600" b="0" i="0" u="none" strike="noStrike" kern="1200" cap="none" spc="0" normalizeH="0" baseline="0" noProof="0" dirty="0">
                          <a:ln>
                            <a:noFill/>
                          </a:ln>
                          <a:solidFill>
                            <a:srgbClr val="FF6600"/>
                          </a:solidFill>
                          <a:uLnTx/>
                          <a:uFillTx/>
                          <a:latin typeface="+mn-lt"/>
                          <a:ea typeface="+mn-ea"/>
                          <a:cs typeface="+mn-cs"/>
                        </a:rPr>
                        <a:t> </a:t>
                      </a:r>
                      <a:r>
                        <a:rPr kumimoji="0" lang="cs-CZ" sz="1600" b="0" i="0" u="none" strike="noStrike" kern="1200" cap="none" spc="0" normalizeH="0" baseline="0" noProof="0" dirty="0" err="1">
                          <a:ln>
                            <a:noFill/>
                          </a:ln>
                          <a:solidFill>
                            <a:srgbClr val="FF6600"/>
                          </a:solidFill>
                          <a:uLnTx/>
                          <a:uFillTx/>
                          <a:latin typeface="+mn-lt"/>
                          <a:ea typeface="+mn-ea"/>
                          <a:cs typeface="+mn-cs"/>
                        </a:rPr>
                        <a:t>będzie</a:t>
                      </a:r>
                      <a:r>
                        <a:rPr kumimoji="0" lang="cs-CZ" sz="1600" b="0" i="0" u="none" strike="noStrike" kern="1200" cap="none" spc="0" normalizeH="0" baseline="0" noProof="0" dirty="0">
                          <a:ln>
                            <a:noFill/>
                          </a:ln>
                          <a:solidFill>
                            <a:srgbClr val="FF6600"/>
                          </a:solidFill>
                          <a:uLnTx/>
                          <a:uFillTx/>
                          <a:latin typeface="+mn-lt"/>
                          <a:ea typeface="+mn-ea"/>
                          <a:cs typeface="+mn-cs"/>
                        </a:rPr>
                        <a:t> </a:t>
                      </a:r>
                      <a:r>
                        <a:rPr kumimoji="0" lang="cs-CZ" sz="1600" b="0" i="0" u="none" strike="noStrike" kern="1200" cap="none" spc="0" normalizeH="0" baseline="0" noProof="0" dirty="0" err="1">
                          <a:ln>
                            <a:noFill/>
                          </a:ln>
                          <a:solidFill>
                            <a:srgbClr val="FF6600"/>
                          </a:solidFill>
                          <a:uLnTx/>
                          <a:uFillTx/>
                          <a:latin typeface="+mn-lt"/>
                          <a:ea typeface="+mn-ea"/>
                          <a:cs typeface="+mn-cs"/>
                        </a:rPr>
                        <a:t>weryfikował</a:t>
                      </a:r>
                      <a:r>
                        <a:rPr kumimoji="0" lang="cs-CZ" sz="1600" b="0" i="0" u="none" strike="noStrike" kern="1200" cap="none" spc="0" normalizeH="0" baseline="0" noProof="0" dirty="0">
                          <a:ln>
                            <a:noFill/>
                          </a:ln>
                          <a:solidFill>
                            <a:srgbClr val="FF6600"/>
                          </a:solidFill>
                          <a:uLnTx/>
                          <a:uFillTx/>
                          <a:latin typeface="+mn-lt"/>
                          <a:ea typeface="+mn-ea"/>
                          <a:cs typeface="+mn-cs"/>
                        </a:rPr>
                        <a:t>, </a:t>
                      </a:r>
                      <a:r>
                        <a:rPr kumimoji="0" lang="cs-CZ" sz="1600" b="0" i="0" u="none" strike="noStrike" kern="1200" cap="none" spc="0" normalizeH="0" baseline="0" noProof="0" dirty="0" err="1">
                          <a:ln>
                            <a:noFill/>
                          </a:ln>
                          <a:solidFill>
                            <a:srgbClr val="FF6600"/>
                          </a:solidFill>
                          <a:uLnTx/>
                          <a:uFillTx/>
                          <a:latin typeface="+mn-lt"/>
                          <a:ea typeface="+mn-ea"/>
                          <a:cs typeface="+mn-cs"/>
                        </a:rPr>
                        <a:t>czy</a:t>
                      </a:r>
                      <a:r>
                        <a:rPr kumimoji="0" lang="cs-CZ" sz="1600" b="0" i="0" u="none" strike="noStrike" kern="1200" cap="none" spc="0" normalizeH="0" baseline="0" noProof="0" dirty="0">
                          <a:ln>
                            <a:noFill/>
                          </a:ln>
                          <a:solidFill>
                            <a:srgbClr val="FF6600"/>
                          </a:solidFill>
                          <a:uLnTx/>
                          <a:uFillTx/>
                          <a:latin typeface="+mn-lt"/>
                          <a:ea typeface="+mn-ea"/>
                          <a:cs typeface="+mn-cs"/>
                        </a:rPr>
                        <a:t> projekt jest </a:t>
                      </a:r>
                      <a:r>
                        <a:rPr kumimoji="0" lang="cs-CZ" sz="1600" b="0" i="0" u="none" strike="noStrike" kern="1200" cap="none" spc="0" normalizeH="0" baseline="0" noProof="0" dirty="0" err="1">
                          <a:ln>
                            <a:noFill/>
                          </a:ln>
                          <a:solidFill>
                            <a:srgbClr val="FF6600"/>
                          </a:solidFill>
                          <a:uLnTx/>
                          <a:uFillTx/>
                          <a:latin typeface="+mn-lt"/>
                          <a:ea typeface="+mn-ea"/>
                          <a:cs typeface="+mn-cs"/>
                        </a:rPr>
                        <a:t>realizowany</a:t>
                      </a:r>
                      <a:r>
                        <a:rPr kumimoji="0" lang="cs-CZ" sz="1600" b="0" i="0" u="none" strike="noStrike" kern="1200" cap="none" spc="0" normalizeH="0" baseline="0" noProof="0" dirty="0">
                          <a:ln>
                            <a:noFill/>
                          </a:ln>
                          <a:solidFill>
                            <a:srgbClr val="FF6600"/>
                          </a:solidFill>
                          <a:uLnTx/>
                          <a:uFillTx/>
                          <a:latin typeface="+mn-lt"/>
                          <a:ea typeface="+mn-ea"/>
                          <a:cs typeface="+mn-cs"/>
                        </a:rPr>
                        <a:t> </a:t>
                      </a:r>
                      <a:r>
                        <a:rPr kumimoji="0" lang="cs-CZ" sz="1600" b="0" i="0" u="none" strike="noStrike" kern="1200" cap="none" spc="0" normalizeH="0" baseline="0" noProof="0" dirty="0" err="1">
                          <a:ln>
                            <a:noFill/>
                          </a:ln>
                          <a:solidFill>
                            <a:srgbClr val="FF6600"/>
                          </a:solidFill>
                          <a:uLnTx/>
                          <a:uFillTx/>
                          <a:latin typeface="+mn-lt"/>
                          <a:ea typeface="+mn-ea"/>
                          <a:cs typeface="+mn-cs"/>
                        </a:rPr>
                        <a:t>zgodnie</a:t>
                      </a:r>
                      <a:r>
                        <a:rPr kumimoji="0" lang="cs-CZ" sz="1600" b="0" i="0" u="none" strike="noStrike" kern="1200" cap="none" spc="0" normalizeH="0" baseline="0" noProof="0" dirty="0">
                          <a:ln>
                            <a:noFill/>
                          </a:ln>
                          <a:solidFill>
                            <a:srgbClr val="FF6600"/>
                          </a:solidFill>
                          <a:uLnTx/>
                          <a:uFillTx/>
                          <a:latin typeface="+mn-lt"/>
                          <a:ea typeface="+mn-ea"/>
                          <a:cs typeface="+mn-cs"/>
                        </a:rPr>
                        <a:t> z </a:t>
                      </a:r>
                      <a:r>
                        <a:rPr kumimoji="0" lang="cs-CZ" sz="1600" b="0" i="0" u="none" strike="noStrike" kern="1200" cap="none" spc="0" normalizeH="0" baseline="0" noProof="0" dirty="0" err="1">
                          <a:ln>
                            <a:noFill/>
                          </a:ln>
                          <a:solidFill>
                            <a:srgbClr val="FF6600"/>
                          </a:solidFill>
                          <a:uLnTx/>
                          <a:uFillTx/>
                          <a:latin typeface="+mn-lt"/>
                          <a:ea typeface="+mn-ea"/>
                          <a:cs typeface="+mn-cs"/>
                        </a:rPr>
                        <a:t>zatwierdzonym</a:t>
                      </a:r>
                      <a:r>
                        <a:rPr kumimoji="0" lang="cs-CZ" sz="1600" b="0" i="0" u="none" strike="noStrike" kern="1200" cap="none" spc="0" normalizeH="0" baseline="0" noProof="0" dirty="0">
                          <a:ln>
                            <a:noFill/>
                          </a:ln>
                          <a:solidFill>
                            <a:srgbClr val="FF6600"/>
                          </a:solidFill>
                          <a:uLnTx/>
                          <a:uFillTx/>
                          <a:latin typeface="+mn-lt"/>
                          <a:ea typeface="+mn-ea"/>
                          <a:cs typeface="+mn-cs"/>
                        </a:rPr>
                        <a:t> </a:t>
                      </a:r>
                      <a:r>
                        <a:rPr kumimoji="0" lang="cs-CZ" sz="1600" b="0" i="0" u="none" strike="noStrike" kern="1200" cap="none" spc="0" normalizeH="0" baseline="0" noProof="0" dirty="0" err="1">
                          <a:ln>
                            <a:noFill/>
                          </a:ln>
                          <a:solidFill>
                            <a:srgbClr val="FF6600"/>
                          </a:solidFill>
                          <a:uLnTx/>
                          <a:uFillTx/>
                          <a:latin typeface="+mn-lt"/>
                          <a:ea typeface="+mn-ea"/>
                          <a:cs typeface="+mn-cs"/>
                        </a:rPr>
                        <a:t>wnioskiem</a:t>
                      </a:r>
                      <a:r>
                        <a:rPr kumimoji="0" lang="cs-CZ" sz="1600" b="0" i="0" u="none" strike="noStrike" kern="1200" cap="none" spc="0" normalizeH="0" baseline="0" noProof="0" dirty="0">
                          <a:ln>
                            <a:noFill/>
                          </a:ln>
                          <a:solidFill>
                            <a:srgbClr val="FF6600"/>
                          </a:solidFill>
                          <a:uLnTx/>
                          <a:uFillTx/>
                          <a:latin typeface="+mn-lt"/>
                          <a:ea typeface="+mn-ea"/>
                          <a:cs typeface="+mn-cs"/>
                        </a:rPr>
                        <a:t> </a:t>
                      </a:r>
                      <a:r>
                        <a:rPr kumimoji="0" lang="cs-CZ" sz="1600" b="0" i="0" u="none" strike="noStrike" kern="1200" cap="none" spc="0" normalizeH="0" baseline="0" noProof="0" dirty="0" err="1">
                          <a:ln>
                            <a:noFill/>
                          </a:ln>
                          <a:solidFill>
                            <a:srgbClr val="FF6600"/>
                          </a:solidFill>
                          <a:uLnTx/>
                          <a:uFillTx/>
                          <a:latin typeface="+mn-lt"/>
                          <a:ea typeface="+mn-ea"/>
                          <a:cs typeface="+mn-cs"/>
                        </a:rPr>
                        <a:t>projektowym</a:t>
                      </a:r>
                      <a:r>
                        <a:rPr kumimoji="0" lang="cs-CZ" sz="1600" b="0" i="0" u="none" strike="noStrike" kern="1200" cap="none" spc="0" normalizeH="0" baseline="0" noProof="0" dirty="0">
                          <a:ln>
                            <a:noFill/>
                          </a:ln>
                          <a:solidFill>
                            <a:srgbClr val="FF6600"/>
                          </a:solidFill>
                          <a:uLnTx/>
                          <a:uFillTx/>
                          <a:latin typeface="+mn-lt"/>
                          <a:ea typeface="+mn-ea"/>
                          <a:cs typeface="+mn-cs"/>
                        </a:rPr>
                        <a:t> – </a:t>
                      </a:r>
                      <a:r>
                        <a:rPr kumimoji="0" lang="cs-CZ" sz="1600" b="0" i="0" u="none" strike="noStrike" kern="1200" cap="none" spc="0" normalizeH="0" baseline="0" noProof="0" dirty="0" err="1">
                          <a:ln>
                            <a:noFill/>
                          </a:ln>
                          <a:solidFill>
                            <a:srgbClr val="FF6600"/>
                          </a:solidFill>
                          <a:effectLst>
                            <a:outerShdw blurRad="38100" dist="38100" dir="2700000" algn="tl">
                              <a:srgbClr val="000000">
                                <a:alpha val="43137"/>
                              </a:srgbClr>
                            </a:outerShdw>
                          </a:effectLst>
                          <a:uLnTx/>
                          <a:uFillTx/>
                          <a:latin typeface="+mn-lt"/>
                          <a:ea typeface="+mn-ea"/>
                          <a:cs typeface="+mn-cs"/>
                        </a:rPr>
                        <a:t>wizyty</a:t>
                      </a:r>
                      <a:r>
                        <a:rPr kumimoji="0" lang="cs-CZ" sz="1600" b="0" i="0" u="none" strike="noStrike" kern="1200" cap="none" spc="0" normalizeH="0" baseline="0" noProof="0" dirty="0">
                          <a:ln>
                            <a:noFill/>
                          </a:ln>
                          <a:solidFill>
                            <a:srgbClr val="FF6600"/>
                          </a:solidFill>
                          <a:effectLst>
                            <a:outerShdw blurRad="38100" dist="38100" dir="2700000" algn="tl">
                              <a:srgbClr val="000000">
                                <a:alpha val="43137"/>
                              </a:srgbClr>
                            </a:outerShdw>
                          </a:effectLst>
                          <a:uLnTx/>
                          <a:uFillTx/>
                          <a:latin typeface="+mn-lt"/>
                          <a:ea typeface="+mn-ea"/>
                          <a:cs typeface="+mn-cs"/>
                        </a:rPr>
                        <a:t> </a:t>
                      </a:r>
                      <a:r>
                        <a:rPr kumimoji="0" lang="cs-CZ" sz="1600" b="0" i="0" u="none" strike="noStrike" kern="1200" cap="none" spc="0" normalizeH="0" baseline="0" noProof="0" dirty="0" err="1">
                          <a:ln>
                            <a:noFill/>
                          </a:ln>
                          <a:solidFill>
                            <a:srgbClr val="FF6600"/>
                          </a:solidFill>
                          <a:effectLst>
                            <a:outerShdw blurRad="38100" dist="38100" dir="2700000" algn="tl">
                              <a:srgbClr val="000000">
                                <a:alpha val="43137"/>
                              </a:srgbClr>
                            </a:outerShdw>
                          </a:effectLst>
                          <a:uLnTx/>
                          <a:uFillTx/>
                          <a:latin typeface="+mn-lt"/>
                          <a:ea typeface="+mn-ea"/>
                          <a:cs typeface="+mn-cs"/>
                        </a:rPr>
                        <a:t>monitorujące</a:t>
                      </a:r>
                      <a:endParaRPr kumimoji="0" lang="cs-CZ" sz="1600" b="0" i="0" u="none" strike="noStrike" kern="1200" cap="none" spc="0" normalizeH="0" baseline="0" noProof="0" dirty="0">
                        <a:ln>
                          <a:noFill/>
                        </a:ln>
                        <a:solidFill>
                          <a:srgbClr val="FF6600"/>
                        </a:solidFill>
                        <a:effectLst>
                          <a:outerShdw blurRad="38100" dist="38100" dir="2700000" algn="tl">
                            <a:srgbClr val="000000">
                              <a:alpha val="43137"/>
                            </a:srgbClr>
                          </a:outerShdw>
                        </a:effectLst>
                        <a:uLnTx/>
                        <a:uFillTx/>
                        <a:latin typeface="+mn-lt"/>
                        <a:ea typeface="+mn-ea"/>
                        <a:cs typeface="+mn-cs"/>
                      </a:endParaRPr>
                    </a:p>
                    <a:p>
                      <a:pPr marL="285750" lvl="0" indent="-285750" algn="just">
                        <a:lnSpc>
                          <a:spcPct val="100000"/>
                        </a:lnSpc>
                        <a:spcBef>
                          <a:spcPts val="400"/>
                        </a:spcBef>
                        <a:spcAft>
                          <a:spcPts val="400"/>
                        </a:spcAft>
                        <a:buFont typeface="Wingdings" panose="05000000000000000000" pitchFamily="2" charset="2"/>
                        <a:buChar char="Ø"/>
                      </a:pPr>
                      <a:r>
                        <a:rPr kumimoji="0" lang="cs-CZ" sz="1600" b="0" i="0" u="none" strike="noStrike" kern="1200" cap="none" spc="0" normalizeH="0" baseline="0" noProof="0" dirty="0">
                          <a:ln>
                            <a:noFill/>
                          </a:ln>
                          <a:solidFill>
                            <a:srgbClr val="FF6600"/>
                          </a:solidFill>
                          <a:uLnTx/>
                          <a:uFillTx/>
                          <a:latin typeface="+mn-lt"/>
                          <a:ea typeface="+mn-ea"/>
                          <a:cs typeface="+mn-cs"/>
                        </a:rPr>
                        <a:t>W </a:t>
                      </a:r>
                      <a:r>
                        <a:rPr kumimoji="0" lang="cs-CZ" sz="1600" b="0" i="0" u="none" strike="noStrike" kern="1200" cap="none" spc="0" normalizeH="0" baseline="0" noProof="0" dirty="0" err="1">
                          <a:ln>
                            <a:noFill/>
                          </a:ln>
                          <a:solidFill>
                            <a:srgbClr val="FF6600"/>
                          </a:solidFill>
                          <a:uLnTx/>
                          <a:uFillTx/>
                          <a:latin typeface="+mn-lt"/>
                          <a:ea typeface="+mn-ea"/>
                          <a:cs typeface="+mn-cs"/>
                        </a:rPr>
                        <a:t>trakcie</a:t>
                      </a:r>
                      <a:r>
                        <a:rPr kumimoji="0" lang="cs-CZ" sz="1600" b="0" i="0" u="none" strike="noStrike" kern="1200" cap="none" spc="0" normalizeH="0" baseline="0" noProof="0" dirty="0">
                          <a:ln>
                            <a:noFill/>
                          </a:ln>
                          <a:solidFill>
                            <a:srgbClr val="FF6600"/>
                          </a:solidFill>
                          <a:uLnTx/>
                          <a:uFillTx/>
                          <a:latin typeface="+mn-lt"/>
                          <a:ea typeface="+mn-ea"/>
                          <a:cs typeface="+mn-cs"/>
                        </a:rPr>
                        <a:t> </a:t>
                      </a:r>
                      <a:r>
                        <a:rPr kumimoji="0" lang="cs-CZ" sz="1600" b="0" i="0" u="none" strike="noStrike" kern="1200" cap="none" spc="0" normalizeH="0" baseline="0" noProof="0" dirty="0" err="1">
                          <a:ln>
                            <a:noFill/>
                          </a:ln>
                          <a:solidFill>
                            <a:srgbClr val="FF6600"/>
                          </a:solidFill>
                          <a:uLnTx/>
                          <a:uFillTx/>
                          <a:latin typeface="+mn-lt"/>
                          <a:ea typeface="+mn-ea"/>
                          <a:cs typeface="+mn-cs"/>
                        </a:rPr>
                        <a:t>kontroli</a:t>
                      </a:r>
                      <a:r>
                        <a:rPr kumimoji="0" lang="cs-CZ" sz="1600" b="0" i="0" u="none" strike="noStrike" kern="1200" cap="none" spc="0" normalizeH="0" baseline="0" noProof="0" dirty="0">
                          <a:ln>
                            <a:noFill/>
                          </a:ln>
                          <a:solidFill>
                            <a:srgbClr val="FF6600"/>
                          </a:solidFill>
                          <a:uLnTx/>
                          <a:uFillTx/>
                          <a:latin typeface="+mn-lt"/>
                          <a:ea typeface="+mn-ea"/>
                          <a:cs typeface="+mn-cs"/>
                        </a:rPr>
                        <a:t> </a:t>
                      </a:r>
                      <a:r>
                        <a:rPr kumimoji="0" lang="cs-CZ" sz="1600" b="0" i="0" u="none" strike="noStrike" kern="1200" cap="none" spc="0" normalizeH="0" baseline="0" noProof="0" dirty="0" err="1">
                          <a:ln>
                            <a:noFill/>
                          </a:ln>
                          <a:solidFill>
                            <a:srgbClr val="FF6600"/>
                          </a:solidFill>
                          <a:uLnTx/>
                          <a:uFillTx/>
                          <a:latin typeface="+mn-lt"/>
                          <a:ea typeface="+mn-ea"/>
                          <a:cs typeface="+mn-cs"/>
                        </a:rPr>
                        <a:t>rozliczenia</a:t>
                      </a:r>
                      <a:r>
                        <a:rPr kumimoji="0" lang="cs-CZ" sz="1600" b="0" i="0" u="none" strike="noStrike" kern="1200" cap="none" spc="0" normalizeH="0" baseline="0" noProof="0" dirty="0">
                          <a:ln>
                            <a:noFill/>
                          </a:ln>
                          <a:solidFill>
                            <a:srgbClr val="FF6600"/>
                          </a:solidFill>
                          <a:uLnTx/>
                          <a:uFillTx/>
                          <a:latin typeface="+mn-lt"/>
                          <a:ea typeface="+mn-ea"/>
                          <a:cs typeface="+mn-cs"/>
                        </a:rPr>
                        <a:t> po </a:t>
                      </a:r>
                      <a:r>
                        <a:rPr kumimoji="0" lang="cs-CZ" sz="1600" b="0" i="0" u="none" strike="noStrike" kern="1200" cap="none" spc="0" normalizeH="0" baseline="0" noProof="0" dirty="0" err="1">
                          <a:ln>
                            <a:noFill/>
                          </a:ln>
                          <a:solidFill>
                            <a:srgbClr val="FF6600"/>
                          </a:solidFill>
                          <a:uLnTx/>
                          <a:uFillTx/>
                          <a:latin typeface="+mn-lt"/>
                          <a:ea typeface="+mn-ea"/>
                          <a:cs typeface="+mn-cs"/>
                        </a:rPr>
                        <a:t>zakończeniu</a:t>
                      </a:r>
                      <a:r>
                        <a:rPr kumimoji="0" lang="cs-CZ" sz="1600" b="0" i="0" u="none" strike="noStrike" kern="1200" cap="none" spc="0" normalizeH="0" baseline="0" noProof="0" dirty="0">
                          <a:ln>
                            <a:noFill/>
                          </a:ln>
                          <a:solidFill>
                            <a:srgbClr val="FF6600"/>
                          </a:solidFill>
                          <a:uLnTx/>
                          <a:uFillTx/>
                          <a:latin typeface="+mn-lt"/>
                          <a:ea typeface="+mn-ea"/>
                          <a:cs typeface="+mn-cs"/>
                        </a:rPr>
                        <a:t> </a:t>
                      </a:r>
                      <a:r>
                        <a:rPr kumimoji="0" lang="cs-CZ" sz="1600" b="0" i="0" u="none" strike="noStrike" kern="1200" cap="none" spc="0" normalizeH="0" baseline="0" noProof="0" dirty="0" err="1">
                          <a:ln>
                            <a:noFill/>
                          </a:ln>
                          <a:solidFill>
                            <a:srgbClr val="FF6600"/>
                          </a:solidFill>
                          <a:uLnTx/>
                          <a:uFillTx/>
                          <a:latin typeface="+mn-lt"/>
                          <a:ea typeface="+mn-ea"/>
                          <a:cs typeface="+mn-cs"/>
                        </a:rPr>
                        <a:t>realizacji</a:t>
                      </a:r>
                      <a:r>
                        <a:rPr kumimoji="0" lang="cs-CZ" sz="1600" b="0" i="0" u="none" strike="noStrike" kern="1200" cap="none" spc="0" normalizeH="0" baseline="0" noProof="0" dirty="0">
                          <a:ln>
                            <a:noFill/>
                          </a:ln>
                          <a:solidFill>
                            <a:srgbClr val="FF6600"/>
                          </a:solidFill>
                          <a:uLnTx/>
                          <a:uFillTx/>
                          <a:latin typeface="+mn-lt"/>
                          <a:ea typeface="+mn-ea"/>
                          <a:cs typeface="+mn-cs"/>
                        </a:rPr>
                        <a:t> projektu </a:t>
                      </a:r>
                      <a:r>
                        <a:rPr kumimoji="0" lang="cs-CZ" sz="1600" b="0" i="0" u="none" strike="noStrike" kern="1200" cap="none" spc="0" normalizeH="0" baseline="0" noProof="0" dirty="0" err="1">
                          <a:ln>
                            <a:noFill/>
                          </a:ln>
                          <a:solidFill>
                            <a:srgbClr val="FF6600"/>
                          </a:solidFill>
                          <a:uLnTx/>
                          <a:uFillTx/>
                          <a:latin typeface="+mn-lt"/>
                          <a:ea typeface="+mn-ea"/>
                          <a:cs typeface="+mn-cs"/>
                        </a:rPr>
                        <a:t>Zarządzający</a:t>
                      </a:r>
                      <a:r>
                        <a:rPr kumimoji="0" lang="cs-CZ" sz="1600" b="0" i="0" u="none" strike="noStrike" kern="1200" cap="none" spc="0" normalizeH="0" baseline="0" noProof="0" dirty="0">
                          <a:ln>
                            <a:noFill/>
                          </a:ln>
                          <a:solidFill>
                            <a:srgbClr val="FF6600"/>
                          </a:solidFill>
                          <a:uLnTx/>
                          <a:uFillTx/>
                          <a:latin typeface="+mn-lt"/>
                          <a:ea typeface="+mn-ea"/>
                          <a:cs typeface="+mn-cs"/>
                        </a:rPr>
                        <a:t> </a:t>
                      </a:r>
                      <a:r>
                        <a:rPr kumimoji="0" lang="cs-CZ" sz="1600" b="0" i="0" u="none" strike="noStrike" kern="1200" cap="none" spc="0" normalizeH="0" baseline="0" noProof="0" dirty="0" err="1">
                          <a:ln>
                            <a:noFill/>
                          </a:ln>
                          <a:solidFill>
                            <a:srgbClr val="FF6600"/>
                          </a:solidFill>
                          <a:uLnTx/>
                          <a:uFillTx/>
                          <a:latin typeface="+mn-lt"/>
                          <a:ea typeface="+mn-ea"/>
                          <a:cs typeface="+mn-cs"/>
                        </a:rPr>
                        <a:t>będzie</a:t>
                      </a:r>
                      <a:r>
                        <a:rPr kumimoji="0" lang="cs-CZ" sz="1600" b="0" i="0" u="none" strike="noStrike" kern="1200" cap="none" spc="0" normalizeH="0" baseline="0" noProof="0" dirty="0">
                          <a:ln>
                            <a:noFill/>
                          </a:ln>
                          <a:solidFill>
                            <a:srgbClr val="FF6600"/>
                          </a:solidFill>
                          <a:uLnTx/>
                          <a:uFillTx/>
                          <a:latin typeface="+mn-lt"/>
                          <a:ea typeface="+mn-ea"/>
                          <a:cs typeface="+mn-cs"/>
                        </a:rPr>
                        <a:t> </a:t>
                      </a:r>
                      <a:r>
                        <a:rPr kumimoji="0" lang="cs-CZ" sz="1600" b="0" i="0" u="none" strike="noStrike" kern="1200" cap="none" spc="0" normalizeH="0" baseline="0" noProof="0" dirty="0" err="1">
                          <a:ln>
                            <a:noFill/>
                          </a:ln>
                          <a:solidFill>
                            <a:srgbClr val="FF6600"/>
                          </a:solidFill>
                          <a:uLnTx/>
                          <a:uFillTx/>
                          <a:latin typeface="+mn-lt"/>
                          <a:ea typeface="+mn-ea"/>
                          <a:cs typeface="+mn-cs"/>
                        </a:rPr>
                        <a:t>weryfikować</a:t>
                      </a:r>
                      <a:r>
                        <a:rPr kumimoji="0" lang="cs-CZ" sz="1600" b="0" i="0" u="none" strike="noStrike" kern="1200" cap="none" spc="0" normalizeH="0" baseline="0" noProof="0" dirty="0">
                          <a:ln>
                            <a:noFill/>
                          </a:ln>
                          <a:solidFill>
                            <a:srgbClr val="FF6600"/>
                          </a:solidFill>
                          <a:uLnTx/>
                          <a:uFillTx/>
                          <a:latin typeface="+mn-lt"/>
                          <a:ea typeface="+mn-ea"/>
                          <a:cs typeface="+mn-cs"/>
                        </a:rPr>
                        <a:t>, </a:t>
                      </a:r>
                      <a:r>
                        <a:rPr kumimoji="0" lang="cs-CZ" sz="1600" b="0" i="0" u="none" strike="noStrike" kern="1200" cap="none" spc="0" normalizeH="0" baseline="0" noProof="0" dirty="0" err="1">
                          <a:ln>
                            <a:noFill/>
                          </a:ln>
                          <a:solidFill>
                            <a:srgbClr val="FF6600"/>
                          </a:solidFill>
                          <a:uLnTx/>
                          <a:uFillTx/>
                          <a:latin typeface="+mn-lt"/>
                          <a:ea typeface="+mn-ea"/>
                          <a:cs typeface="+mn-cs"/>
                        </a:rPr>
                        <a:t>czy</a:t>
                      </a:r>
                      <a:r>
                        <a:rPr kumimoji="0" lang="cs-CZ" sz="1600" b="0" i="0" u="none" strike="noStrike" kern="1200" cap="none" spc="0" normalizeH="0" baseline="0" noProof="0" dirty="0">
                          <a:ln>
                            <a:noFill/>
                          </a:ln>
                          <a:solidFill>
                            <a:srgbClr val="FF6600"/>
                          </a:solidFill>
                          <a:uLnTx/>
                          <a:uFillTx/>
                          <a:latin typeface="+mn-lt"/>
                          <a:ea typeface="+mn-ea"/>
                          <a:cs typeface="+mn-cs"/>
                        </a:rPr>
                        <a:t> projekt </a:t>
                      </a:r>
                      <a:r>
                        <a:rPr kumimoji="0" lang="cs-CZ" sz="1600" b="0" i="0" u="none" strike="noStrike" kern="1200" cap="none" spc="0" normalizeH="0" baseline="0" noProof="0" dirty="0" err="1">
                          <a:ln>
                            <a:noFill/>
                          </a:ln>
                          <a:solidFill>
                            <a:srgbClr val="FF6600"/>
                          </a:solidFill>
                          <a:uLnTx/>
                          <a:uFillTx/>
                          <a:latin typeface="+mn-lt"/>
                          <a:ea typeface="+mn-ea"/>
                          <a:cs typeface="+mn-cs"/>
                        </a:rPr>
                        <a:t>został</a:t>
                      </a:r>
                      <a:r>
                        <a:rPr kumimoji="0" lang="cs-CZ" sz="1600" b="0" i="0" u="none" strike="noStrike" kern="1200" cap="none" spc="0" normalizeH="0" baseline="0" noProof="0" dirty="0">
                          <a:ln>
                            <a:noFill/>
                          </a:ln>
                          <a:solidFill>
                            <a:srgbClr val="FF6600"/>
                          </a:solidFill>
                          <a:uLnTx/>
                          <a:uFillTx/>
                          <a:latin typeface="+mn-lt"/>
                          <a:ea typeface="+mn-ea"/>
                          <a:cs typeface="+mn-cs"/>
                        </a:rPr>
                        <a:t> </a:t>
                      </a:r>
                      <a:r>
                        <a:rPr kumimoji="0" lang="cs-CZ" sz="1600" b="0" i="0" u="none" strike="noStrike" kern="1200" cap="none" spc="0" normalizeH="0" baseline="0" noProof="0" dirty="0" err="1">
                          <a:ln>
                            <a:noFill/>
                          </a:ln>
                          <a:solidFill>
                            <a:srgbClr val="FF6600"/>
                          </a:solidFill>
                          <a:uLnTx/>
                          <a:uFillTx/>
                          <a:latin typeface="+mn-lt"/>
                          <a:ea typeface="+mn-ea"/>
                          <a:cs typeface="+mn-cs"/>
                        </a:rPr>
                        <a:t>zrealizowany</a:t>
                      </a:r>
                      <a:r>
                        <a:rPr kumimoji="0" lang="cs-CZ" sz="1600" b="0" i="0" u="none" strike="noStrike" kern="1200" cap="none" spc="0" normalizeH="0" baseline="0" noProof="0" dirty="0">
                          <a:ln>
                            <a:noFill/>
                          </a:ln>
                          <a:solidFill>
                            <a:srgbClr val="FF6600"/>
                          </a:solidFill>
                          <a:uLnTx/>
                          <a:uFillTx/>
                          <a:latin typeface="+mn-lt"/>
                          <a:ea typeface="+mn-ea"/>
                          <a:cs typeface="+mn-cs"/>
                        </a:rPr>
                        <a:t> </a:t>
                      </a:r>
                      <a:r>
                        <a:rPr kumimoji="0" lang="cs-CZ" sz="1600" b="0" i="0" u="none" strike="noStrike" kern="1200" cap="none" spc="0" normalizeH="0" baseline="0" noProof="0" dirty="0" err="1">
                          <a:ln>
                            <a:noFill/>
                          </a:ln>
                          <a:solidFill>
                            <a:srgbClr val="FF6600"/>
                          </a:solidFill>
                          <a:uLnTx/>
                          <a:uFillTx/>
                          <a:latin typeface="+mn-lt"/>
                          <a:ea typeface="+mn-ea"/>
                          <a:cs typeface="+mn-cs"/>
                        </a:rPr>
                        <a:t>zgodnie</a:t>
                      </a:r>
                      <a:r>
                        <a:rPr kumimoji="0" lang="cs-CZ" sz="1600" b="0" i="0" u="none" strike="noStrike" kern="1200" cap="none" spc="0" normalizeH="0" baseline="0" noProof="0" dirty="0">
                          <a:ln>
                            <a:noFill/>
                          </a:ln>
                          <a:solidFill>
                            <a:srgbClr val="FF6600"/>
                          </a:solidFill>
                          <a:uLnTx/>
                          <a:uFillTx/>
                          <a:latin typeface="+mn-lt"/>
                          <a:ea typeface="+mn-ea"/>
                          <a:cs typeface="+mn-cs"/>
                        </a:rPr>
                        <a:t> z </a:t>
                      </a:r>
                      <a:r>
                        <a:rPr kumimoji="0" lang="cs-CZ" sz="1600" b="0" i="0" u="none" strike="noStrike" kern="1200" cap="none" spc="0" normalizeH="0" baseline="0" noProof="0" dirty="0" err="1">
                          <a:ln>
                            <a:noFill/>
                          </a:ln>
                          <a:solidFill>
                            <a:srgbClr val="FF6600"/>
                          </a:solidFill>
                          <a:uLnTx/>
                          <a:uFillTx/>
                          <a:latin typeface="+mn-lt"/>
                          <a:ea typeface="+mn-ea"/>
                          <a:cs typeface="+mn-cs"/>
                        </a:rPr>
                        <a:t>zatwierdzonym</a:t>
                      </a:r>
                      <a:r>
                        <a:rPr kumimoji="0" lang="cs-CZ" sz="1600" b="0" i="0" u="none" strike="noStrike" kern="1200" cap="none" spc="0" normalizeH="0" baseline="0" noProof="0" dirty="0">
                          <a:ln>
                            <a:noFill/>
                          </a:ln>
                          <a:solidFill>
                            <a:srgbClr val="FF6600"/>
                          </a:solidFill>
                          <a:uLnTx/>
                          <a:uFillTx/>
                          <a:latin typeface="+mn-lt"/>
                          <a:ea typeface="+mn-ea"/>
                          <a:cs typeface="+mn-cs"/>
                        </a:rPr>
                        <a:t> </a:t>
                      </a:r>
                      <a:r>
                        <a:rPr kumimoji="0" lang="cs-CZ" sz="1600" b="0" i="0" u="none" strike="noStrike" kern="1200" cap="none" spc="0" normalizeH="0" baseline="0" noProof="0" dirty="0" err="1">
                          <a:ln>
                            <a:noFill/>
                          </a:ln>
                          <a:solidFill>
                            <a:srgbClr val="FF6600"/>
                          </a:solidFill>
                          <a:uLnTx/>
                          <a:uFillTx/>
                          <a:latin typeface="+mn-lt"/>
                          <a:ea typeface="+mn-ea"/>
                          <a:cs typeface="+mn-cs"/>
                        </a:rPr>
                        <a:t>wnioskiem</a:t>
                      </a:r>
                      <a:r>
                        <a:rPr kumimoji="0" lang="cs-CZ" sz="1600" b="0" i="0" u="none" strike="noStrike" kern="1200" cap="none" spc="0" normalizeH="0" baseline="0" noProof="0" dirty="0">
                          <a:ln>
                            <a:noFill/>
                          </a:ln>
                          <a:solidFill>
                            <a:srgbClr val="FF6600"/>
                          </a:solidFill>
                          <a:uLnTx/>
                          <a:uFillTx/>
                          <a:latin typeface="+mn-lt"/>
                          <a:ea typeface="+mn-ea"/>
                          <a:cs typeface="+mn-cs"/>
                        </a:rPr>
                        <a:t> </a:t>
                      </a:r>
                      <a:r>
                        <a:rPr kumimoji="0" lang="cs-CZ" sz="1600" b="0" i="0" u="none" strike="noStrike" kern="1200" cap="none" spc="0" normalizeH="0" baseline="0" noProof="0" dirty="0" err="1">
                          <a:ln>
                            <a:noFill/>
                          </a:ln>
                          <a:solidFill>
                            <a:srgbClr val="FF6600"/>
                          </a:solidFill>
                          <a:uLnTx/>
                          <a:uFillTx/>
                          <a:latin typeface="+mn-lt"/>
                          <a:ea typeface="+mn-ea"/>
                          <a:cs typeface="+mn-cs"/>
                        </a:rPr>
                        <a:t>projektowym</a:t>
                      </a:r>
                      <a:r>
                        <a:rPr kumimoji="0" lang="cs-CZ" sz="1600" b="0" i="0" u="none" strike="noStrike" kern="1200" cap="none" spc="0" normalizeH="0" baseline="0" noProof="0" dirty="0">
                          <a:ln>
                            <a:noFill/>
                          </a:ln>
                          <a:solidFill>
                            <a:srgbClr val="FF6600"/>
                          </a:solidFill>
                          <a:uLnTx/>
                          <a:uFillTx/>
                          <a:latin typeface="+mn-lt"/>
                          <a:ea typeface="+mn-ea"/>
                          <a:cs typeface="+mn-cs"/>
                        </a:rPr>
                        <a:t> na </a:t>
                      </a:r>
                      <a:r>
                        <a:rPr kumimoji="0" lang="cs-CZ" sz="1600" b="0" i="0" u="none" strike="noStrike" kern="1200" cap="none" spc="0" normalizeH="0" baseline="0" noProof="0" dirty="0" err="1">
                          <a:ln>
                            <a:noFill/>
                          </a:ln>
                          <a:solidFill>
                            <a:srgbClr val="FF6600"/>
                          </a:solidFill>
                          <a:effectLst>
                            <a:outerShdw blurRad="38100" dist="38100" dir="2700000" algn="tl">
                              <a:srgbClr val="000000">
                                <a:alpha val="43137"/>
                              </a:srgbClr>
                            </a:outerShdw>
                          </a:effectLst>
                          <a:uLnTx/>
                          <a:uFillTx/>
                          <a:latin typeface="+mn-lt"/>
                          <a:ea typeface="+mn-ea"/>
                          <a:cs typeface="+mn-cs"/>
                        </a:rPr>
                        <a:t>podstawie</a:t>
                      </a:r>
                      <a:r>
                        <a:rPr kumimoji="0" lang="cs-CZ" sz="1600" b="0" i="0" u="none" strike="noStrike" kern="1200" cap="none" spc="0" normalizeH="0" baseline="0" noProof="0" dirty="0">
                          <a:ln>
                            <a:noFill/>
                          </a:ln>
                          <a:solidFill>
                            <a:srgbClr val="FF6600"/>
                          </a:solidFill>
                          <a:effectLst>
                            <a:outerShdw blurRad="38100" dist="38100" dir="2700000" algn="tl">
                              <a:srgbClr val="000000">
                                <a:alpha val="43137"/>
                              </a:srgbClr>
                            </a:outerShdw>
                          </a:effectLst>
                          <a:uLnTx/>
                          <a:uFillTx/>
                          <a:latin typeface="+mn-lt"/>
                          <a:ea typeface="+mn-ea"/>
                          <a:cs typeface="+mn-cs"/>
                        </a:rPr>
                        <a:t> </a:t>
                      </a:r>
                      <a:r>
                        <a:rPr kumimoji="0" lang="cs-CZ" sz="1600" b="0" i="0" u="none" strike="noStrike" kern="1200" cap="none" spc="0" normalizeH="0" baseline="0" noProof="0" dirty="0" err="1">
                          <a:ln>
                            <a:noFill/>
                          </a:ln>
                          <a:solidFill>
                            <a:srgbClr val="FF6600"/>
                          </a:solidFill>
                          <a:effectLst>
                            <a:outerShdw blurRad="38100" dist="38100" dir="2700000" algn="tl">
                              <a:srgbClr val="000000">
                                <a:alpha val="43137"/>
                              </a:srgbClr>
                            </a:outerShdw>
                          </a:effectLst>
                          <a:uLnTx/>
                          <a:uFillTx/>
                          <a:latin typeface="+mn-lt"/>
                          <a:ea typeface="+mn-ea"/>
                          <a:cs typeface="+mn-cs"/>
                        </a:rPr>
                        <a:t>szczegółowego</a:t>
                      </a:r>
                      <a:r>
                        <a:rPr kumimoji="0" lang="cs-CZ" sz="1600" b="0" i="0" u="none" strike="noStrike" kern="1200" cap="none" spc="0" normalizeH="0" baseline="0" noProof="0" dirty="0">
                          <a:ln>
                            <a:noFill/>
                          </a:ln>
                          <a:solidFill>
                            <a:srgbClr val="FF6600"/>
                          </a:solidFill>
                          <a:effectLst>
                            <a:outerShdw blurRad="38100" dist="38100" dir="2700000" algn="tl">
                              <a:srgbClr val="000000">
                                <a:alpha val="43137"/>
                              </a:srgbClr>
                            </a:outerShdw>
                          </a:effectLst>
                          <a:uLnTx/>
                          <a:uFillTx/>
                          <a:latin typeface="+mn-lt"/>
                          <a:ea typeface="+mn-ea"/>
                          <a:cs typeface="+mn-cs"/>
                        </a:rPr>
                        <a:t> raportu </a:t>
                      </a:r>
                      <a:r>
                        <a:rPr kumimoji="0" lang="cs-CZ" sz="1600" b="0" i="0" u="none" strike="noStrike" kern="1200" cap="none" spc="0" normalizeH="0" baseline="0" noProof="0" dirty="0" err="1">
                          <a:ln>
                            <a:noFill/>
                          </a:ln>
                          <a:solidFill>
                            <a:srgbClr val="FF6600"/>
                          </a:solidFill>
                          <a:effectLst>
                            <a:outerShdw blurRad="38100" dist="38100" dir="2700000" algn="tl">
                              <a:srgbClr val="000000">
                                <a:alpha val="43137"/>
                              </a:srgbClr>
                            </a:outerShdw>
                          </a:effectLst>
                          <a:uLnTx/>
                          <a:uFillTx/>
                          <a:latin typeface="+mn-lt"/>
                          <a:ea typeface="+mn-ea"/>
                          <a:cs typeface="+mn-cs"/>
                        </a:rPr>
                        <a:t>końcowego</a:t>
                      </a:r>
                      <a:r>
                        <a:rPr kumimoji="0" lang="cs-CZ" sz="1600" b="0" i="0" u="none" strike="noStrike" kern="1200" cap="none" spc="0" normalizeH="0" baseline="0" noProof="0" dirty="0">
                          <a:ln>
                            <a:noFill/>
                          </a:ln>
                          <a:solidFill>
                            <a:srgbClr val="FF6600"/>
                          </a:solidFill>
                          <a:effectLst>
                            <a:outerShdw blurRad="38100" dist="38100" dir="2700000" algn="tl">
                              <a:srgbClr val="000000">
                                <a:alpha val="43137"/>
                              </a:srgbClr>
                            </a:outerShdw>
                          </a:effectLst>
                          <a:uLnTx/>
                          <a:uFillTx/>
                          <a:latin typeface="+mn-lt"/>
                          <a:ea typeface="+mn-ea"/>
                          <a:cs typeface="+mn-cs"/>
                        </a:rPr>
                        <a:t> i </a:t>
                      </a:r>
                      <a:r>
                        <a:rPr kumimoji="0" lang="cs-CZ" sz="1600" b="0" i="0" u="none" strike="noStrike" kern="1200" cap="none" spc="0" normalizeH="0" baseline="0" noProof="0" dirty="0" err="1">
                          <a:ln>
                            <a:noFill/>
                          </a:ln>
                          <a:solidFill>
                            <a:srgbClr val="FF6600"/>
                          </a:solidFill>
                          <a:effectLst>
                            <a:outerShdw blurRad="38100" dist="38100" dir="2700000" algn="tl">
                              <a:srgbClr val="000000">
                                <a:alpha val="43137"/>
                              </a:srgbClr>
                            </a:outerShdw>
                          </a:effectLst>
                          <a:uLnTx/>
                          <a:uFillTx/>
                          <a:latin typeface="+mn-lt"/>
                          <a:ea typeface="+mn-ea"/>
                          <a:cs typeface="+mn-cs"/>
                        </a:rPr>
                        <a:t>innych</a:t>
                      </a:r>
                      <a:r>
                        <a:rPr kumimoji="0" lang="cs-CZ" sz="1600" b="0" i="0" u="none" strike="noStrike" kern="1200" cap="none" spc="0" normalizeH="0" baseline="0" noProof="0" dirty="0">
                          <a:ln>
                            <a:noFill/>
                          </a:ln>
                          <a:solidFill>
                            <a:srgbClr val="FF6600"/>
                          </a:solidFill>
                          <a:effectLst>
                            <a:outerShdw blurRad="38100" dist="38100" dir="2700000" algn="tl">
                              <a:srgbClr val="000000">
                                <a:alpha val="43137"/>
                              </a:srgbClr>
                            </a:outerShdw>
                          </a:effectLst>
                          <a:uLnTx/>
                          <a:uFillTx/>
                          <a:latin typeface="+mn-lt"/>
                          <a:ea typeface="+mn-ea"/>
                          <a:cs typeface="+mn-cs"/>
                        </a:rPr>
                        <a:t> </a:t>
                      </a:r>
                      <a:r>
                        <a:rPr kumimoji="0" lang="cs-CZ" sz="1600" b="0" i="0" u="none" strike="noStrike" kern="1200" cap="none" spc="0" normalizeH="0" baseline="0" noProof="0" dirty="0" err="1">
                          <a:ln>
                            <a:noFill/>
                          </a:ln>
                          <a:solidFill>
                            <a:srgbClr val="FF6600"/>
                          </a:solidFill>
                          <a:effectLst>
                            <a:outerShdw blurRad="38100" dist="38100" dir="2700000" algn="tl">
                              <a:srgbClr val="000000">
                                <a:alpha val="43137"/>
                              </a:srgbClr>
                            </a:outerShdw>
                          </a:effectLst>
                          <a:uLnTx/>
                          <a:uFillTx/>
                          <a:latin typeface="+mn-lt"/>
                          <a:ea typeface="+mn-ea"/>
                          <a:cs typeface="+mn-cs"/>
                        </a:rPr>
                        <a:t>dokumentów</a:t>
                      </a:r>
                      <a:r>
                        <a:rPr kumimoji="0" lang="cs-CZ" sz="1600" b="0" i="0" u="none" strike="noStrike" kern="1200" cap="none" spc="0" normalizeH="0" baseline="0" noProof="0" dirty="0">
                          <a:ln>
                            <a:noFill/>
                          </a:ln>
                          <a:solidFill>
                            <a:srgbClr val="FF6600"/>
                          </a:solidFill>
                          <a:effectLst>
                            <a:outerShdw blurRad="38100" dist="38100" dir="2700000" algn="tl">
                              <a:srgbClr val="000000">
                                <a:alpha val="43137"/>
                              </a:srgbClr>
                            </a:outerShdw>
                          </a:effectLst>
                          <a:uLnTx/>
                          <a:uFillTx/>
                          <a:latin typeface="+mn-lt"/>
                          <a:ea typeface="+mn-ea"/>
                          <a:cs typeface="+mn-cs"/>
                        </a:rPr>
                        <a:t> </a:t>
                      </a:r>
                      <a:r>
                        <a:rPr kumimoji="0" lang="cs-CZ" sz="1600" b="0" i="0" u="none" strike="noStrike" kern="1200" cap="none" spc="0" normalizeH="0" baseline="0" noProof="0" dirty="0" err="1">
                          <a:ln>
                            <a:noFill/>
                          </a:ln>
                          <a:solidFill>
                            <a:srgbClr val="FF6600"/>
                          </a:solidFill>
                          <a:effectLst>
                            <a:outerShdw blurRad="38100" dist="38100" dir="2700000" algn="tl">
                              <a:srgbClr val="000000">
                                <a:alpha val="43137"/>
                              </a:srgbClr>
                            </a:outerShdw>
                          </a:effectLst>
                          <a:uLnTx/>
                          <a:uFillTx/>
                          <a:latin typeface="+mn-lt"/>
                          <a:ea typeface="+mn-ea"/>
                          <a:cs typeface="+mn-cs"/>
                        </a:rPr>
                        <a:t>pomocniczych</a:t>
                      </a:r>
                      <a:r>
                        <a:rPr kumimoji="0" lang="cs-CZ" sz="1600" b="0" i="0" u="none" strike="noStrike" kern="1200" cap="none" spc="0" normalizeH="0" baseline="0" noProof="0" dirty="0">
                          <a:ln>
                            <a:noFill/>
                          </a:ln>
                          <a:solidFill>
                            <a:srgbClr val="FF6600"/>
                          </a:solidFill>
                          <a:effectLst>
                            <a:outerShdw blurRad="38100" dist="38100" dir="2700000" algn="tl">
                              <a:srgbClr val="000000">
                                <a:alpha val="43137"/>
                              </a:srgbClr>
                            </a:outerShdw>
                          </a:effectLst>
                          <a:uLnTx/>
                          <a:uFillTx/>
                          <a:latin typeface="+mn-lt"/>
                          <a:ea typeface="+mn-ea"/>
                          <a:cs typeface="+mn-cs"/>
                        </a:rPr>
                        <a:t>: list </a:t>
                      </a:r>
                      <a:r>
                        <a:rPr kumimoji="0" lang="cs-CZ" sz="1600" b="0" i="0" u="none" strike="noStrike" kern="1200" cap="none" spc="0" normalizeH="0" baseline="0" noProof="0" dirty="0" err="1">
                          <a:ln>
                            <a:noFill/>
                          </a:ln>
                          <a:solidFill>
                            <a:srgbClr val="FF6600"/>
                          </a:solidFill>
                          <a:effectLst>
                            <a:outerShdw blurRad="38100" dist="38100" dir="2700000" algn="tl">
                              <a:srgbClr val="000000">
                                <a:alpha val="43137"/>
                              </a:srgbClr>
                            </a:outerShdw>
                          </a:effectLst>
                          <a:uLnTx/>
                          <a:uFillTx/>
                          <a:latin typeface="+mn-lt"/>
                          <a:ea typeface="+mn-ea"/>
                          <a:cs typeface="+mn-cs"/>
                        </a:rPr>
                        <a:t>obecności</a:t>
                      </a:r>
                      <a:r>
                        <a:rPr kumimoji="0" lang="cs-CZ" sz="1600" b="0" i="0" u="none" strike="noStrike" kern="1200" cap="none" spc="0" normalizeH="0" baseline="0" noProof="0" dirty="0">
                          <a:ln>
                            <a:noFill/>
                          </a:ln>
                          <a:solidFill>
                            <a:srgbClr val="FF6600"/>
                          </a:solidFill>
                          <a:effectLst>
                            <a:outerShdw blurRad="38100" dist="38100" dir="2700000" algn="tl">
                              <a:srgbClr val="000000">
                                <a:alpha val="43137"/>
                              </a:srgbClr>
                            </a:outerShdw>
                          </a:effectLst>
                          <a:uLnTx/>
                          <a:uFillTx/>
                          <a:latin typeface="+mn-lt"/>
                          <a:ea typeface="+mn-ea"/>
                          <a:cs typeface="+mn-cs"/>
                        </a:rPr>
                        <a:t>, </a:t>
                      </a:r>
                      <a:r>
                        <a:rPr kumimoji="0" lang="cs-CZ" sz="1600" b="0" i="0" u="none" strike="noStrike" kern="1200" cap="none" spc="0" normalizeH="0" baseline="0" noProof="0" dirty="0" err="1">
                          <a:ln>
                            <a:noFill/>
                          </a:ln>
                          <a:solidFill>
                            <a:srgbClr val="FF6600"/>
                          </a:solidFill>
                          <a:effectLst>
                            <a:outerShdw blurRad="38100" dist="38100" dir="2700000" algn="tl">
                              <a:srgbClr val="000000">
                                <a:alpha val="43137"/>
                              </a:srgbClr>
                            </a:outerShdw>
                          </a:effectLst>
                          <a:uLnTx/>
                          <a:uFillTx/>
                          <a:latin typeface="+mn-lt"/>
                          <a:ea typeface="+mn-ea"/>
                          <a:cs typeface="+mn-cs"/>
                        </a:rPr>
                        <a:t>dokumentacji</a:t>
                      </a:r>
                      <a:r>
                        <a:rPr kumimoji="0" lang="cs-CZ" sz="1600" b="0" i="0" u="none" strike="noStrike" kern="1200" cap="none" spc="0" normalizeH="0" baseline="0" noProof="0" dirty="0">
                          <a:ln>
                            <a:noFill/>
                          </a:ln>
                          <a:solidFill>
                            <a:srgbClr val="FF6600"/>
                          </a:solidFill>
                          <a:effectLst>
                            <a:outerShdw blurRad="38100" dist="38100" dir="2700000" algn="tl">
                              <a:srgbClr val="000000">
                                <a:alpha val="43137"/>
                              </a:srgbClr>
                            </a:outerShdw>
                          </a:effectLst>
                          <a:uLnTx/>
                          <a:uFillTx/>
                          <a:latin typeface="+mn-lt"/>
                          <a:ea typeface="+mn-ea"/>
                          <a:cs typeface="+mn-cs"/>
                        </a:rPr>
                        <a:t> </a:t>
                      </a:r>
                      <a:r>
                        <a:rPr kumimoji="0" lang="cs-CZ" sz="1600" b="0" i="0" u="none" strike="noStrike" kern="1200" cap="none" spc="0" normalizeH="0" baseline="0" noProof="0" dirty="0" err="1">
                          <a:ln>
                            <a:noFill/>
                          </a:ln>
                          <a:solidFill>
                            <a:srgbClr val="FF6600"/>
                          </a:solidFill>
                          <a:effectLst>
                            <a:outerShdw blurRad="38100" dist="38100" dir="2700000" algn="tl">
                              <a:srgbClr val="000000">
                                <a:alpha val="43137"/>
                              </a:srgbClr>
                            </a:outerShdw>
                          </a:effectLst>
                          <a:uLnTx/>
                          <a:uFillTx/>
                          <a:latin typeface="+mn-lt"/>
                          <a:ea typeface="+mn-ea"/>
                          <a:cs typeface="+mn-cs"/>
                        </a:rPr>
                        <a:t>zdjęciowej</a:t>
                      </a:r>
                      <a:r>
                        <a:rPr kumimoji="0" lang="cs-CZ" sz="1600" b="0" i="0" u="none" strike="noStrike" kern="1200" cap="none" spc="0" normalizeH="0" baseline="0" noProof="0" dirty="0">
                          <a:ln>
                            <a:noFill/>
                          </a:ln>
                          <a:solidFill>
                            <a:srgbClr val="FF6600"/>
                          </a:solidFill>
                          <a:effectLst>
                            <a:outerShdw blurRad="38100" dist="38100" dir="2700000" algn="tl">
                              <a:srgbClr val="000000">
                                <a:alpha val="43137"/>
                              </a:srgbClr>
                            </a:outerShdw>
                          </a:effectLst>
                          <a:uLnTx/>
                          <a:uFillTx/>
                          <a:latin typeface="+mn-lt"/>
                          <a:ea typeface="+mn-ea"/>
                          <a:cs typeface="+mn-cs"/>
                        </a:rPr>
                        <a:t> </a:t>
                      </a:r>
                      <a:r>
                        <a:rPr kumimoji="0" lang="cs-CZ" sz="1600" b="0" i="0" u="none" strike="noStrike" kern="1200" cap="none" spc="0" normalizeH="0" baseline="0" noProof="0" dirty="0" err="1">
                          <a:ln>
                            <a:noFill/>
                          </a:ln>
                          <a:solidFill>
                            <a:srgbClr val="FF6600"/>
                          </a:solidFill>
                          <a:effectLst>
                            <a:outerShdw blurRad="38100" dist="38100" dir="2700000" algn="tl">
                              <a:srgbClr val="000000">
                                <a:alpha val="43137"/>
                              </a:srgbClr>
                            </a:outerShdw>
                          </a:effectLst>
                          <a:uLnTx/>
                          <a:uFillTx/>
                          <a:latin typeface="+mn-lt"/>
                          <a:ea typeface="+mn-ea"/>
                          <a:cs typeface="+mn-cs"/>
                        </a:rPr>
                        <a:t>itp</a:t>
                      </a:r>
                      <a:r>
                        <a:rPr kumimoji="0" lang="cs-CZ" sz="1600" b="0" i="0" u="none" strike="noStrike" kern="1200" cap="none" spc="0" normalizeH="0" baseline="0" noProof="0" dirty="0">
                          <a:ln>
                            <a:noFill/>
                          </a:ln>
                          <a:solidFill>
                            <a:srgbClr val="FF6600"/>
                          </a:solidFill>
                          <a:effectLst>
                            <a:outerShdw blurRad="38100" dist="38100" dir="2700000" algn="tl">
                              <a:srgbClr val="000000">
                                <a:alpha val="43137"/>
                              </a:srgbClr>
                            </a:outerShdw>
                          </a:effectLst>
                          <a:uLnTx/>
                          <a:uFillTx/>
                          <a:latin typeface="+mn-lt"/>
                          <a:ea typeface="+mn-ea"/>
                          <a:cs typeface="+mn-cs"/>
                        </a:rPr>
                        <a:t>.</a:t>
                      </a:r>
                      <a:endParaRPr lang="cs-CZ" sz="1600" b="0" dirty="0">
                        <a:solidFill>
                          <a:srgbClr val="000099"/>
                        </a:solidFill>
                        <a:effectLst>
                          <a:outerShdw blurRad="38100" dist="38100" dir="2700000" algn="tl">
                            <a:srgbClr val="000000">
                              <a:alpha val="43137"/>
                            </a:srgbClr>
                          </a:outerShdw>
                        </a:effectLst>
                      </a:endParaRPr>
                    </a:p>
                  </a:txBody>
                  <a:tcPr/>
                </a:tc>
                <a:extLst>
                  <a:ext uri="{0D108BD9-81ED-4DB2-BD59-A6C34878D82A}">
                    <a16:rowId xmlns:a16="http://schemas.microsoft.com/office/drawing/2014/main" val="382206565"/>
                  </a:ext>
                </a:extLst>
              </a:tr>
            </a:tbl>
          </a:graphicData>
        </a:graphic>
      </p:graphicFrame>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cs-CZ" altLang="cs-CZ" sz="2200" b="1" dirty="0">
                <a:solidFill>
                  <a:srgbClr val="000099"/>
                </a:solidFill>
                <a:latin typeface="Arial" charset="0"/>
                <a:cs typeface="Arial" charset="0"/>
              </a:rPr>
              <a:t>Fond malých projektů 2021 - 2027</a:t>
            </a:r>
            <a:r>
              <a:rPr lang="pl-PL" sz="2200" b="1" dirty="0">
                <a:solidFill>
                  <a:srgbClr val="003399"/>
                </a:solidFill>
                <a:latin typeface="Arial" panose="020B0604020202020204" pitchFamily="34" charset="0"/>
                <a:cs typeface="Arial" panose="020B0604020202020204" pitchFamily="34" charset="0"/>
              </a:rPr>
              <a:t> </a:t>
            </a:r>
            <a:r>
              <a:rPr lang="pl-PL" sz="2200" b="1" dirty="0">
                <a:solidFill>
                  <a:srgbClr val="000099"/>
                </a:solidFill>
                <a:latin typeface="Arial" panose="020B0604020202020204" pitchFamily="34" charset="0"/>
                <a:cs typeface="Arial" panose="020B0604020202020204" pitchFamily="34" charset="0"/>
              </a:rPr>
              <a:t>|</a:t>
            </a:r>
            <a:r>
              <a:rPr lang="pl-PL" sz="2200" b="1" dirty="0">
                <a:solidFill>
                  <a:srgbClr val="003399"/>
                </a:solidFill>
                <a:latin typeface="Arial" panose="020B0604020202020204" pitchFamily="34" charset="0"/>
                <a:cs typeface="Arial" panose="020B0604020202020204" pitchFamily="34" charset="0"/>
              </a:rPr>
              <a:t> </a:t>
            </a:r>
            <a:r>
              <a:rPr lang="pl-PL" altLang="cs-CZ" sz="2200" b="1" dirty="0">
                <a:solidFill>
                  <a:srgbClr val="FF6600"/>
                </a:solidFill>
                <a:latin typeface="Arial" charset="0"/>
                <a:cs typeface="Arial" charset="0"/>
              </a:rPr>
              <a:t>Fundusz małych projektów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spTree>
    <p:extLst>
      <p:ext uri="{BB962C8B-B14F-4D97-AF65-F5344CB8AC3E}">
        <p14:creationId xmlns:p14="http://schemas.microsoft.com/office/powerpoint/2010/main" val="112328088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graphicFrame>
        <p:nvGraphicFramePr>
          <p:cNvPr id="9" name="Tabulka 2">
            <a:extLst>
              <a:ext uri="{FF2B5EF4-FFF2-40B4-BE49-F238E27FC236}">
                <a16:creationId xmlns:a16="http://schemas.microsoft.com/office/drawing/2014/main" id="{28010F7E-14DD-4DF2-B4D8-A6D3D1B6A492}"/>
              </a:ext>
            </a:extLst>
          </p:cNvPr>
          <p:cNvGraphicFramePr>
            <a:graphicFrameLocks noGrp="1"/>
          </p:cNvGraphicFramePr>
          <p:nvPr>
            <p:extLst>
              <p:ext uri="{D42A27DB-BD31-4B8C-83A1-F6EECF244321}">
                <p14:modId xmlns:p14="http://schemas.microsoft.com/office/powerpoint/2010/main" val="1448569450"/>
              </p:ext>
            </p:extLst>
          </p:nvPr>
        </p:nvGraphicFramePr>
        <p:xfrm>
          <a:off x="390803" y="1156301"/>
          <a:ext cx="11410394" cy="4134643"/>
        </p:xfrm>
        <a:graphic>
          <a:graphicData uri="http://schemas.openxmlformats.org/drawingml/2006/table">
            <a:tbl>
              <a:tblPr firstRow="1" bandRow="1">
                <a:tableStyleId>{3B4B98B0-60AC-42C2-AFA5-B58CD77FA1E5}</a:tableStyleId>
              </a:tblPr>
              <a:tblGrid>
                <a:gridCol w="5714162">
                  <a:extLst>
                    <a:ext uri="{9D8B030D-6E8A-4147-A177-3AD203B41FA5}">
                      <a16:colId xmlns:a16="http://schemas.microsoft.com/office/drawing/2014/main" val="3983641993"/>
                    </a:ext>
                  </a:extLst>
                </a:gridCol>
                <a:gridCol w="5696232">
                  <a:extLst>
                    <a:ext uri="{9D8B030D-6E8A-4147-A177-3AD203B41FA5}">
                      <a16:colId xmlns:a16="http://schemas.microsoft.com/office/drawing/2014/main" val="2326915147"/>
                    </a:ext>
                  </a:extLst>
                </a:gridCol>
              </a:tblGrid>
              <a:tr h="4134643">
                <a:tc>
                  <a:txBody>
                    <a:bodyPr/>
                    <a:lstStyle/>
                    <a:p>
                      <a:pPr lvl="0" algn="ctr">
                        <a:lnSpc>
                          <a:spcPct val="100000"/>
                        </a:lnSpc>
                        <a:spcBef>
                          <a:spcPts val="200"/>
                        </a:spcBef>
                        <a:spcAft>
                          <a:spcPts val="200"/>
                        </a:spcAft>
                      </a:pPr>
                      <a:endParaRPr lang="cs-CZ" sz="1000" b="1" u="sng" cap="small" baseline="0" dirty="0">
                        <a:solidFill>
                          <a:srgbClr val="000099"/>
                        </a:solidFill>
                        <a:effectLst>
                          <a:outerShdw blurRad="38100" dist="38100" dir="2700000" algn="tl">
                            <a:srgbClr val="000000">
                              <a:alpha val="43137"/>
                            </a:srgbClr>
                          </a:outerShdw>
                        </a:effectLst>
                      </a:endParaRPr>
                    </a:p>
                    <a:p>
                      <a:pPr lvl="0" algn="ctr">
                        <a:lnSpc>
                          <a:spcPct val="100000"/>
                        </a:lnSpc>
                        <a:spcBef>
                          <a:spcPts val="200"/>
                        </a:spcBef>
                        <a:spcAft>
                          <a:spcPts val="200"/>
                        </a:spcAft>
                      </a:pPr>
                      <a:r>
                        <a:rPr lang="cs-CZ" sz="1600" b="1" u="sng" cap="small" baseline="0" dirty="0">
                          <a:solidFill>
                            <a:srgbClr val="000099"/>
                          </a:solidFill>
                          <a:effectLst>
                            <a:outerShdw blurRad="38100" dist="38100" dir="2700000" algn="tl">
                              <a:srgbClr val="000000">
                                <a:alpha val="43137"/>
                              </a:srgbClr>
                            </a:outerShdw>
                          </a:effectLst>
                        </a:rPr>
                        <a:t>Prioritní Osa 2</a:t>
                      </a:r>
                    </a:p>
                    <a:p>
                      <a:pPr marL="285750" lvl="0" indent="-285750" algn="just">
                        <a:lnSpc>
                          <a:spcPct val="100000"/>
                        </a:lnSpc>
                        <a:spcBef>
                          <a:spcPts val="400"/>
                        </a:spcBef>
                        <a:spcAft>
                          <a:spcPts val="400"/>
                        </a:spcAft>
                        <a:buFont typeface="Wingdings" panose="05000000000000000000" pitchFamily="2" charset="2"/>
                        <a:buChar char="Ø"/>
                      </a:pPr>
                      <a:r>
                        <a:rPr lang="cs-CZ" sz="1600" b="0" dirty="0">
                          <a:solidFill>
                            <a:srgbClr val="000099"/>
                          </a:solidFill>
                        </a:rPr>
                        <a:t>Aktivity pro rozvoj cestovního ruchu – bude použita metoda jednorázových</a:t>
                      </a:r>
                      <a:r>
                        <a:rPr lang="cs-CZ" sz="1600" b="0" baseline="0" dirty="0">
                          <a:solidFill>
                            <a:srgbClr val="000099"/>
                          </a:solidFill>
                        </a:rPr>
                        <a:t> plateb, resp. </a:t>
                      </a:r>
                      <a:r>
                        <a:rPr lang="cs-CZ" sz="1600" b="0" dirty="0">
                          <a:solidFill>
                            <a:srgbClr val="000099"/>
                          </a:solidFill>
                          <a:effectLst>
                            <a:outerShdw blurRad="38100" dist="38100" dir="2700000" algn="tl">
                              <a:srgbClr val="000000">
                                <a:alpha val="43137"/>
                              </a:srgbClr>
                            </a:outerShdw>
                          </a:effectLst>
                        </a:rPr>
                        <a:t>paušálních částek (lump </a:t>
                      </a:r>
                      <a:r>
                        <a:rPr lang="cs-CZ" sz="1600" b="0" dirty="0" err="1">
                          <a:solidFill>
                            <a:srgbClr val="000099"/>
                          </a:solidFill>
                          <a:effectLst>
                            <a:outerShdw blurRad="38100" dist="38100" dir="2700000" algn="tl">
                              <a:srgbClr val="000000">
                                <a:alpha val="43137"/>
                              </a:srgbClr>
                            </a:outerShdw>
                          </a:effectLst>
                        </a:rPr>
                        <a:t>sums</a:t>
                      </a:r>
                      <a:r>
                        <a:rPr lang="cs-CZ" sz="1600" b="0" dirty="0">
                          <a:solidFill>
                            <a:srgbClr val="000099"/>
                          </a:solidFill>
                          <a:effectLst>
                            <a:outerShdw blurRad="38100" dist="38100" dir="2700000" algn="tl">
                              <a:srgbClr val="000000">
                                <a:alpha val="43137"/>
                              </a:srgbClr>
                            </a:outerShdw>
                          </a:effectLst>
                        </a:rPr>
                        <a:t>) </a:t>
                      </a:r>
                    </a:p>
                    <a:p>
                      <a:pPr marL="285750" lvl="0" indent="-285750" algn="just">
                        <a:lnSpc>
                          <a:spcPct val="100000"/>
                        </a:lnSpc>
                        <a:spcBef>
                          <a:spcPts val="400"/>
                        </a:spcBef>
                        <a:spcAft>
                          <a:spcPts val="400"/>
                        </a:spcAft>
                        <a:buFont typeface="Wingdings" panose="05000000000000000000" pitchFamily="2" charset="2"/>
                        <a:buChar char="Ø"/>
                      </a:pPr>
                      <a:r>
                        <a:rPr lang="cs-CZ" sz="1600" b="0" dirty="0">
                          <a:solidFill>
                            <a:srgbClr val="000099"/>
                          </a:solidFill>
                        </a:rPr>
                        <a:t>Žadatel</a:t>
                      </a:r>
                      <a:r>
                        <a:rPr lang="cs-CZ" sz="1600" b="0" baseline="0" dirty="0">
                          <a:solidFill>
                            <a:srgbClr val="000099"/>
                          </a:solidFill>
                        </a:rPr>
                        <a:t> předkládá s projektovou žádostí návrh rozpočtu</a:t>
                      </a:r>
                      <a:r>
                        <a:rPr lang="cs-CZ" sz="1600" b="0" dirty="0">
                          <a:solidFill>
                            <a:srgbClr val="000099"/>
                          </a:solidFill>
                        </a:rPr>
                        <a:t> (tzv. draft budget) spolu s doložením položkového stavebního rozpočtu stavebních výdajů </a:t>
                      </a:r>
                      <a:r>
                        <a:rPr lang="cs-CZ" sz="1600" b="0" dirty="0" err="1">
                          <a:solidFill>
                            <a:srgbClr val="000099"/>
                          </a:solidFill>
                        </a:rPr>
                        <a:t>naceněného</a:t>
                      </a:r>
                      <a:r>
                        <a:rPr lang="cs-CZ" sz="1600" b="0" dirty="0">
                          <a:solidFill>
                            <a:srgbClr val="000099"/>
                          </a:solidFill>
                        </a:rPr>
                        <a:t> stavebním expertem</a:t>
                      </a:r>
                    </a:p>
                    <a:p>
                      <a:pPr marL="285750" lvl="0" indent="-285750" algn="just">
                        <a:lnSpc>
                          <a:spcPct val="100000"/>
                        </a:lnSpc>
                        <a:spcBef>
                          <a:spcPts val="400"/>
                        </a:spcBef>
                        <a:spcAft>
                          <a:spcPts val="400"/>
                        </a:spcAft>
                        <a:buFont typeface="Wingdings" panose="05000000000000000000" pitchFamily="2" charset="2"/>
                        <a:buChar char="Ø"/>
                      </a:pPr>
                      <a:r>
                        <a:rPr lang="cs-CZ" sz="1600" b="0" baseline="0" dirty="0">
                          <a:solidFill>
                            <a:srgbClr val="000099"/>
                          </a:solidFill>
                        </a:rPr>
                        <a:t>K</a:t>
                      </a:r>
                      <a:r>
                        <a:rPr lang="cs-CZ" sz="1600" b="0" dirty="0">
                          <a:solidFill>
                            <a:srgbClr val="000099"/>
                          </a:solidFill>
                        </a:rPr>
                        <a:t>ontrola bude probíhat podle ceníkových soustav pro stavební výdaje</a:t>
                      </a:r>
                    </a:p>
                    <a:p>
                      <a:pPr marL="285750" marR="0" lvl="0" indent="-285750" algn="just" defTabSz="914400" rtl="0" eaLnBrk="1" fontAlgn="auto" latinLnBrk="0" hangingPunct="1">
                        <a:lnSpc>
                          <a:spcPct val="100000"/>
                        </a:lnSpc>
                        <a:spcBef>
                          <a:spcPts val="400"/>
                        </a:spcBef>
                        <a:spcAft>
                          <a:spcPts val="400"/>
                        </a:spcAft>
                        <a:buClrTx/>
                        <a:buSzTx/>
                        <a:buFont typeface="Wingdings" panose="05000000000000000000" pitchFamily="2" charset="2"/>
                        <a:buChar char="Ø"/>
                        <a:tabLst/>
                        <a:defRPr/>
                      </a:pPr>
                      <a:r>
                        <a:rPr lang="cs-CZ" sz="1600" b="0" dirty="0">
                          <a:solidFill>
                            <a:srgbClr val="000099"/>
                          </a:solidFill>
                        </a:rPr>
                        <a:t> + </a:t>
                      </a:r>
                      <a:r>
                        <a:rPr lang="cs-CZ" sz="1600" b="0" dirty="0">
                          <a:solidFill>
                            <a:srgbClr val="000099"/>
                          </a:solidFill>
                          <a:effectLst>
                            <a:outerShdw blurRad="38100" dist="38100" dir="2700000" algn="tl">
                              <a:srgbClr val="000000">
                                <a:alpha val="43137"/>
                              </a:srgbClr>
                            </a:outerShdw>
                          </a:effectLst>
                        </a:rPr>
                        <a:t>paušální sazby (</a:t>
                      </a:r>
                      <a:r>
                        <a:rPr lang="cs-CZ" sz="1600" b="0" dirty="0" err="1">
                          <a:solidFill>
                            <a:srgbClr val="000099"/>
                          </a:solidFill>
                          <a:effectLst>
                            <a:outerShdw blurRad="38100" dist="38100" dir="2700000" algn="tl">
                              <a:srgbClr val="000000">
                                <a:alpha val="43137"/>
                              </a:srgbClr>
                            </a:outerShdw>
                          </a:effectLst>
                        </a:rPr>
                        <a:t>flat</a:t>
                      </a:r>
                      <a:r>
                        <a:rPr lang="cs-CZ" sz="1600" b="0" dirty="0">
                          <a:solidFill>
                            <a:srgbClr val="000099"/>
                          </a:solidFill>
                          <a:effectLst>
                            <a:outerShdw blurRad="38100" dist="38100" dir="2700000" algn="tl">
                              <a:srgbClr val="000000">
                                <a:alpha val="43137"/>
                              </a:srgbClr>
                            </a:outerShdw>
                          </a:effectLst>
                        </a:rPr>
                        <a:t> </a:t>
                      </a:r>
                      <a:r>
                        <a:rPr lang="cs-CZ" sz="1600" b="0" dirty="0" err="1">
                          <a:solidFill>
                            <a:srgbClr val="000099"/>
                          </a:solidFill>
                          <a:effectLst>
                            <a:outerShdw blurRad="38100" dist="38100" dir="2700000" algn="tl">
                              <a:srgbClr val="000000">
                                <a:alpha val="43137"/>
                              </a:srgbClr>
                            </a:outerShdw>
                          </a:effectLst>
                        </a:rPr>
                        <a:t>rates</a:t>
                      </a:r>
                      <a:r>
                        <a:rPr lang="cs-CZ" sz="1600" b="0" dirty="0">
                          <a:solidFill>
                            <a:srgbClr val="000099"/>
                          </a:solidFill>
                          <a:effectLst>
                            <a:outerShdw blurRad="38100" dist="38100" dir="2700000" algn="tl">
                              <a:srgbClr val="000000">
                                <a:alpha val="43137"/>
                              </a:srgbClr>
                            </a:outerShdw>
                          </a:effectLst>
                        </a:rPr>
                        <a:t>)</a:t>
                      </a:r>
                      <a:r>
                        <a:rPr lang="cs-CZ" sz="1600" b="0" dirty="0">
                          <a:solidFill>
                            <a:srgbClr val="000099"/>
                          </a:solidFill>
                        </a:rPr>
                        <a:t> na mzdové výdaje (20%), režijní/administrativní výdaje (15% z mezd), cestovní</a:t>
                      </a:r>
                      <a:r>
                        <a:rPr lang="cs-CZ" sz="1600" b="0" baseline="0" dirty="0">
                          <a:solidFill>
                            <a:srgbClr val="000099"/>
                          </a:solidFill>
                        </a:rPr>
                        <a:t> výdaje (15% z mezd</a:t>
                      </a:r>
                    </a:p>
                    <a:p>
                      <a:pPr marL="285750" lvl="0" indent="-285750" algn="just">
                        <a:lnSpc>
                          <a:spcPct val="100000"/>
                        </a:lnSpc>
                        <a:spcBef>
                          <a:spcPts val="400"/>
                        </a:spcBef>
                        <a:spcAft>
                          <a:spcPts val="400"/>
                        </a:spcAft>
                        <a:buFont typeface="Wingdings" panose="05000000000000000000" pitchFamily="2" charset="2"/>
                        <a:buChar char="Ø"/>
                      </a:pPr>
                      <a:r>
                        <a:rPr lang="cs-CZ" sz="1600" baseline="0" dirty="0">
                          <a:solidFill>
                            <a:srgbClr val="000099"/>
                          </a:solidFill>
                        </a:rPr>
                        <a:t>Odsouhlasený návrh rozpočtu = jednorázová platba</a:t>
                      </a:r>
                      <a:endParaRPr lang="cs-CZ" sz="1500" b="1" baseline="0" dirty="0">
                        <a:solidFill>
                          <a:srgbClr val="000099"/>
                        </a:solidFill>
                        <a:effectLst>
                          <a:outerShdw blurRad="38100" dist="38100" dir="2700000" algn="tl">
                            <a:srgbClr val="000000">
                              <a:alpha val="43137"/>
                            </a:srgbClr>
                          </a:outerShdw>
                        </a:effectLst>
                      </a:endParaRPr>
                    </a:p>
                  </a:txBody>
                  <a:tcPr/>
                </a:tc>
                <a:tc>
                  <a:txBody>
                    <a:bodyPr/>
                    <a:lstStyle/>
                    <a:p>
                      <a:pPr marL="0" lvl="0" indent="0" algn="ctr">
                        <a:lnSpc>
                          <a:spcPct val="100000"/>
                        </a:lnSpc>
                        <a:spcBef>
                          <a:spcPts val="200"/>
                        </a:spcBef>
                        <a:spcAft>
                          <a:spcPts val="200"/>
                        </a:spcAft>
                        <a:buFont typeface="Wingdings" panose="05000000000000000000" pitchFamily="2" charset="2"/>
                        <a:buNone/>
                      </a:pPr>
                      <a:endParaRPr lang="cs-CZ" sz="1000" b="1" u="sng" cap="small" baseline="0" dirty="0">
                        <a:solidFill>
                          <a:srgbClr val="FF6600"/>
                        </a:solidFill>
                        <a:effectLst>
                          <a:outerShdw blurRad="38100" dist="38100" dir="2700000" algn="tl">
                            <a:srgbClr val="000000">
                              <a:alpha val="43137"/>
                            </a:srgbClr>
                          </a:outerShdw>
                        </a:effectLst>
                      </a:endParaRPr>
                    </a:p>
                    <a:p>
                      <a:pPr marL="0" lvl="0" indent="0" algn="ctr">
                        <a:lnSpc>
                          <a:spcPct val="100000"/>
                        </a:lnSpc>
                        <a:spcBef>
                          <a:spcPts val="200"/>
                        </a:spcBef>
                        <a:spcAft>
                          <a:spcPts val="200"/>
                        </a:spcAft>
                        <a:buFont typeface="Wingdings" panose="05000000000000000000" pitchFamily="2" charset="2"/>
                        <a:buNone/>
                      </a:pPr>
                      <a:r>
                        <a:rPr lang="cs-CZ" sz="1600" b="1" u="sng" cap="small" baseline="0" dirty="0" err="1">
                          <a:solidFill>
                            <a:srgbClr val="FF6600"/>
                          </a:solidFill>
                          <a:effectLst>
                            <a:outerShdw blurRad="38100" dist="38100" dir="2700000" algn="tl">
                              <a:srgbClr val="000000">
                                <a:alpha val="43137"/>
                              </a:srgbClr>
                            </a:outerShdw>
                          </a:effectLst>
                        </a:rPr>
                        <a:t>Oś</a:t>
                      </a:r>
                      <a:r>
                        <a:rPr lang="cs-CZ" sz="1600" b="1" u="sng" cap="small" baseline="0" dirty="0">
                          <a:solidFill>
                            <a:srgbClr val="FF6600"/>
                          </a:solidFill>
                          <a:effectLst>
                            <a:outerShdw blurRad="38100" dist="38100" dir="2700000" algn="tl">
                              <a:srgbClr val="000000">
                                <a:alpha val="43137"/>
                              </a:srgbClr>
                            </a:outerShdw>
                          </a:effectLst>
                        </a:rPr>
                        <a:t> </a:t>
                      </a:r>
                      <a:r>
                        <a:rPr lang="cs-CZ" sz="1600" b="1" u="sng" cap="small" baseline="0" dirty="0" err="1">
                          <a:solidFill>
                            <a:srgbClr val="FF6600"/>
                          </a:solidFill>
                          <a:effectLst>
                            <a:outerShdw blurRad="38100" dist="38100" dir="2700000" algn="tl">
                              <a:srgbClr val="000000">
                                <a:alpha val="43137"/>
                              </a:srgbClr>
                            </a:outerShdw>
                          </a:effectLst>
                        </a:rPr>
                        <a:t>Priorytetowa</a:t>
                      </a:r>
                      <a:r>
                        <a:rPr lang="cs-CZ" sz="1600" b="1" u="sng" cap="small" baseline="0" dirty="0">
                          <a:solidFill>
                            <a:srgbClr val="FF6600"/>
                          </a:solidFill>
                          <a:effectLst>
                            <a:outerShdw blurRad="38100" dist="38100" dir="2700000" algn="tl">
                              <a:srgbClr val="000000">
                                <a:alpha val="43137"/>
                              </a:srgbClr>
                            </a:outerShdw>
                          </a:effectLst>
                        </a:rPr>
                        <a:t> 2</a:t>
                      </a:r>
                      <a:endParaRPr lang="cs-CZ" sz="1600" b="1" u="sng" cap="none" baseline="0" dirty="0">
                        <a:solidFill>
                          <a:srgbClr val="FF6600"/>
                        </a:solidFill>
                        <a:effectLst>
                          <a:outerShdw blurRad="38100" dist="38100" dir="2700000" algn="tl">
                            <a:srgbClr val="000000">
                              <a:alpha val="43137"/>
                            </a:srgbClr>
                          </a:outerShdw>
                        </a:effectLst>
                      </a:endParaRPr>
                    </a:p>
                    <a:p>
                      <a:pPr marL="285750" lvl="0" indent="-285750" algn="just">
                        <a:lnSpc>
                          <a:spcPct val="100000"/>
                        </a:lnSpc>
                        <a:spcBef>
                          <a:spcPts val="400"/>
                        </a:spcBef>
                        <a:spcAft>
                          <a:spcPts val="400"/>
                        </a:spcAft>
                        <a:buFont typeface="Wingdings" panose="05000000000000000000" pitchFamily="2" charset="2"/>
                        <a:buChar char="Ø"/>
                      </a:pPr>
                      <a:r>
                        <a:rPr lang="cs-CZ" sz="1600" b="0" dirty="0" err="1">
                          <a:solidFill>
                            <a:srgbClr val="FF6600"/>
                          </a:solidFill>
                          <a:effectLst/>
                        </a:rPr>
                        <a:t>Działania</a:t>
                      </a:r>
                      <a:r>
                        <a:rPr lang="cs-CZ" sz="1600" b="0" dirty="0">
                          <a:solidFill>
                            <a:srgbClr val="FF6600"/>
                          </a:solidFill>
                          <a:effectLst/>
                        </a:rPr>
                        <a:t> na </a:t>
                      </a:r>
                      <a:r>
                        <a:rPr lang="cs-CZ" sz="1600" b="0" dirty="0" err="1">
                          <a:solidFill>
                            <a:srgbClr val="FF6600"/>
                          </a:solidFill>
                          <a:effectLst/>
                        </a:rPr>
                        <a:t>rzecz</a:t>
                      </a:r>
                      <a:r>
                        <a:rPr lang="cs-CZ" sz="1600" b="0" dirty="0">
                          <a:solidFill>
                            <a:srgbClr val="FF6600"/>
                          </a:solidFill>
                          <a:effectLst/>
                        </a:rPr>
                        <a:t> </a:t>
                      </a:r>
                      <a:r>
                        <a:rPr lang="cs-CZ" sz="1600" b="0" dirty="0" err="1">
                          <a:solidFill>
                            <a:srgbClr val="FF6600"/>
                          </a:solidFill>
                          <a:effectLst/>
                        </a:rPr>
                        <a:t>rozwoju</a:t>
                      </a:r>
                      <a:r>
                        <a:rPr lang="cs-CZ" sz="1600" b="0" dirty="0">
                          <a:solidFill>
                            <a:srgbClr val="FF6600"/>
                          </a:solidFill>
                          <a:effectLst/>
                        </a:rPr>
                        <a:t> </a:t>
                      </a:r>
                      <a:r>
                        <a:rPr lang="cs-CZ" sz="1600" b="0" dirty="0" err="1">
                          <a:solidFill>
                            <a:srgbClr val="FF6600"/>
                          </a:solidFill>
                          <a:effectLst/>
                        </a:rPr>
                        <a:t>turystyki</a:t>
                      </a:r>
                      <a:r>
                        <a:rPr lang="cs-CZ" sz="1600" b="0" dirty="0">
                          <a:solidFill>
                            <a:srgbClr val="FF6600"/>
                          </a:solidFill>
                          <a:effectLst/>
                        </a:rPr>
                        <a:t> – </a:t>
                      </a:r>
                      <a:r>
                        <a:rPr lang="cs-CZ" sz="1600" b="0" dirty="0" err="1">
                          <a:solidFill>
                            <a:srgbClr val="FF6600"/>
                          </a:solidFill>
                          <a:effectLst/>
                        </a:rPr>
                        <a:t>zastosowana</a:t>
                      </a:r>
                      <a:r>
                        <a:rPr lang="cs-CZ" sz="1600" b="0" dirty="0">
                          <a:solidFill>
                            <a:srgbClr val="FF6600"/>
                          </a:solidFill>
                          <a:effectLst/>
                        </a:rPr>
                        <a:t> </a:t>
                      </a:r>
                      <a:r>
                        <a:rPr lang="cs-CZ" sz="1600" b="0" dirty="0" err="1">
                          <a:solidFill>
                            <a:srgbClr val="FF6600"/>
                          </a:solidFill>
                          <a:effectLst/>
                        </a:rPr>
                        <a:t>będzie</a:t>
                      </a:r>
                      <a:r>
                        <a:rPr lang="cs-CZ" sz="1600" b="0" dirty="0">
                          <a:solidFill>
                            <a:srgbClr val="FF6600"/>
                          </a:solidFill>
                          <a:effectLst/>
                        </a:rPr>
                        <a:t> metoda </a:t>
                      </a:r>
                      <a:r>
                        <a:rPr lang="cs-CZ" sz="1600" b="0" dirty="0" err="1">
                          <a:solidFill>
                            <a:srgbClr val="FF6600"/>
                          </a:solidFill>
                          <a:effectLst>
                            <a:outerShdw blurRad="38100" dist="38100" dir="2700000" algn="tl">
                              <a:srgbClr val="000000">
                                <a:alpha val="43137"/>
                              </a:srgbClr>
                            </a:outerShdw>
                          </a:effectLst>
                        </a:rPr>
                        <a:t>kwot</a:t>
                      </a:r>
                      <a:r>
                        <a:rPr lang="cs-CZ" sz="1600" b="0" dirty="0">
                          <a:solidFill>
                            <a:srgbClr val="FF6600"/>
                          </a:solidFill>
                          <a:effectLst>
                            <a:outerShdw blurRad="38100" dist="38100" dir="2700000" algn="tl">
                              <a:srgbClr val="000000">
                                <a:alpha val="43137"/>
                              </a:srgbClr>
                            </a:outerShdw>
                          </a:effectLst>
                        </a:rPr>
                        <a:t> </a:t>
                      </a:r>
                      <a:r>
                        <a:rPr lang="cs-CZ" sz="1600" b="0" dirty="0" err="1">
                          <a:solidFill>
                            <a:srgbClr val="FF6600"/>
                          </a:solidFill>
                          <a:effectLst>
                            <a:outerShdw blurRad="38100" dist="38100" dir="2700000" algn="tl">
                              <a:srgbClr val="000000">
                                <a:alpha val="43137"/>
                              </a:srgbClr>
                            </a:outerShdw>
                          </a:effectLst>
                        </a:rPr>
                        <a:t>ryczałtowych</a:t>
                      </a:r>
                      <a:r>
                        <a:rPr lang="cs-CZ" sz="1600" b="0" dirty="0">
                          <a:solidFill>
                            <a:srgbClr val="FF6600"/>
                          </a:solidFill>
                          <a:effectLst>
                            <a:outerShdw blurRad="38100" dist="38100" dir="2700000" algn="tl">
                              <a:srgbClr val="000000">
                                <a:alpha val="43137"/>
                              </a:srgbClr>
                            </a:outerShdw>
                          </a:effectLst>
                        </a:rPr>
                        <a:t> (lump </a:t>
                      </a:r>
                      <a:r>
                        <a:rPr lang="cs-CZ" sz="1600" b="0" dirty="0" err="1">
                          <a:solidFill>
                            <a:srgbClr val="FF6600"/>
                          </a:solidFill>
                          <a:effectLst>
                            <a:outerShdw blurRad="38100" dist="38100" dir="2700000" algn="tl">
                              <a:srgbClr val="000000">
                                <a:alpha val="43137"/>
                              </a:srgbClr>
                            </a:outerShdw>
                          </a:effectLst>
                        </a:rPr>
                        <a:t>sums</a:t>
                      </a:r>
                      <a:r>
                        <a:rPr lang="cs-CZ" sz="1600" b="0" dirty="0">
                          <a:solidFill>
                            <a:srgbClr val="FF6600"/>
                          </a:solidFill>
                          <a:effectLst>
                            <a:outerShdw blurRad="38100" dist="38100" dir="2700000" algn="tl">
                              <a:srgbClr val="000000">
                                <a:alpha val="43137"/>
                              </a:srgbClr>
                            </a:outerShdw>
                          </a:effectLst>
                        </a:rPr>
                        <a:t>)</a:t>
                      </a:r>
                    </a:p>
                    <a:p>
                      <a:pPr marL="285750" lvl="0" indent="-285750" algn="just">
                        <a:lnSpc>
                          <a:spcPct val="100000"/>
                        </a:lnSpc>
                        <a:spcBef>
                          <a:spcPts val="400"/>
                        </a:spcBef>
                        <a:spcAft>
                          <a:spcPts val="400"/>
                        </a:spcAft>
                        <a:buFont typeface="Wingdings" panose="05000000000000000000" pitchFamily="2" charset="2"/>
                        <a:buChar char="Ø"/>
                      </a:pPr>
                      <a:r>
                        <a:rPr lang="cs-CZ" sz="1600" b="0" dirty="0" err="1">
                          <a:solidFill>
                            <a:srgbClr val="FF6600"/>
                          </a:solidFill>
                        </a:rPr>
                        <a:t>Wnioskodawca</a:t>
                      </a:r>
                      <a:r>
                        <a:rPr lang="cs-CZ" sz="1600" b="0" dirty="0">
                          <a:solidFill>
                            <a:srgbClr val="FF6600"/>
                          </a:solidFill>
                        </a:rPr>
                        <a:t> </a:t>
                      </a:r>
                      <a:r>
                        <a:rPr lang="cs-CZ" sz="1600" b="0" dirty="0" err="1">
                          <a:solidFill>
                            <a:srgbClr val="FF6600"/>
                          </a:solidFill>
                        </a:rPr>
                        <a:t>wraz</a:t>
                      </a:r>
                      <a:r>
                        <a:rPr lang="cs-CZ" sz="1600" b="0" dirty="0">
                          <a:solidFill>
                            <a:srgbClr val="FF6600"/>
                          </a:solidFill>
                        </a:rPr>
                        <a:t> z </a:t>
                      </a:r>
                      <a:r>
                        <a:rPr lang="cs-CZ" sz="1600" b="0" dirty="0" err="1">
                          <a:solidFill>
                            <a:srgbClr val="FF6600"/>
                          </a:solidFill>
                        </a:rPr>
                        <a:t>wnioskiem</a:t>
                      </a:r>
                      <a:r>
                        <a:rPr lang="cs-CZ" sz="1600" b="0" dirty="0">
                          <a:solidFill>
                            <a:srgbClr val="FF6600"/>
                          </a:solidFill>
                        </a:rPr>
                        <a:t> </a:t>
                      </a:r>
                      <a:r>
                        <a:rPr lang="cs-CZ" sz="1600" b="0" dirty="0" err="1">
                          <a:solidFill>
                            <a:srgbClr val="FF6600"/>
                          </a:solidFill>
                        </a:rPr>
                        <a:t>projektowym</a:t>
                      </a:r>
                      <a:r>
                        <a:rPr lang="cs-CZ" sz="1600" b="0" dirty="0">
                          <a:solidFill>
                            <a:srgbClr val="FF6600"/>
                          </a:solidFill>
                        </a:rPr>
                        <a:t> </a:t>
                      </a:r>
                      <a:r>
                        <a:rPr lang="cs-CZ" sz="1600" b="0" dirty="0" err="1">
                          <a:solidFill>
                            <a:srgbClr val="FF6600"/>
                          </a:solidFill>
                        </a:rPr>
                        <a:t>składa</a:t>
                      </a:r>
                      <a:r>
                        <a:rPr lang="cs-CZ" sz="1600" b="0" dirty="0">
                          <a:solidFill>
                            <a:srgbClr val="FF6600"/>
                          </a:solidFill>
                        </a:rPr>
                        <a:t> projekt </a:t>
                      </a:r>
                      <a:r>
                        <a:rPr lang="cs-CZ" sz="1600" b="0" dirty="0" err="1">
                          <a:solidFill>
                            <a:srgbClr val="FF6600"/>
                          </a:solidFill>
                        </a:rPr>
                        <a:t>budżetu</a:t>
                      </a:r>
                      <a:r>
                        <a:rPr lang="cs-CZ" sz="1600" b="0" dirty="0">
                          <a:solidFill>
                            <a:srgbClr val="FF6600"/>
                          </a:solidFill>
                        </a:rPr>
                        <a:t> (</a:t>
                      </a:r>
                      <a:r>
                        <a:rPr lang="cs-CZ" sz="1600" b="0" dirty="0" err="1">
                          <a:solidFill>
                            <a:srgbClr val="FF6600"/>
                          </a:solidFill>
                        </a:rPr>
                        <a:t>tzw</a:t>
                      </a:r>
                      <a:r>
                        <a:rPr lang="cs-CZ" sz="1600" b="0" dirty="0">
                          <a:solidFill>
                            <a:srgbClr val="FF6600"/>
                          </a:solidFill>
                        </a:rPr>
                        <a:t>. draft budget) </a:t>
                      </a:r>
                      <a:r>
                        <a:rPr lang="cs-CZ" sz="1600" b="0" dirty="0" err="1">
                          <a:solidFill>
                            <a:srgbClr val="FF6600"/>
                          </a:solidFill>
                        </a:rPr>
                        <a:t>razem</a:t>
                      </a:r>
                      <a:r>
                        <a:rPr lang="cs-CZ" sz="1600" b="0" dirty="0">
                          <a:solidFill>
                            <a:srgbClr val="FF6600"/>
                          </a:solidFill>
                        </a:rPr>
                        <a:t> z </a:t>
                      </a:r>
                      <a:r>
                        <a:rPr lang="cs-CZ" sz="1600" b="0" dirty="0" err="1">
                          <a:solidFill>
                            <a:srgbClr val="FF6600"/>
                          </a:solidFill>
                        </a:rPr>
                        <a:t>kosztorysem</a:t>
                      </a:r>
                      <a:r>
                        <a:rPr lang="cs-CZ" sz="1600" b="0" dirty="0">
                          <a:solidFill>
                            <a:srgbClr val="FF6600"/>
                          </a:solidFill>
                        </a:rPr>
                        <a:t> </a:t>
                      </a:r>
                      <a:r>
                        <a:rPr lang="cs-CZ" sz="1600" b="0" dirty="0" err="1">
                          <a:solidFill>
                            <a:srgbClr val="FF6600"/>
                          </a:solidFill>
                        </a:rPr>
                        <a:t>robót</a:t>
                      </a:r>
                      <a:r>
                        <a:rPr lang="cs-CZ" sz="1600" b="0" dirty="0">
                          <a:solidFill>
                            <a:srgbClr val="FF6600"/>
                          </a:solidFill>
                        </a:rPr>
                        <a:t> </a:t>
                      </a:r>
                      <a:r>
                        <a:rPr lang="cs-CZ" sz="1600" b="0" dirty="0" err="1">
                          <a:solidFill>
                            <a:srgbClr val="FF6600"/>
                          </a:solidFill>
                        </a:rPr>
                        <a:t>budowalnych</a:t>
                      </a:r>
                      <a:r>
                        <a:rPr lang="cs-CZ" sz="1600" b="0" dirty="0">
                          <a:solidFill>
                            <a:srgbClr val="FF6600"/>
                          </a:solidFill>
                        </a:rPr>
                        <a:t> </a:t>
                      </a:r>
                      <a:r>
                        <a:rPr lang="cs-CZ" sz="1600" b="0" dirty="0" err="1">
                          <a:solidFill>
                            <a:srgbClr val="FF6600"/>
                          </a:solidFill>
                        </a:rPr>
                        <a:t>opracowanym</a:t>
                      </a:r>
                      <a:r>
                        <a:rPr lang="cs-CZ" sz="1600" b="0" dirty="0">
                          <a:solidFill>
                            <a:srgbClr val="FF6600"/>
                          </a:solidFill>
                        </a:rPr>
                        <a:t> </a:t>
                      </a:r>
                      <a:r>
                        <a:rPr lang="cs-CZ" sz="1600" b="0" dirty="0" err="1">
                          <a:solidFill>
                            <a:srgbClr val="FF6600"/>
                          </a:solidFill>
                        </a:rPr>
                        <a:t>przez</a:t>
                      </a:r>
                      <a:r>
                        <a:rPr lang="cs-CZ" sz="1600" b="0" dirty="0">
                          <a:solidFill>
                            <a:srgbClr val="FF6600"/>
                          </a:solidFill>
                        </a:rPr>
                        <a:t> </a:t>
                      </a:r>
                      <a:r>
                        <a:rPr lang="cs-CZ" sz="1600" b="0" dirty="0" err="1">
                          <a:solidFill>
                            <a:srgbClr val="FF6600"/>
                          </a:solidFill>
                        </a:rPr>
                        <a:t>specjalistę</a:t>
                      </a:r>
                      <a:r>
                        <a:rPr lang="cs-CZ" sz="1600" b="0" dirty="0">
                          <a:solidFill>
                            <a:srgbClr val="FF6600"/>
                          </a:solidFill>
                        </a:rPr>
                        <a:t> w </a:t>
                      </a:r>
                      <a:r>
                        <a:rPr lang="cs-CZ" sz="1600" b="0" dirty="0" err="1">
                          <a:solidFill>
                            <a:srgbClr val="FF6600"/>
                          </a:solidFill>
                        </a:rPr>
                        <a:t>tej</a:t>
                      </a:r>
                      <a:r>
                        <a:rPr lang="cs-CZ" sz="1600" b="0" dirty="0">
                          <a:solidFill>
                            <a:srgbClr val="FF6600"/>
                          </a:solidFill>
                        </a:rPr>
                        <a:t> </a:t>
                      </a:r>
                      <a:r>
                        <a:rPr lang="cs-CZ" sz="1600" b="0" dirty="0" err="1">
                          <a:solidFill>
                            <a:srgbClr val="FF6600"/>
                          </a:solidFill>
                        </a:rPr>
                        <a:t>dziedzinie</a:t>
                      </a:r>
                      <a:endParaRPr lang="cs-CZ" sz="1600" b="0" baseline="0" dirty="0">
                        <a:solidFill>
                          <a:srgbClr val="FF6600"/>
                        </a:solidFill>
                      </a:endParaRPr>
                    </a:p>
                    <a:p>
                      <a:pPr marL="285750" lvl="0" indent="-285750" algn="just">
                        <a:lnSpc>
                          <a:spcPct val="100000"/>
                        </a:lnSpc>
                        <a:spcBef>
                          <a:spcPts val="400"/>
                        </a:spcBef>
                        <a:spcAft>
                          <a:spcPts val="400"/>
                        </a:spcAft>
                        <a:buFont typeface="Wingdings" panose="05000000000000000000" pitchFamily="2" charset="2"/>
                        <a:buChar char="Ø"/>
                      </a:pPr>
                      <a:r>
                        <a:rPr lang="cs-CZ" sz="1600" b="0" dirty="0" err="1">
                          <a:solidFill>
                            <a:srgbClr val="FF6600"/>
                          </a:solidFill>
                        </a:rPr>
                        <a:t>Kontola</a:t>
                      </a:r>
                      <a:r>
                        <a:rPr lang="cs-CZ" sz="1600" b="0" dirty="0">
                          <a:solidFill>
                            <a:srgbClr val="FF6600"/>
                          </a:solidFill>
                        </a:rPr>
                        <a:t> </a:t>
                      </a:r>
                      <a:r>
                        <a:rPr lang="cs-CZ" sz="1600" b="0" dirty="0" err="1">
                          <a:solidFill>
                            <a:srgbClr val="FF6600"/>
                          </a:solidFill>
                        </a:rPr>
                        <a:t>polegać</a:t>
                      </a:r>
                      <a:r>
                        <a:rPr lang="cs-CZ" sz="1600" b="0" dirty="0">
                          <a:solidFill>
                            <a:srgbClr val="FF6600"/>
                          </a:solidFill>
                        </a:rPr>
                        <a:t> </a:t>
                      </a:r>
                      <a:r>
                        <a:rPr lang="cs-CZ" sz="1600" b="0" dirty="0" err="1">
                          <a:solidFill>
                            <a:srgbClr val="FF6600"/>
                          </a:solidFill>
                        </a:rPr>
                        <a:t>będzie</a:t>
                      </a:r>
                      <a:r>
                        <a:rPr lang="cs-CZ" sz="1600" b="0" dirty="0">
                          <a:solidFill>
                            <a:srgbClr val="FF6600"/>
                          </a:solidFill>
                        </a:rPr>
                        <a:t> na </a:t>
                      </a:r>
                      <a:r>
                        <a:rPr lang="cs-CZ" sz="1600" b="0" dirty="0" err="1">
                          <a:solidFill>
                            <a:srgbClr val="FF6600"/>
                          </a:solidFill>
                        </a:rPr>
                        <a:t>porównaniu</a:t>
                      </a:r>
                      <a:r>
                        <a:rPr lang="cs-CZ" sz="1600" b="0" dirty="0">
                          <a:solidFill>
                            <a:srgbClr val="FF6600"/>
                          </a:solidFill>
                        </a:rPr>
                        <a:t> </a:t>
                      </a:r>
                      <a:r>
                        <a:rPr lang="cs-CZ" sz="1600" b="0" dirty="0" err="1">
                          <a:solidFill>
                            <a:srgbClr val="FF6600"/>
                          </a:solidFill>
                        </a:rPr>
                        <a:t>zaplanowanych</a:t>
                      </a:r>
                      <a:r>
                        <a:rPr lang="cs-CZ" sz="1600" b="0" dirty="0">
                          <a:solidFill>
                            <a:srgbClr val="FF6600"/>
                          </a:solidFill>
                        </a:rPr>
                        <a:t> cen z </a:t>
                      </a:r>
                      <a:r>
                        <a:rPr lang="cs-CZ" sz="1600" b="0" dirty="0" err="1">
                          <a:solidFill>
                            <a:srgbClr val="FF6600"/>
                          </a:solidFill>
                        </a:rPr>
                        <a:t>katalogiem</a:t>
                      </a:r>
                      <a:r>
                        <a:rPr lang="cs-CZ" sz="1600" b="0" dirty="0">
                          <a:solidFill>
                            <a:srgbClr val="FF6600"/>
                          </a:solidFill>
                        </a:rPr>
                        <a:t> cen </a:t>
                      </a:r>
                      <a:r>
                        <a:rPr lang="cs-CZ" sz="1600" b="0" dirty="0" err="1">
                          <a:solidFill>
                            <a:srgbClr val="FF6600"/>
                          </a:solidFill>
                        </a:rPr>
                        <a:t>usług</a:t>
                      </a:r>
                      <a:r>
                        <a:rPr lang="cs-CZ" sz="1600" b="0" dirty="0">
                          <a:solidFill>
                            <a:srgbClr val="FF6600"/>
                          </a:solidFill>
                        </a:rPr>
                        <a:t> </a:t>
                      </a:r>
                      <a:r>
                        <a:rPr lang="cs-CZ" sz="1600" b="0" dirty="0" err="1">
                          <a:solidFill>
                            <a:srgbClr val="FF6600"/>
                          </a:solidFill>
                        </a:rPr>
                        <a:t>budowlanych</a:t>
                      </a:r>
                      <a:endParaRPr lang="cs-CZ" sz="1600" b="0" dirty="0">
                        <a:solidFill>
                          <a:srgbClr val="FF6600"/>
                        </a:solidFill>
                      </a:endParaRPr>
                    </a:p>
                    <a:p>
                      <a:pPr marL="285750" marR="0" lvl="0" indent="-285750" algn="just" defTabSz="914400" rtl="0" eaLnBrk="1" fontAlgn="auto" latinLnBrk="0" hangingPunct="1">
                        <a:lnSpc>
                          <a:spcPct val="100000"/>
                        </a:lnSpc>
                        <a:spcBef>
                          <a:spcPts val="400"/>
                        </a:spcBef>
                        <a:spcAft>
                          <a:spcPts val="400"/>
                        </a:spcAft>
                        <a:buClrTx/>
                        <a:buSzTx/>
                        <a:buFont typeface="Wingdings" panose="05000000000000000000" pitchFamily="2" charset="2"/>
                        <a:buChar char="Ø"/>
                        <a:tabLst/>
                        <a:defRPr/>
                      </a:pPr>
                      <a:r>
                        <a:rPr lang="cs-CZ" sz="1600" b="0" baseline="0" dirty="0">
                          <a:solidFill>
                            <a:srgbClr val="FF6600"/>
                          </a:solidFill>
                        </a:rPr>
                        <a:t>+ </a:t>
                      </a:r>
                      <a:r>
                        <a:rPr lang="cs-CZ" sz="1600" b="0" baseline="0" dirty="0" err="1">
                          <a:solidFill>
                            <a:srgbClr val="FF6600"/>
                          </a:solidFill>
                        </a:rPr>
                        <a:t>stawki</a:t>
                      </a:r>
                      <a:r>
                        <a:rPr lang="cs-CZ" sz="1600" b="0" baseline="0" dirty="0">
                          <a:solidFill>
                            <a:srgbClr val="FF6600"/>
                          </a:solidFill>
                        </a:rPr>
                        <a:t> </a:t>
                      </a:r>
                      <a:r>
                        <a:rPr lang="cs-CZ" sz="1600" b="0" baseline="0" dirty="0" err="1">
                          <a:solidFill>
                            <a:srgbClr val="FF6600"/>
                          </a:solidFill>
                        </a:rPr>
                        <a:t>ryczałtowe</a:t>
                      </a:r>
                      <a:r>
                        <a:rPr lang="cs-CZ" sz="1600" b="0" baseline="0" dirty="0">
                          <a:solidFill>
                            <a:srgbClr val="FF6600"/>
                          </a:solidFill>
                        </a:rPr>
                        <a:t> (</a:t>
                      </a:r>
                      <a:r>
                        <a:rPr lang="cs-CZ" sz="1600" b="0" baseline="0" dirty="0" err="1">
                          <a:solidFill>
                            <a:srgbClr val="FF6600"/>
                          </a:solidFill>
                        </a:rPr>
                        <a:t>flat</a:t>
                      </a:r>
                      <a:r>
                        <a:rPr lang="cs-CZ" sz="1600" b="0" baseline="0" dirty="0">
                          <a:solidFill>
                            <a:srgbClr val="FF6600"/>
                          </a:solidFill>
                        </a:rPr>
                        <a:t> </a:t>
                      </a:r>
                      <a:r>
                        <a:rPr lang="cs-CZ" sz="1600" b="0" baseline="0" dirty="0" err="1">
                          <a:solidFill>
                            <a:srgbClr val="FF6600"/>
                          </a:solidFill>
                        </a:rPr>
                        <a:t>rates</a:t>
                      </a:r>
                      <a:r>
                        <a:rPr lang="cs-CZ" sz="1600" b="0" baseline="0" dirty="0">
                          <a:solidFill>
                            <a:srgbClr val="FF6600"/>
                          </a:solidFill>
                        </a:rPr>
                        <a:t>) na </a:t>
                      </a:r>
                      <a:r>
                        <a:rPr lang="cs-CZ" sz="1600" b="0" baseline="0" dirty="0" err="1">
                          <a:solidFill>
                            <a:srgbClr val="FF6600"/>
                          </a:solidFill>
                        </a:rPr>
                        <a:t>koszty</a:t>
                      </a:r>
                      <a:r>
                        <a:rPr lang="cs-CZ" sz="1600" b="0" baseline="0" dirty="0">
                          <a:solidFill>
                            <a:srgbClr val="FF6600"/>
                          </a:solidFill>
                        </a:rPr>
                        <a:t> </a:t>
                      </a:r>
                      <a:r>
                        <a:rPr lang="cs-CZ" sz="1600" b="0" baseline="0" dirty="0" err="1">
                          <a:solidFill>
                            <a:srgbClr val="FF6600"/>
                          </a:solidFill>
                        </a:rPr>
                        <a:t>wynagrodzeń</a:t>
                      </a:r>
                      <a:r>
                        <a:rPr lang="cs-CZ" sz="1600" b="0" baseline="0" dirty="0">
                          <a:solidFill>
                            <a:srgbClr val="FF6600"/>
                          </a:solidFill>
                        </a:rPr>
                        <a:t> (20%), </a:t>
                      </a:r>
                      <a:r>
                        <a:rPr lang="cs-CZ" sz="1600" b="0" baseline="0" dirty="0" err="1">
                          <a:solidFill>
                            <a:srgbClr val="FF6600"/>
                          </a:solidFill>
                        </a:rPr>
                        <a:t>koszty</a:t>
                      </a:r>
                      <a:r>
                        <a:rPr lang="cs-CZ" sz="1600" b="0" baseline="0" dirty="0">
                          <a:solidFill>
                            <a:srgbClr val="FF6600"/>
                          </a:solidFill>
                        </a:rPr>
                        <a:t> </a:t>
                      </a:r>
                      <a:r>
                        <a:rPr lang="cs-CZ" sz="1600" b="0" baseline="0" dirty="0" err="1">
                          <a:solidFill>
                            <a:srgbClr val="FF6600"/>
                          </a:solidFill>
                        </a:rPr>
                        <a:t>pośrednie</a:t>
                      </a:r>
                      <a:r>
                        <a:rPr lang="cs-CZ" sz="1600" b="0" baseline="0" dirty="0">
                          <a:solidFill>
                            <a:srgbClr val="FF6600"/>
                          </a:solidFill>
                        </a:rPr>
                        <a:t>/</a:t>
                      </a:r>
                      <a:r>
                        <a:rPr lang="cs-CZ" sz="1600" b="0" baseline="0" dirty="0" err="1">
                          <a:solidFill>
                            <a:srgbClr val="FF6600"/>
                          </a:solidFill>
                        </a:rPr>
                        <a:t>administracyjne</a:t>
                      </a:r>
                      <a:r>
                        <a:rPr lang="cs-CZ" sz="1600" b="0" baseline="0" dirty="0">
                          <a:solidFill>
                            <a:srgbClr val="FF6600"/>
                          </a:solidFill>
                        </a:rPr>
                        <a:t> (15% z </a:t>
                      </a:r>
                      <a:r>
                        <a:rPr lang="cs-CZ" sz="1600" b="0" baseline="0" dirty="0" err="1">
                          <a:solidFill>
                            <a:srgbClr val="FF6600"/>
                          </a:solidFill>
                        </a:rPr>
                        <a:t>wynagrodzeń</a:t>
                      </a:r>
                      <a:r>
                        <a:rPr lang="cs-CZ" sz="1600" b="0" baseline="0" dirty="0">
                          <a:solidFill>
                            <a:srgbClr val="FF6600"/>
                          </a:solidFill>
                        </a:rPr>
                        <a:t>), </a:t>
                      </a:r>
                      <a:r>
                        <a:rPr lang="cs-CZ" sz="1600" b="0" baseline="0" dirty="0" err="1">
                          <a:solidFill>
                            <a:srgbClr val="FF6600"/>
                          </a:solidFill>
                        </a:rPr>
                        <a:t>koszty</a:t>
                      </a:r>
                      <a:r>
                        <a:rPr lang="cs-CZ" sz="1600" b="0" baseline="0" dirty="0">
                          <a:solidFill>
                            <a:srgbClr val="FF6600"/>
                          </a:solidFill>
                        </a:rPr>
                        <a:t> </a:t>
                      </a:r>
                      <a:r>
                        <a:rPr lang="cs-CZ" sz="1600" b="0" baseline="0" dirty="0" err="1">
                          <a:solidFill>
                            <a:srgbClr val="FF6600"/>
                          </a:solidFill>
                        </a:rPr>
                        <a:t>podróży</a:t>
                      </a:r>
                      <a:r>
                        <a:rPr lang="cs-CZ" sz="1600" b="0" baseline="0" dirty="0">
                          <a:solidFill>
                            <a:srgbClr val="FF6600"/>
                          </a:solidFill>
                        </a:rPr>
                        <a:t> (15% z </a:t>
                      </a:r>
                      <a:r>
                        <a:rPr lang="cs-CZ" sz="1600" b="0" baseline="0" dirty="0" err="1">
                          <a:solidFill>
                            <a:srgbClr val="FF6600"/>
                          </a:solidFill>
                        </a:rPr>
                        <a:t>wynagrodzeń</a:t>
                      </a:r>
                      <a:r>
                        <a:rPr lang="cs-CZ" sz="1600" b="0" baseline="0" dirty="0">
                          <a:solidFill>
                            <a:srgbClr val="FF6600"/>
                          </a:solidFill>
                        </a:rPr>
                        <a:t>) </a:t>
                      </a:r>
                    </a:p>
                    <a:p>
                      <a:pPr marL="285750" lvl="0" indent="-285750" algn="just">
                        <a:lnSpc>
                          <a:spcPct val="100000"/>
                        </a:lnSpc>
                        <a:spcBef>
                          <a:spcPts val="400"/>
                        </a:spcBef>
                        <a:spcAft>
                          <a:spcPts val="400"/>
                        </a:spcAft>
                        <a:buFont typeface="Wingdings" panose="05000000000000000000" pitchFamily="2" charset="2"/>
                        <a:buChar char="Ø"/>
                      </a:pPr>
                      <a:r>
                        <a:rPr lang="cs-CZ" sz="1600" baseline="0" dirty="0" err="1">
                          <a:solidFill>
                            <a:srgbClr val="FF6600"/>
                          </a:solidFill>
                        </a:rPr>
                        <a:t>Zatwierdzony</a:t>
                      </a:r>
                      <a:r>
                        <a:rPr lang="cs-CZ" sz="1600" baseline="0" dirty="0">
                          <a:solidFill>
                            <a:srgbClr val="FF6600"/>
                          </a:solidFill>
                        </a:rPr>
                        <a:t> projekt </a:t>
                      </a:r>
                      <a:r>
                        <a:rPr lang="cs-CZ" sz="1600" baseline="0" dirty="0" err="1">
                          <a:solidFill>
                            <a:srgbClr val="FF6600"/>
                          </a:solidFill>
                        </a:rPr>
                        <a:t>budżetu</a:t>
                      </a:r>
                      <a:r>
                        <a:rPr lang="cs-CZ" sz="1600" baseline="0" dirty="0">
                          <a:solidFill>
                            <a:srgbClr val="FF6600"/>
                          </a:solidFill>
                        </a:rPr>
                        <a:t> = </a:t>
                      </a:r>
                      <a:r>
                        <a:rPr lang="cs-CZ" sz="1600" baseline="0" dirty="0" err="1">
                          <a:solidFill>
                            <a:srgbClr val="FF6600"/>
                          </a:solidFill>
                        </a:rPr>
                        <a:t>kwota</a:t>
                      </a:r>
                      <a:r>
                        <a:rPr lang="cs-CZ" sz="1600" baseline="0" dirty="0">
                          <a:solidFill>
                            <a:srgbClr val="FF6600"/>
                          </a:solidFill>
                        </a:rPr>
                        <a:t> </a:t>
                      </a:r>
                      <a:r>
                        <a:rPr lang="cs-CZ" sz="1600" baseline="0" dirty="0" err="1">
                          <a:solidFill>
                            <a:srgbClr val="FF6600"/>
                          </a:solidFill>
                        </a:rPr>
                        <a:t>ryczałtowa</a:t>
                      </a:r>
                      <a:endParaRPr lang="cs-CZ" sz="1500" b="1" u="none" baseline="0" dirty="0">
                        <a:solidFill>
                          <a:srgbClr val="FF6600"/>
                        </a:solidFill>
                        <a:effectLst>
                          <a:outerShdw blurRad="38100" dist="38100" dir="2700000" algn="tl">
                            <a:srgbClr val="000000">
                              <a:alpha val="43137"/>
                            </a:srgbClr>
                          </a:outerShdw>
                        </a:effectLst>
                      </a:endParaRPr>
                    </a:p>
                  </a:txBody>
                  <a:tcPr/>
                </a:tc>
                <a:extLst>
                  <a:ext uri="{0D108BD9-81ED-4DB2-BD59-A6C34878D82A}">
                    <a16:rowId xmlns:a16="http://schemas.microsoft.com/office/drawing/2014/main" val="382206565"/>
                  </a:ext>
                </a:extLst>
              </a:tr>
            </a:tbl>
          </a:graphicData>
        </a:graphic>
      </p:graphicFrame>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cs-CZ" altLang="cs-CZ" sz="2200" b="1" dirty="0">
                <a:solidFill>
                  <a:srgbClr val="000099"/>
                </a:solidFill>
                <a:latin typeface="Arial" charset="0"/>
                <a:cs typeface="Arial" charset="0"/>
              </a:rPr>
              <a:t>Fond malých projektů 2021 - 2027</a:t>
            </a:r>
            <a:r>
              <a:rPr lang="pl-PL" sz="2200" b="1" dirty="0">
                <a:solidFill>
                  <a:srgbClr val="003399"/>
                </a:solidFill>
                <a:latin typeface="Arial" panose="020B0604020202020204" pitchFamily="34" charset="0"/>
                <a:cs typeface="Arial" panose="020B0604020202020204" pitchFamily="34" charset="0"/>
              </a:rPr>
              <a:t> </a:t>
            </a:r>
            <a:r>
              <a:rPr lang="pl-PL" sz="2200" b="1" dirty="0">
                <a:solidFill>
                  <a:srgbClr val="000099"/>
                </a:solidFill>
                <a:latin typeface="Arial" panose="020B0604020202020204" pitchFamily="34" charset="0"/>
                <a:cs typeface="Arial" panose="020B0604020202020204" pitchFamily="34" charset="0"/>
              </a:rPr>
              <a:t>|</a:t>
            </a:r>
            <a:r>
              <a:rPr lang="pl-PL" sz="2200" b="1" dirty="0">
                <a:solidFill>
                  <a:srgbClr val="003399"/>
                </a:solidFill>
                <a:latin typeface="Arial" panose="020B0604020202020204" pitchFamily="34" charset="0"/>
                <a:cs typeface="Arial" panose="020B0604020202020204" pitchFamily="34" charset="0"/>
              </a:rPr>
              <a:t> </a:t>
            </a:r>
            <a:r>
              <a:rPr lang="pl-PL" altLang="cs-CZ" sz="2200" b="1" dirty="0">
                <a:solidFill>
                  <a:srgbClr val="FF6600"/>
                </a:solidFill>
                <a:latin typeface="Arial" charset="0"/>
                <a:cs typeface="Arial" charset="0"/>
              </a:rPr>
              <a:t>Fundusz małych projektów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spTree>
    <p:extLst>
      <p:ext uri="{BB962C8B-B14F-4D97-AF65-F5344CB8AC3E}">
        <p14:creationId xmlns:p14="http://schemas.microsoft.com/office/powerpoint/2010/main" val="223403540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graphicFrame>
        <p:nvGraphicFramePr>
          <p:cNvPr id="9" name="Tabulka 2">
            <a:extLst>
              <a:ext uri="{FF2B5EF4-FFF2-40B4-BE49-F238E27FC236}">
                <a16:creationId xmlns:a16="http://schemas.microsoft.com/office/drawing/2014/main" id="{28010F7E-14DD-4DF2-B4D8-A6D3D1B6A492}"/>
              </a:ext>
            </a:extLst>
          </p:cNvPr>
          <p:cNvGraphicFramePr>
            <a:graphicFrameLocks noGrp="1"/>
          </p:cNvGraphicFramePr>
          <p:nvPr>
            <p:extLst>
              <p:ext uri="{D42A27DB-BD31-4B8C-83A1-F6EECF244321}">
                <p14:modId xmlns:p14="http://schemas.microsoft.com/office/powerpoint/2010/main" val="1418667799"/>
              </p:ext>
            </p:extLst>
          </p:nvPr>
        </p:nvGraphicFramePr>
        <p:xfrm>
          <a:off x="390803" y="1156301"/>
          <a:ext cx="11410394" cy="4134643"/>
        </p:xfrm>
        <a:graphic>
          <a:graphicData uri="http://schemas.openxmlformats.org/drawingml/2006/table">
            <a:tbl>
              <a:tblPr firstRow="1" bandRow="1">
                <a:tableStyleId>{3B4B98B0-60AC-42C2-AFA5-B58CD77FA1E5}</a:tableStyleId>
              </a:tblPr>
              <a:tblGrid>
                <a:gridCol w="5714162">
                  <a:extLst>
                    <a:ext uri="{9D8B030D-6E8A-4147-A177-3AD203B41FA5}">
                      <a16:colId xmlns:a16="http://schemas.microsoft.com/office/drawing/2014/main" val="3983641993"/>
                    </a:ext>
                  </a:extLst>
                </a:gridCol>
                <a:gridCol w="5696232">
                  <a:extLst>
                    <a:ext uri="{9D8B030D-6E8A-4147-A177-3AD203B41FA5}">
                      <a16:colId xmlns:a16="http://schemas.microsoft.com/office/drawing/2014/main" val="2326915147"/>
                    </a:ext>
                  </a:extLst>
                </a:gridCol>
              </a:tblGrid>
              <a:tr h="4134643">
                <a:tc>
                  <a:txBody>
                    <a:bodyPr/>
                    <a:lstStyle/>
                    <a:p>
                      <a:pPr algn="l"/>
                      <a:endParaRPr lang="cs-CZ" altLang="cs-CZ" sz="1800" b="1" u="sng" dirty="0">
                        <a:solidFill>
                          <a:srgbClr val="000099"/>
                        </a:solidFill>
                        <a:latin typeface="Arial" charset="0"/>
                        <a:cs typeface="Arial" charset="0"/>
                      </a:endParaRPr>
                    </a:p>
                    <a:p>
                      <a:pPr algn="ctr"/>
                      <a:r>
                        <a:rPr lang="cs-CZ" altLang="cs-CZ" sz="1900" b="1" u="sng" cap="small" dirty="0">
                          <a:solidFill>
                            <a:srgbClr val="000099"/>
                          </a:solidFill>
                          <a:effectLst>
                            <a:outerShdw blurRad="38100" dist="38100" dir="2700000" algn="tl">
                              <a:srgbClr val="000000">
                                <a:alpha val="43137"/>
                              </a:srgbClr>
                            </a:outerShdw>
                          </a:effectLst>
                        </a:rPr>
                        <a:t>Monitorovací Systém</a:t>
                      </a:r>
                      <a:r>
                        <a:rPr lang="cs-CZ" altLang="cs-CZ" sz="1900" b="1" u="sng" cap="small" baseline="0" dirty="0">
                          <a:solidFill>
                            <a:srgbClr val="000099"/>
                          </a:solidFill>
                          <a:effectLst>
                            <a:outerShdw blurRad="38100" dist="38100" dir="2700000" algn="tl">
                              <a:srgbClr val="000000">
                                <a:alpha val="43137"/>
                              </a:srgbClr>
                            </a:outerShdw>
                          </a:effectLst>
                        </a:rPr>
                        <a:t> Pro FMP</a:t>
                      </a:r>
                    </a:p>
                    <a:p>
                      <a:pPr marL="285750" lvl="0" indent="-285750" algn="just">
                        <a:lnSpc>
                          <a:spcPct val="100000"/>
                        </a:lnSpc>
                        <a:spcBef>
                          <a:spcPts val="400"/>
                        </a:spcBef>
                        <a:spcAft>
                          <a:spcPts val="400"/>
                        </a:spcAft>
                        <a:buFont typeface="Wingdings" panose="05000000000000000000" pitchFamily="2" charset="2"/>
                        <a:buChar char="Ø"/>
                      </a:pPr>
                      <a:endParaRPr lang="cs-CZ" sz="1000" b="0" dirty="0">
                        <a:solidFill>
                          <a:srgbClr val="000099"/>
                        </a:solidFill>
                        <a:effectLst/>
                      </a:endParaRPr>
                    </a:p>
                    <a:p>
                      <a:pPr marL="285750" lvl="0" indent="-285750" algn="just">
                        <a:lnSpc>
                          <a:spcPct val="100000"/>
                        </a:lnSpc>
                        <a:spcBef>
                          <a:spcPts val="400"/>
                        </a:spcBef>
                        <a:spcAft>
                          <a:spcPts val="400"/>
                        </a:spcAft>
                        <a:buFont typeface="Wingdings" panose="05000000000000000000" pitchFamily="2" charset="2"/>
                        <a:buChar char="Ø"/>
                      </a:pPr>
                      <a:r>
                        <a:rPr lang="cs-CZ" sz="1700" b="0" dirty="0">
                          <a:solidFill>
                            <a:srgbClr val="000099"/>
                          </a:solidFill>
                          <a:effectLst/>
                        </a:rPr>
                        <a:t>Pro Fond malých projektů je připravován nový monitorovací systém pro předkládání malých projektů, jehož cílem je výrazně zjednodušit formulář projektové žádosti</a:t>
                      </a:r>
                    </a:p>
                    <a:p>
                      <a:pPr marL="285750" lvl="0" indent="-285750" algn="just">
                        <a:lnSpc>
                          <a:spcPct val="100000"/>
                        </a:lnSpc>
                        <a:spcBef>
                          <a:spcPts val="400"/>
                        </a:spcBef>
                        <a:spcAft>
                          <a:spcPts val="400"/>
                        </a:spcAft>
                        <a:buFont typeface="Wingdings" panose="05000000000000000000" pitchFamily="2" charset="2"/>
                        <a:buChar char="Ø"/>
                      </a:pPr>
                      <a:r>
                        <a:rPr lang="cs-CZ" sz="1700" b="0" dirty="0">
                          <a:solidFill>
                            <a:srgbClr val="000099"/>
                          </a:solidFill>
                          <a:effectLst/>
                        </a:rPr>
                        <a:t>Formulář projektové žádosti bude obsahovat pouze nezbytné informace </a:t>
                      </a:r>
                      <a:r>
                        <a:rPr lang="cs-CZ" sz="1700" b="0" i="1" dirty="0">
                          <a:solidFill>
                            <a:srgbClr val="000099"/>
                          </a:solidFill>
                          <a:effectLst/>
                        </a:rPr>
                        <a:t>(identifikace žadatele a projektového partnera, harmonogram realizace, zdroje financování, popis aktivit, cílů a indikátorů projektu)</a:t>
                      </a:r>
                    </a:p>
                    <a:p>
                      <a:pPr marL="0" lvl="0" indent="0" algn="ctr">
                        <a:lnSpc>
                          <a:spcPct val="100000"/>
                        </a:lnSpc>
                        <a:spcBef>
                          <a:spcPts val="400"/>
                        </a:spcBef>
                        <a:spcAft>
                          <a:spcPts val="400"/>
                        </a:spcAft>
                        <a:buFont typeface="Wingdings" panose="05000000000000000000" pitchFamily="2" charset="2"/>
                        <a:buNone/>
                      </a:pPr>
                      <a:endParaRPr lang="cs-CZ" altLang="cs-CZ" sz="1700" b="0" i="0" u="sng" dirty="0">
                        <a:solidFill>
                          <a:srgbClr val="000099"/>
                        </a:solidFill>
                        <a:effectLst>
                          <a:outerShdw blurRad="38100" dist="38100" dir="2700000" algn="tl">
                            <a:srgbClr val="000000">
                              <a:alpha val="43137"/>
                            </a:srgbClr>
                          </a:outerShdw>
                        </a:effectLst>
                      </a:endParaRPr>
                    </a:p>
                    <a:p>
                      <a:pPr marL="0" lvl="0" indent="0" algn="ctr">
                        <a:lnSpc>
                          <a:spcPct val="100000"/>
                        </a:lnSpc>
                        <a:spcBef>
                          <a:spcPts val="400"/>
                        </a:spcBef>
                        <a:spcAft>
                          <a:spcPts val="400"/>
                        </a:spcAft>
                        <a:buFont typeface="Wingdings" panose="05000000000000000000" pitchFamily="2" charset="2"/>
                        <a:buNone/>
                      </a:pPr>
                      <a:r>
                        <a:rPr lang="cs-CZ" altLang="cs-CZ" sz="1700" b="0" i="0" u="sng" dirty="0">
                          <a:solidFill>
                            <a:srgbClr val="000099"/>
                          </a:solidFill>
                          <a:effectLst>
                            <a:outerShdw blurRad="38100" dist="38100" dir="2700000" algn="tl">
                              <a:srgbClr val="000000">
                                <a:alpha val="43137"/>
                              </a:srgbClr>
                            </a:outerShdw>
                          </a:effectLst>
                        </a:rPr>
                        <a:t>http://fmp.cz-pl.eu</a:t>
                      </a:r>
                      <a:endParaRPr lang="cs-CZ" altLang="cs-CZ" sz="1700" b="1" i="0" u="sng" dirty="0">
                        <a:solidFill>
                          <a:srgbClr val="000099"/>
                        </a:solidFill>
                        <a:effectLst>
                          <a:outerShdw blurRad="38100" dist="38100" dir="2700000" algn="tl">
                            <a:srgbClr val="000000">
                              <a:alpha val="43137"/>
                            </a:srgbClr>
                          </a:outerShdw>
                        </a:effectLst>
                      </a:endParaRPr>
                    </a:p>
                  </a:txBody>
                  <a:tcPr/>
                </a:tc>
                <a:tc>
                  <a:txBody>
                    <a:bodyPr/>
                    <a:lstStyle/>
                    <a:p>
                      <a:pPr algn="l"/>
                      <a:endParaRPr lang="cs-CZ" altLang="cs-CZ" sz="2000" b="1" u="sng" dirty="0">
                        <a:solidFill>
                          <a:srgbClr val="000099"/>
                        </a:solidFill>
                        <a:latin typeface="Arial" charset="0"/>
                        <a:cs typeface="Arial" charset="0"/>
                      </a:endParaRPr>
                    </a:p>
                    <a:p>
                      <a:pPr algn="ctr"/>
                      <a:r>
                        <a:rPr lang="cs-CZ" altLang="cs-CZ" sz="1900" b="1" u="sng" cap="small" baseline="0" dirty="0" err="1">
                          <a:solidFill>
                            <a:srgbClr val="FF6600"/>
                          </a:solidFill>
                          <a:effectLst>
                            <a:outerShdw blurRad="38100" dist="38100" dir="2700000" algn="tl">
                              <a:srgbClr val="000000">
                                <a:alpha val="43137"/>
                              </a:srgbClr>
                            </a:outerShdw>
                          </a:effectLst>
                        </a:rPr>
                        <a:t>System</a:t>
                      </a:r>
                      <a:r>
                        <a:rPr lang="cs-CZ" altLang="cs-CZ" sz="1900" b="1" u="sng" cap="small" baseline="0" dirty="0">
                          <a:solidFill>
                            <a:srgbClr val="FF6600"/>
                          </a:solidFill>
                          <a:effectLst>
                            <a:outerShdw blurRad="38100" dist="38100" dir="2700000" algn="tl">
                              <a:srgbClr val="000000">
                                <a:alpha val="43137"/>
                              </a:srgbClr>
                            </a:outerShdw>
                          </a:effectLst>
                        </a:rPr>
                        <a:t> </a:t>
                      </a:r>
                      <a:r>
                        <a:rPr lang="cs-CZ" altLang="cs-CZ" sz="1900" b="1" u="sng" cap="small" baseline="0" dirty="0" err="1">
                          <a:solidFill>
                            <a:srgbClr val="FF6600"/>
                          </a:solidFill>
                          <a:effectLst>
                            <a:outerShdw blurRad="38100" dist="38100" dir="2700000" algn="tl">
                              <a:srgbClr val="000000">
                                <a:alpha val="43137"/>
                              </a:srgbClr>
                            </a:outerShdw>
                          </a:effectLst>
                        </a:rPr>
                        <a:t>Monitorujący</a:t>
                      </a:r>
                      <a:r>
                        <a:rPr lang="cs-CZ" altLang="cs-CZ" sz="1900" b="1" u="sng" cap="small" baseline="0" dirty="0">
                          <a:solidFill>
                            <a:srgbClr val="FF6600"/>
                          </a:solidFill>
                          <a:effectLst>
                            <a:outerShdw blurRad="38100" dist="38100" dir="2700000" algn="tl">
                              <a:srgbClr val="000000">
                                <a:alpha val="43137"/>
                              </a:srgbClr>
                            </a:outerShdw>
                          </a:effectLst>
                        </a:rPr>
                        <a:t> </a:t>
                      </a:r>
                      <a:r>
                        <a:rPr lang="cs-CZ" altLang="cs-CZ" sz="1900" b="1" u="sng" cap="small" baseline="0" dirty="0" err="1">
                          <a:solidFill>
                            <a:srgbClr val="FF6600"/>
                          </a:solidFill>
                          <a:effectLst>
                            <a:outerShdw blurRad="38100" dist="38100" dir="2700000" algn="tl">
                              <a:srgbClr val="000000">
                                <a:alpha val="43137"/>
                              </a:srgbClr>
                            </a:outerShdw>
                          </a:effectLst>
                        </a:rPr>
                        <a:t>Dla</a:t>
                      </a:r>
                      <a:r>
                        <a:rPr lang="cs-CZ" altLang="cs-CZ" sz="1900" b="1" u="sng" cap="small" baseline="0" dirty="0">
                          <a:solidFill>
                            <a:srgbClr val="FF6600"/>
                          </a:solidFill>
                          <a:effectLst>
                            <a:outerShdw blurRad="38100" dist="38100" dir="2700000" algn="tl">
                              <a:srgbClr val="000000">
                                <a:alpha val="43137"/>
                              </a:srgbClr>
                            </a:outerShdw>
                          </a:effectLst>
                        </a:rPr>
                        <a:t> FMP</a:t>
                      </a:r>
                    </a:p>
                    <a:p>
                      <a:pPr algn="ctr"/>
                      <a:endParaRPr lang="cs-CZ" sz="1000" b="0" dirty="0">
                        <a:solidFill>
                          <a:srgbClr val="FF6600"/>
                        </a:solidFill>
                        <a:effectLst/>
                      </a:endParaRPr>
                    </a:p>
                    <a:p>
                      <a:pPr marL="285750" lvl="0" indent="-285750" algn="just">
                        <a:lnSpc>
                          <a:spcPct val="100000"/>
                        </a:lnSpc>
                        <a:spcBef>
                          <a:spcPts val="400"/>
                        </a:spcBef>
                        <a:spcAft>
                          <a:spcPts val="400"/>
                        </a:spcAft>
                        <a:buFont typeface="Wingdings" panose="05000000000000000000" pitchFamily="2" charset="2"/>
                        <a:buChar char="Ø"/>
                      </a:pPr>
                      <a:r>
                        <a:rPr lang="pl-PL" sz="1600" b="0" dirty="0">
                          <a:solidFill>
                            <a:srgbClr val="FF6600"/>
                          </a:solidFill>
                          <a:effectLst/>
                        </a:rPr>
                        <a:t>Dla Funduszu Małych Projektów przygotowany jest nowy system informatyczny do składania małych projektów, którego celem jest znaczne uproszczenie formularza wniosku projektowego</a:t>
                      </a:r>
                    </a:p>
                    <a:p>
                      <a:pPr marL="285750" lvl="0" indent="-285750" algn="just">
                        <a:lnSpc>
                          <a:spcPct val="100000"/>
                        </a:lnSpc>
                        <a:spcBef>
                          <a:spcPts val="400"/>
                        </a:spcBef>
                        <a:spcAft>
                          <a:spcPts val="400"/>
                        </a:spcAft>
                        <a:buFont typeface="Wingdings" panose="05000000000000000000" pitchFamily="2" charset="2"/>
                        <a:buChar char="Ø"/>
                      </a:pPr>
                      <a:r>
                        <a:rPr lang="cs-CZ" sz="1600" b="0" i="0" dirty="0">
                          <a:solidFill>
                            <a:srgbClr val="FF6600"/>
                          </a:solidFill>
                          <a:effectLst/>
                        </a:rPr>
                        <a:t>Wraz z formularzem wniosku projektowego wymagane jest złożenie kompletu dokumentacji pozwalającej na zrealizowanie zaplanowanej inwestycji. Wyjątek stanowi pozwolenie na budowę, które można uzupełnić przed podpisaniem umowy o dofinansowanie.</a:t>
                      </a:r>
                    </a:p>
                    <a:p>
                      <a:pPr marL="0" lvl="0" indent="0" algn="ctr">
                        <a:lnSpc>
                          <a:spcPct val="100000"/>
                        </a:lnSpc>
                        <a:spcBef>
                          <a:spcPts val="400"/>
                        </a:spcBef>
                        <a:spcAft>
                          <a:spcPts val="400"/>
                        </a:spcAft>
                        <a:buFont typeface="Wingdings" panose="05000000000000000000" pitchFamily="2" charset="2"/>
                        <a:buNone/>
                      </a:pPr>
                      <a:r>
                        <a:rPr lang="cs-CZ" altLang="cs-CZ" sz="1600" b="0" i="0" u="sng" dirty="0">
                          <a:solidFill>
                            <a:srgbClr val="FF6600"/>
                          </a:solidFill>
                          <a:effectLst>
                            <a:outerShdw blurRad="38100" dist="38100" dir="2700000" algn="tl">
                              <a:srgbClr val="000000">
                                <a:alpha val="43137"/>
                              </a:srgbClr>
                            </a:outerShdw>
                          </a:effectLst>
                        </a:rPr>
                        <a:t>http://fmp.cz-pl.eu</a:t>
                      </a:r>
                      <a:endParaRPr lang="cs-CZ" altLang="cs-CZ" sz="1600" b="1" u="sng" dirty="0">
                        <a:solidFill>
                          <a:srgbClr val="FF6600"/>
                        </a:solidFill>
                        <a:effectLst>
                          <a:outerShdw blurRad="38100" dist="38100" dir="2700000" algn="tl">
                            <a:srgbClr val="000000">
                              <a:alpha val="43137"/>
                            </a:srgbClr>
                          </a:outerShdw>
                        </a:effectLst>
                      </a:endParaRPr>
                    </a:p>
                  </a:txBody>
                  <a:tcPr/>
                </a:tc>
                <a:extLst>
                  <a:ext uri="{0D108BD9-81ED-4DB2-BD59-A6C34878D82A}">
                    <a16:rowId xmlns:a16="http://schemas.microsoft.com/office/drawing/2014/main" val="382206565"/>
                  </a:ext>
                </a:extLst>
              </a:tr>
            </a:tbl>
          </a:graphicData>
        </a:graphic>
      </p:graphicFrame>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cs-CZ" altLang="cs-CZ" sz="2200" b="1" dirty="0">
                <a:solidFill>
                  <a:srgbClr val="000099"/>
                </a:solidFill>
                <a:latin typeface="Arial" charset="0"/>
                <a:cs typeface="Arial" charset="0"/>
              </a:rPr>
              <a:t>Fond malých projektů 2021 - 2027</a:t>
            </a:r>
            <a:r>
              <a:rPr lang="pl-PL" sz="2200" b="1" dirty="0">
                <a:solidFill>
                  <a:srgbClr val="003399"/>
                </a:solidFill>
                <a:latin typeface="Arial" panose="020B0604020202020204" pitchFamily="34" charset="0"/>
                <a:cs typeface="Arial" panose="020B0604020202020204" pitchFamily="34" charset="0"/>
              </a:rPr>
              <a:t> </a:t>
            </a:r>
            <a:r>
              <a:rPr lang="pl-PL" sz="2200" b="1" dirty="0">
                <a:solidFill>
                  <a:srgbClr val="000099"/>
                </a:solidFill>
                <a:latin typeface="Arial" panose="020B0604020202020204" pitchFamily="34" charset="0"/>
                <a:cs typeface="Arial" panose="020B0604020202020204" pitchFamily="34" charset="0"/>
              </a:rPr>
              <a:t>|</a:t>
            </a:r>
            <a:r>
              <a:rPr lang="pl-PL" sz="2200" b="1" dirty="0">
                <a:solidFill>
                  <a:srgbClr val="003399"/>
                </a:solidFill>
                <a:latin typeface="Arial" panose="020B0604020202020204" pitchFamily="34" charset="0"/>
                <a:cs typeface="Arial" panose="020B0604020202020204" pitchFamily="34" charset="0"/>
              </a:rPr>
              <a:t> </a:t>
            </a:r>
            <a:r>
              <a:rPr lang="pl-PL" altLang="cs-CZ" sz="2200" b="1" dirty="0">
                <a:solidFill>
                  <a:srgbClr val="FF6600"/>
                </a:solidFill>
                <a:latin typeface="Arial" charset="0"/>
                <a:cs typeface="Arial" charset="0"/>
              </a:rPr>
              <a:t>Fundusz małych projektów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spTree>
    <p:extLst>
      <p:ext uri="{BB962C8B-B14F-4D97-AF65-F5344CB8AC3E}">
        <p14:creationId xmlns:p14="http://schemas.microsoft.com/office/powerpoint/2010/main" val="189924021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E733C5C9-3747-D1D6-8DC2-7BC8BAA122CD}"/>
              </a:ext>
            </a:extLst>
          </p:cNvPr>
          <p:cNvSpPr>
            <a:spLocks noGrp="1"/>
          </p:cNvSpPr>
          <p:nvPr>
            <p:ph type="title"/>
          </p:nvPr>
        </p:nvSpPr>
        <p:spPr>
          <a:xfrm>
            <a:off x="865094" y="914400"/>
            <a:ext cx="10461812" cy="4087906"/>
          </a:xfrm>
        </p:spPr>
        <p:txBody>
          <a:bodyPr>
            <a:noAutofit/>
          </a:bodyPr>
          <a:lstStyle/>
          <a:p>
            <a:pPr algn="ctr"/>
            <a:r>
              <a:rPr lang="cs-CZ" sz="3600" b="1" cap="small" dirty="0">
                <a:solidFill>
                  <a:srgbClr val="000099"/>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Děkuji Za Pozornost </a:t>
            </a:r>
            <a:r>
              <a:rPr lang="pl-PL" sz="3600" b="1" cap="small" dirty="0">
                <a:solidFill>
                  <a:srgbClr val="000099"/>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Dziękuję Za Uwagę</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D14069DC-90E7-4183-A4CC-4A521A170B6D}"/>
              </a:ext>
            </a:extLst>
          </p:cNvPr>
          <p:cNvPicPr>
            <a:picLocks noChangeAspect="1"/>
          </p:cNvPicPr>
          <p:nvPr/>
        </p:nvPicPr>
        <p:blipFill>
          <a:blip r:embed="rId8"/>
          <a:stretch>
            <a:fillRect/>
          </a:stretch>
        </p:blipFill>
        <p:spPr>
          <a:xfrm>
            <a:off x="3691123" y="5433661"/>
            <a:ext cx="4809754" cy="1200914"/>
          </a:xfrm>
          <a:prstGeom prst="rect">
            <a:avLst/>
          </a:prstGeom>
        </p:spPr>
      </p:pic>
    </p:spTree>
    <p:extLst>
      <p:ext uri="{BB962C8B-B14F-4D97-AF65-F5344CB8AC3E}">
        <p14:creationId xmlns:p14="http://schemas.microsoft.com/office/powerpoint/2010/main" val="2891789575"/>
      </p:ext>
    </p:extLst>
  </p:cSld>
  <p:clrMapOvr>
    <a:masterClrMapping/>
  </p:clrMapOvr>
</p:sld>
</file>

<file path=ppt/theme/theme1.xml><?xml version="1.0" encoding="utf-8"?>
<a:theme xmlns:a="http://schemas.openxmlformats.org/drawingml/2006/main" name="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3376</TotalTime>
  <Words>4267</Words>
  <Application>Microsoft Office PowerPoint</Application>
  <PresentationFormat>Panoramiczny</PresentationFormat>
  <Paragraphs>339</Paragraphs>
  <Slides>31</Slides>
  <Notes>1</Notes>
  <HiddenSlides>0</HiddenSlides>
  <MMClips>0</MMClips>
  <ScaleCrop>false</ScaleCrop>
  <HeadingPairs>
    <vt:vector size="6" baseType="variant">
      <vt:variant>
        <vt:lpstr>Używane czcionki</vt:lpstr>
      </vt:variant>
      <vt:variant>
        <vt:i4>6</vt:i4>
      </vt:variant>
      <vt:variant>
        <vt:lpstr>Motyw</vt:lpstr>
      </vt:variant>
      <vt:variant>
        <vt:i4>1</vt:i4>
      </vt:variant>
      <vt:variant>
        <vt:lpstr>Tytuły slajdów</vt:lpstr>
      </vt:variant>
      <vt:variant>
        <vt:i4>31</vt:i4>
      </vt:variant>
    </vt:vector>
  </HeadingPairs>
  <TitlesOfParts>
    <vt:vector size="38" baseType="lpstr">
      <vt:lpstr>Arial</vt:lpstr>
      <vt:lpstr>Calibri</vt:lpstr>
      <vt:lpstr>Calibri  </vt:lpstr>
      <vt:lpstr>Calibri Light</vt:lpstr>
      <vt:lpstr>Times New Roman</vt:lpstr>
      <vt:lpstr>Wingdings</vt:lpstr>
      <vt:lpstr>Motiv Office</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Děkuji Za Pozornost | Dziękuję Za Uwagę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Jana Čejpová</dc:creator>
  <cp:lastModifiedBy>Renata Herter</cp:lastModifiedBy>
  <cp:revision>207</cp:revision>
  <cp:lastPrinted>2023-09-14T07:50:09Z</cp:lastPrinted>
  <dcterms:created xsi:type="dcterms:W3CDTF">2022-11-21T08:56:57Z</dcterms:created>
  <dcterms:modified xsi:type="dcterms:W3CDTF">2023-11-15T06:27:06Z</dcterms:modified>
</cp:coreProperties>
</file>