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8" r:id="rId2"/>
    <p:sldId id="282" r:id="rId3"/>
    <p:sldId id="257" r:id="rId4"/>
    <p:sldId id="260" r:id="rId5"/>
    <p:sldId id="261" r:id="rId6"/>
    <p:sldId id="264" r:id="rId7"/>
    <p:sldId id="265" r:id="rId8"/>
    <p:sldId id="263" r:id="rId9"/>
    <p:sldId id="277" r:id="rId10"/>
    <p:sldId id="266" r:id="rId11"/>
    <p:sldId id="267" r:id="rId12"/>
    <p:sldId id="269" r:id="rId13"/>
    <p:sldId id="268" r:id="rId14"/>
    <p:sldId id="283" r:id="rId15"/>
    <p:sldId id="278" r:id="rId16"/>
    <p:sldId id="284" r:id="rId17"/>
    <p:sldId id="279" r:id="rId18"/>
    <p:sldId id="285" r:id="rId19"/>
    <p:sldId id="280" r:id="rId20"/>
    <p:sldId id="273" r:id="rId21"/>
    <p:sldId id="281" r:id="rId22"/>
    <p:sldId id="275" r:id="rId23"/>
  </p:sldIdLst>
  <p:sldSz cx="12192000" cy="6858000"/>
  <p:notesSz cx="6784975" cy="9906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7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0156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3249" y="0"/>
            <a:ext cx="2940156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6DFF4D-E4F4-4372-93C4-22DAB7B46082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8250"/>
            <a:ext cx="5943600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8498" y="4767262"/>
            <a:ext cx="5427980" cy="39004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08981"/>
            <a:ext cx="2940156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3249" y="9408981"/>
            <a:ext cx="2940156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C1BA4B-9DEB-4FC1-9E3E-713E98A1D5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197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951C6B-BC02-6942-AEF7-14F9BBBA05AF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9535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38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7848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259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5021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8610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8275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5356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6774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4657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796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69B4-7949-480F-B4B0-D3FA11674B47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698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869B4-7949-480F-B4B0-D3FA11674B47}" type="datetimeFigureOut">
              <a:rPr lang="cs-CZ" smtClean="0"/>
              <a:t>12.04.2023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60EB2-85D9-40DF-A6A9-558CCE481E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6468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G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12" Type="http://schemas.openxmlformats.org/officeDocument/2006/relationships/image" Target="../media/image1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0.jpg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10" Type="http://schemas.openxmlformats.org/officeDocument/2006/relationships/image" Target="../media/image9.JPG"/><Relationship Id="rId4" Type="http://schemas.openxmlformats.org/officeDocument/2006/relationships/image" Target="../media/image4.jpeg"/><Relationship Id="rId9" Type="http://schemas.openxmlformats.org/officeDocument/2006/relationships/image" Target="../media/image8.png"/><Relationship Id="rId1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12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8.png"/><Relationship Id="rId5" Type="http://schemas.openxmlformats.org/officeDocument/2006/relationships/image" Target="../media/image3.jpeg"/><Relationship Id="rId10" Type="http://schemas.openxmlformats.org/officeDocument/2006/relationships/image" Target="../media/image17.png"/><Relationship Id="rId4" Type="http://schemas.openxmlformats.org/officeDocument/2006/relationships/image" Target="../media/image4.jpe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9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32.png"/><Relationship Id="rId7" Type="http://schemas.openxmlformats.org/officeDocument/2006/relationships/image" Target="../media/image19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29.png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uro-glacensis.cz/" TargetMode="External"/><Relationship Id="rId13" Type="http://schemas.openxmlformats.org/officeDocument/2006/relationships/image" Target="../media/image10.jp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12" Type="http://schemas.openxmlformats.org/officeDocument/2006/relationships/image" Target="../media/image9.JPG"/><Relationship Id="rId2" Type="http://schemas.openxmlformats.org/officeDocument/2006/relationships/image" Target="../media/image1.jpe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8.png"/><Relationship Id="rId5" Type="http://schemas.openxmlformats.org/officeDocument/2006/relationships/image" Target="../media/image3.jpeg"/><Relationship Id="rId15" Type="http://schemas.openxmlformats.org/officeDocument/2006/relationships/image" Target="../media/image12.jpg"/><Relationship Id="rId10" Type="http://schemas.openxmlformats.org/officeDocument/2006/relationships/image" Target="../media/image7.png"/><Relationship Id="rId4" Type="http://schemas.openxmlformats.org/officeDocument/2006/relationships/image" Target="../media/image4.jpeg"/><Relationship Id="rId9" Type="http://schemas.openxmlformats.org/officeDocument/2006/relationships/hyperlink" Target="http://www.euroregion-glacensis.ng.pl/" TargetMode="External"/><Relationship Id="rId1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8A53C96-BC92-0F42-DEEF-26F7CD24E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898" y="38862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5C3210F-1534-DD7D-A30E-AD6A27E6BE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6778" y="761138"/>
            <a:ext cx="114464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DC13C452-3BB5-9D7E-E184-F25F6DA263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1077" y="1917567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358962C6-E452-9E28-F931-5555CC3B69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03262" y="370335"/>
            <a:ext cx="766858" cy="1144648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6A3D4D52-4784-B32C-57B8-223FB33E98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70120" y="1529456"/>
            <a:ext cx="1167023" cy="1167023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ACEEE7DD-2858-330C-8747-F0099E46B3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40576" y="370335"/>
            <a:ext cx="390803" cy="390803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C5C92C27-4852-7414-29AB-3F832AA834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905" y="5714534"/>
            <a:ext cx="390803" cy="390803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039531BC-3B3E-47BC-A452-9779CFA8F44F}"/>
              </a:ext>
            </a:extLst>
          </p:cNvPr>
          <p:cNvSpPr txBox="1"/>
          <p:nvPr/>
        </p:nvSpPr>
        <p:spPr>
          <a:xfrm>
            <a:off x="166067" y="2866240"/>
            <a:ext cx="1145224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altLang="cs-CZ" sz="3600" b="1" dirty="0">
                <a:solidFill>
                  <a:srgbClr val="000099"/>
                </a:solidFill>
                <a:latin typeface="Arial" charset="0"/>
                <a:cs typeface="Arial" charset="0"/>
              </a:rPr>
              <a:t>Fond malých projektů</a:t>
            </a:r>
            <a:r>
              <a:rPr lang="pl-PL" sz="3600" b="1" dirty="0">
                <a:solidFill>
                  <a:srgbClr val="003399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| </a:t>
            </a:r>
            <a:r>
              <a:rPr lang="pl-PL" altLang="cs-CZ" sz="3600" b="1" dirty="0">
                <a:solidFill>
                  <a:srgbClr val="FF6600"/>
                </a:solidFill>
                <a:latin typeface="Arial" charset="0"/>
                <a:cs typeface="Arial" charset="0"/>
              </a:rPr>
              <a:t>Fundusz Małych Projektów</a:t>
            </a:r>
          </a:p>
          <a:p>
            <a:pPr algn="ctr"/>
            <a:endParaRPr lang="pl-PL" sz="2000" b="1" dirty="0">
              <a:solidFill>
                <a:srgbClr val="003399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/>
            <a:r>
              <a:rPr lang="pl-PL" sz="2800" b="1" dirty="0">
                <a:solidFill>
                  <a:srgbClr val="003399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Program INTERREG </a:t>
            </a:r>
          </a:p>
          <a:p>
            <a:pPr algn="ctr"/>
            <a:r>
              <a:rPr lang="pl-PL" sz="2800" b="1" dirty="0">
                <a:solidFill>
                  <a:srgbClr val="003399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ČESKO – POLSKO | </a:t>
            </a:r>
            <a:r>
              <a:rPr lang="pl-PL" sz="2800" b="1" dirty="0">
                <a:solidFill>
                  <a:srgbClr val="FF66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CZECHY – POLSKA</a:t>
            </a:r>
            <a:endParaRPr lang="cs-CZ" sz="2800" b="1" dirty="0">
              <a:solidFill>
                <a:srgbClr val="FF66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4FCD72CF-94C2-49A8-9B0F-0553C665CF1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26478" y="5019712"/>
            <a:ext cx="1886764" cy="627047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4D75712D-83DD-44A3-B913-7C97BF3C7C8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39693" y="4958128"/>
            <a:ext cx="383960" cy="529600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DA120D4C-5261-4BF2-9A68-46A2290EBDA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48102" y="4889400"/>
            <a:ext cx="484371" cy="605544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B9F7EBB8-A65B-416D-9480-31857A2B4BF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92190" y="4825152"/>
            <a:ext cx="787375" cy="787375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E9CBDBA6-4F79-4DBF-ACF7-964F2265AB0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95224" y="4983297"/>
            <a:ext cx="550140" cy="541696"/>
          </a:xfrm>
          <a:prstGeom prst="rect">
            <a:avLst/>
          </a:prstGeom>
        </p:spPr>
      </p:pic>
      <p:pic>
        <p:nvPicPr>
          <p:cNvPr id="21" name="Obrázek 20" descr="Obsah obrázku text, klipart&#10;&#10;Popis byl vytvořen automaticky">
            <a:extLst>
              <a:ext uri="{FF2B5EF4-FFF2-40B4-BE49-F238E27FC236}">
                <a16:creationId xmlns:a16="http://schemas.microsoft.com/office/drawing/2014/main" id="{710AE3A5-34FA-4979-83B9-6564D5AFA05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530598" y="4913438"/>
            <a:ext cx="2178237" cy="699089"/>
          </a:xfrm>
          <a:prstGeom prst="rect">
            <a:avLst/>
          </a:prstGeom>
        </p:spPr>
      </p:pic>
      <p:pic>
        <p:nvPicPr>
          <p:cNvPr id="22" name="Obrázek 21" descr="Obsah obrázku text&#10;&#10;Popis byl vytvořen automaticky">
            <a:extLst>
              <a:ext uri="{FF2B5EF4-FFF2-40B4-BE49-F238E27FC236}">
                <a16:creationId xmlns:a16="http://schemas.microsoft.com/office/drawing/2014/main" id="{32783F00-1307-4345-BCC6-71C91495943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487312" y="594972"/>
            <a:ext cx="4809754" cy="12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3358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graphicFrame>
        <p:nvGraphicFramePr>
          <p:cNvPr id="9" name="Tabulka 2">
            <a:extLst>
              <a:ext uri="{FF2B5EF4-FFF2-40B4-BE49-F238E27FC236}">
                <a16:creationId xmlns:a16="http://schemas.microsoft.com/office/drawing/2014/main" id="{28010F7E-14DD-4DF2-B4D8-A6D3D1B6A4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755365"/>
              </p:ext>
            </p:extLst>
          </p:nvPr>
        </p:nvGraphicFramePr>
        <p:xfrm>
          <a:off x="390802" y="1214814"/>
          <a:ext cx="11549663" cy="4653326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549663">
                  <a:extLst>
                    <a:ext uri="{9D8B030D-6E8A-4147-A177-3AD203B41FA5}">
                      <a16:colId xmlns:a16="http://schemas.microsoft.com/office/drawing/2014/main" val="3983641993"/>
                    </a:ext>
                  </a:extLst>
                </a:gridCol>
              </a:tblGrid>
              <a:tr h="4653326"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altLang="cs-CZ" sz="1600" b="1" kern="12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Fond malých</a:t>
                      </a:r>
                      <a:r>
                        <a:rPr lang="cs-CZ" altLang="cs-CZ" sz="1600" b="1" kern="1200" baseline="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s-CZ" altLang="cs-CZ" sz="1600" b="1" kern="12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projektů je součástí Programu přeshraniční spolupráce Česká republika – Polsko///</a:t>
                      </a:r>
                      <a:r>
                        <a:rPr lang="pl-PL" altLang="cs-CZ" sz="1600" b="1" kern="1200" dirty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Fundusz Małych Projektów jest częścią Programu Współpracy Transgranicznej Republika Czeska - Polska</a:t>
                      </a:r>
                      <a:endParaRPr lang="cs-CZ" altLang="cs-CZ" sz="1600" b="1" kern="1200" dirty="0">
                        <a:solidFill>
                          <a:schemeClr val="accent2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indent="-285750" algn="just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altLang="cs-CZ" sz="1600" b="1" kern="1200" dirty="0">
                          <a:solidFill>
                            <a:srgbClr val="FF6600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FMP u</a:t>
                      </a:r>
                      <a:r>
                        <a:rPr lang="cs-CZ" altLang="cs-CZ" sz="1600" b="1" kern="1200" dirty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možňuje realizovat tzv.</a:t>
                      </a:r>
                      <a:r>
                        <a:rPr lang="cs-CZ" altLang="cs-CZ" sz="1600" b="1" kern="1200" baseline="0" dirty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„malé projekty“ s výší dotace z EFRR max. do 80 tisíc EUR///</a:t>
                      </a:r>
                      <a:r>
                        <a:rPr lang="pl-PL" altLang="cs-CZ" sz="1600" b="1" kern="1200" baseline="0" dirty="0">
                          <a:solidFill>
                            <a:srgbClr val="000099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FMP umożliwia realizację tzw. „małych projektów” z kwotą dofinansowania z EFRR do 80 000 euro</a:t>
                      </a:r>
                      <a:endParaRPr lang="cs-CZ" altLang="cs-CZ" sz="1600" b="1" kern="1200" dirty="0">
                        <a:solidFill>
                          <a:srgbClr val="000099"/>
                        </a:solidFill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indent="-285750" algn="just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altLang="cs-CZ" sz="1600" b="1" kern="12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V programech přeshraniční spolupráce je to velice oblíbený nástroj – </a:t>
                      </a:r>
                      <a:r>
                        <a:rPr lang="cs-CZ" altLang="cs-CZ" sz="1600" b="1" kern="1200" dirty="0">
                          <a:solidFill>
                            <a:srgbClr val="000099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v období 2014-2020 podpořeno</a:t>
                      </a:r>
                      <a:r>
                        <a:rPr lang="cs-CZ" altLang="cs-CZ" sz="1600" b="1" kern="1200" baseline="0" dirty="0">
                          <a:solidFill>
                            <a:srgbClr val="000099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na celé CZ-PL hranici téměř 2000 malých projektů///</a:t>
                      </a:r>
                      <a:r>
                        <a:rPr lang="pl-PL" altLang="cs-CZ" sz="1600" b="1" kern="1200" baseline="0" dirty="0">
                          <a:solidFill>
                            <a:schemeClr val="accent2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Jest to bardzo popularne narzędzie w programach współpracy transgranicznej – w okresie 2014-2020 dofinansowano prawie 2000 małych projektów wzdłuż całej granicy CZ-PL</a:t>
                      </a:r>
                      <a:endParaRPr lang="cs-CZ" sz="1600" b="1" kern="1200" dirty="0">
                        <a:solidFill>
                          <a:schemeClr val="accent2"/>
                        </a:solidFill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indent="-285750" algn="just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sz="1600" b="1" kern="1200" dirty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Fond malých</a:t>
                      </a:r>
                      <a:r>
                        <a:rPr lang="cs-CZ" sz="1600" b="1" kern="1200" baseline="0" dirty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s-CZ" sz="1600" b="1" kern="1200" dirty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projektů pokrývá celé území Programu, toto území je dále členěno do oblastí vymezených dle působnosti euroregionů, které zajišťují správu a administraci Fondu (tzv. </a:t>
                      </a:r>
                      <a:r>
                        <a:rPr lang="cs-CZ" sz="1600" b="1" kern="120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Správci Fondu malých</a:t>
                      </a:r>
                      <a:r>
                        <a:rPr lang="cs-CZ" sz="1600" b="1" kern="1200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s-CZ" sz="1600" b="1" kern="120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projektů</a:t>
                      </a:r>
                      <a:r>
                        <a:rPr lang="cs-CZ" sz="1600" b="1" kern="1200" dirty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)/// </a:t>
                      </a:r>
                      <a:r>
                        <a:rPr lang="pl-PL" sz="1600" b="1" kern="1200" dirty="0">
                          <a:solidFill>
                            <a:srgbClr val="000099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Fundusz Małych Projektów obejmuje cały obszar Programu, terytorium to jest dodatkowo podzielone na obszary według zasięgu działania euroregionów, które zapewniają zarządzanie i administrowanie Funduszem (tzw. Zarządzający Funduszem Małych Projektów)</a:t>
                      </a:r>
                      <a:endParaRPr lang="cs-CZ" sz="1600" b="1" kern="1200" dirty="0">
                        <a:solidFill>
                          <a:srgbClr val="000099"/>
                        </a:solidFill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cs-CZ" altLang="cs-CZ" sz="1600" b="1" kern="12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Euroregion Glacensis je Správcem Fondu malých projektů v Euroregionu Glacensis///</a:t>
                      </a:r>
                      <a:r>
                        <a:rPr lang="pl-PL" altLang="cs-CZ" sz="1600" b="1" kern="1200" dirty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Euroregion Glacensis jest Zarządzającym Funduszem Małych Projektów w Euroregionie Glacensis</a:t>
                      </a:r>
                      <a:endParaRPr lang="cs-CZ" altLang="cs-CZ" sz="1600" b="1" kern="1200" dirty="0">
                        <a:solidFill>
                          <a:schemeClr val="accent2"/>
                        </a:solidFill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6565"/>
                  </a:ext>
                </a:extLst>
              </a:tr>
            </a:tbl>
          </a:graphicData>
        </a:graphic>
      </p:graphicFrame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41023" y="36512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altLang="cs-CZ" sz="2200" b="1" dirty="0">
                <a:solidFill>
                  <a:srgbClr val="000099"/>
                </a:solidFill>
                <a:latin typeface="Arial" charset="0"/>
                <a:cs typeface="Arial" charset="0"/>
              </a:rPr>
              <a:t>Fond malých projektů</a:t>
            </a:r>
            <a:r>
              <a:rPr lang="pl-PL" sz="22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Fundusz Małych Projektów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47352" y="5059674"/>
            <a:ext cx="1167023" cy="1167023"/>
          </a:xfrm>
          <a:prstGeom prst="rect">
            <a:avLst/>
          </a:prstGeom>
        </p:spPr>
      </p:pic>
      <p:pic>
        <p:nvPicPr>
          <p:cNvPr id="13" name="Obrázek 12" descr="Obsah obrázku text&#10;&#10;Popis byl vytvořen automaticky">
            <a:extLst>
              <a:ext uri="{FF2B5EF4-FFF2-40B4-BE49-F238E27FC236}">
                <a16:creationId xmlns:a16="http://schemas.microsoft.com/office/drawing/2014/main" id="{32783F00-1307-4345-BCC6-71C9149594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570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0566" y="5579817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graphicFrame>
        <p:nvGraphicFramePr>
          <p:cNvPr id="9" name="Tabulka 2">
            <a:extLst>
              <a:ext uri="{FF2B5EF4-FFF2-40B4-BE49-F238E27FC236}">
                <a16:creationId xmlns:a16="http://schemas.microsoft.com/office/drawing/2014/main" id="{28010F7E-14DD-4DF2-B4D8-A6D3D1B6A4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256343"/>
              </p:ext>
            </p:extLst>
          </p:nvPr>
        </p:nvGraphicFramePr>
        <p:xfrm>
          <a:off x="390803" y="1214814"/>
          <a:ext cx="11410394" cy="4832223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410394">
                  <a:extLst>
                    <a:ext uri="{9D8B030D-6E8A-4147-A177-3AD203B41FA5}">
                      <a16:colId xmlns:a16="http://schemas.microsoft.com/office/drawing/2014/main" val="3983641993"/>
                    </a:ext>
                  </a:extLst>
                </a:gridCol>
              </a:tblGrid>
              <a:tr h="3825701">
                <a:tc>
                  <a:txBody>
                    <a:bodyPr/>
                    <a:lstStyle/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cs-CZ" altLang="cs-CZ" sz="1600" b="1" kern="1200" dirty="0">
                        <a:solidFill>
                          <a:srgbClr val="FF6600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85750" indent="-285750" algn="just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altLang="cs-CZ" sz="1600" b="1" kern="1200" dirty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Programové období 2014-2020 ve FMP v Euroregionu Glacensis///</a:t>
                      </a:r>
                      <a:r>
                        <a:rPr lang="pl-PL" altLang="cs-CZ" sz="1600" b="1" kern="1200" dirty="0">
                          <a:solidFill>
                            <a:srgbClr val="000099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Okres programowania 2014-2020 w FMP w Euroregionie Glacensis:</a:t>
                      </a:r>
                      <a:endParaRPr lang="cs-CZ" altLang="cs-CZ" sz="1600" b="1" kern="1200" dirty="0">
                        <a:solidFill>
                          <a:srgbClr val="000099"/>
                        </a:solidFill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742950" lvl="1" indent="-285750" algn="just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altLang="cs-CZ" sz="1600" b="1" kern="1200" dirty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do </a:t>
                      </a:r>
                      <a:r>
                        <a:rPr lang="cs-CZ" altLang="cs-CZ" sz="1600" b="1" kern="120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31.10.2023 </a:t>
                      </a:r>
                      <a:r>
                        <a:rPr lang="cs-CZ" altLang="cs-CZ" sz="1600" b="0" kern="120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(výzvy ukončeny)///</a:t>
                      </a:r>
                      <a:r>
                        <a:rPr lang="cs-CZ" altLang="cs-CZ" sz="1600" b="0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do 31.10.2023 (</a:t>
                      </a:r>
                      <a:r>
                        <a:rPr lang="cs-CZ" altLang="cs-CZ" sz="1600" b="0" kern="120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nabory</a:t>
                      </a:r>
                      <a:r>
                        <a:rPr lang="cs-CZ" altLang="cs-CZ" sz="1600" b="0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s-CZ" altLang="cs-CZ" sz="1600" b="0" kern="120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zostały</a:t>
                      </a:r>
                      <a:r>
                        <a:rPr lang="cs-CZ" altLang="cs-CZ" sz="1600" b="0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s-CZ" altLang="cs-CZ" sz="1600" b="0" kern="120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zakończone</a:t>
                      </a:r>
                      <a:r>
                        <a:rPr lang="cs-CZ" altLang="cs-CZ" sz="1600" b="0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285750" indent="-285750" algn="just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altLang="cs-CZ" sz="1600" b="1" kern="12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Programové období 2021-2027 ve FMP v Euroregionu Glacensis</a:t>
                      </a:r>
                      <a:r>
                        <a:rPr lang="cs-CZ" altLang="cs-CZ" sz="1600" b="1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:///</a:t>
                      </a:r>
                      <a:r>
                        <a:rPr lang="cs-CZ" altLang="cs-CZ" sz="1600" b="1" kern="1200" dirty="0">
                          <a:solidFill>
                            <a:srgbClr val="FF6600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Okres programowania 2021-2027 w FMP w Euroegionie Glacensis</a:t>
                      </a:r>
                      <a:endParaRPr lang="cs-CZ" altLang="cs-CZ" sz="1600" b="0" kern="1200" dirty="0">
                        <a:solidFill>
                          <a:srgbClr val="FF6600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742950" lvl="1" indent="-285750" algn="just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altLang="cs-CZ" sz="1600" b="1" kern="1200" dirty="0">
                          <a:solidFill>
                            <a:srgbClr val="FF6600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v současné době probíhá příprava dokumentace, v červnu 2023 bude předložena žádost na správu FMP, schvalování MV proběhne v září 2023///</a:t>
                      </a:r>
                      <a:r>
                        <a:rPr lang="pl-PL" altLang="cs-CZ" sz="1600" b="1" kern="12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obecnie przygotowywana jest dokumentacja, wniosek o zarządzanie FMP zostanie złożony </a:t>
                      </a:r>
                      <a:br>
                        <a:rPr lang="pl-PL" altLang="cs-CZ" sz="1600" b="1" kern="12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</a:br>
                      <a:r>
                        <a:rPr lang="pl-PL" altLang="cs-CZ" sz="1600" b="1" kern="12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w czerwcu 2023 r., decyzja KM w sprawie jego dofinansowania zostanie podjęta we wrześniu 2023 r.,</a:t>
                      </a:r>
                      <a:endParaRPr lang="cs-CZ" altLang="cs-CZ" sz="1600" b="1" kern="1200" dirty="0">
                        <a:solidFill>
                          <a:srgbClr val="000099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742950" lvl="1" indent="-285750" algn="just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altLang="cs-CZ" sz="1600" b="1" kern="12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zahájení FMP od </a:t>
                      </a:r>
                      <a:r>
                        <a:rPr lang="cs-CZ" altLang="cs-CZ" sz="1600" b="1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1.11.2023</a:t>
                      </a:r>
                      <a:r>
                        <a:rPr lang="cs-CZ" altLang="cs-CZ" sz="1600" b="0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cs-CZ" altLang="cs-CZ" sz="1600" b="1" kern="1200" dirty="0">
                          <a:solidFill>
                            <a:srgbClr val="000099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kdy budou vyhlášeny první výzvy pro předkládání projektových žádostí///</a:t>
                      </a:r>
                      <a:r>
                        <a:rPr lang="pl-PL" altLang="cs-CZ" sz="1600" b="1" kern="1200" dirty="0">
                          <a:solidFill>
                            <a:srgbClr val="FF6600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rozpoczęcie FMP od 1.11.2023 r., kiedy zostaną ogłoszone pierwsze nabory wniosków projektowych</a:t>
                      </a:r>
                      <a:endParaRPr lang="cs-CZ" altLang="cs-CZ" sz="1600" b="1" kern="1200" dirty="0">
                        <a:solidFill>
                          <a:srgbClr val="FF6600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altLang="cs-CZ" sz="1600" b="1" dirty="0">
                          <a:solidFill>
                            <a:srgbClr val="FF6600"/>
                          </a:solidFill>
                          <a:effectLst/>
                        </a:rPr>
                        <a:t>ukončení k </a:t>
                      </a:r>
                      <a:r>
                        <a:rPr lang="cs-CZ" altLang="cs-CZ" sz="1600" b="1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30.9.2029</a:t>
                      </a:r>
                      <a:r>
                        <a:rPr lang="cs-CZ" altLang="cs-CZ" sz="1600" b="1" dirty="0">
                          <a:solidFill>
                            <a:srgbClr val="FF6600"/>
                          </a:solidFill>
                          <a:effectLst/>
                        </a:rPr>
                        <a:t>, kdy musí být již veškeré malé projekty ukončeny i vyúčtovány///</a:t>
                      </a:r>
                      <a:r>
                        <a:rPr lang="pl-PL" altLang="cs-CZ" sz="1600" b="1" dirty="0">
                          <a:solidFill>
                            <a:srgbClr val="000099"/>
                          </a:solidFill>
                          <a:effectLst/>
                        </a:rPr>
                        <a:t>zakończenie nastąpi 30 września 2029 r., kiedy wszystkie małe projekty muszą zostać zakończone i rozliczon</a:t>
                      </a:r>
                      <a:r>
                        <a:rPr lang="pl-PL" altLang="cs-CZ" sz="1600" b="1" dirty="0">
                          <a:solidFill>
                            <a:srgbClr val="002060"/>
                          </a:solidFill>
                          <a:effectLst/>
                        </a:rPr>
                        <a:t>e</a:t>
                      </a:r>
                      <a:endParaRPr lang="cs-CZ" altLang="cs-CZ" sz="1600" dirty="0">
                        <a:solidFill>
                          <a:srgbClr val="002060"/>
                        </a:solidFill>
                        <a:effectLst/>
                      </a:endParaRPr>
                    </a:p>
                    <a:p>
                      <a:pPr marL="285750" indent="-285750" algn="just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q"/>
                      </a:pPr>
                      <a:endParaRPr lang="cs-CZ" altLang="cs-CZ" sz="1800" b="1" kern="1200" dirty="0"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6565"/>
                  </a:ext>
                </a:extLst>
              </a:tr>
            </a:tbl>
          </a:graphicData>
        </a:graphic>
      </p:graphicFrame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41023" y="36512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altLang="cs-CZ" sz="2200" b="1" dirty="0">
                <a:solidFill>
                  <a:srgbClr val="000099"/>
                </a:solidFill>
                <a:latin typeface="Arial" charset="0"/>
                <a:cs typeface="Arial" charset="0"/>
              </a:rPr>
              <a:t>Fond malých projektů</a:t>
            </a:r>
            <a:r>
              <a:rPr lang="pl-PL" sz="22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Fundusz Małych Projektów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48364" y="5325851"/>
            <a:ext cx="1167023" cy="1167023"/>
          </a:xfrm>
          <a:prstGeom prst="rect">
            <a:avLst/>
          </a:prstGeom>
        </p:spPr>
      </p:pic>
      <p:pic>
        <p:nvPicPr>
          <p:cNvPr id="13" name="Obrázek 12" descr="Obsah obrázku text&#10;&#10;Popis byl vytvořen automaticky">
            <a:extLst>
              <a:ext uri="{FF2B5EF4-FFF2-40B4-BE49-F238E27FC236}">
                <a16:creationId xmlns:a16="http://schemas.microsoft.com/office/drawing/2014/main" id="{32783F00-1307-4345-BCC6-71C9149594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90618" y="5685219"/>
            <a:ext cx="4809754" cy="12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311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graphicFrame>
        <p:nvGraphicFramePr>
          <p:cNvPr id="9" name="Tabulka 2">
            <a:extLst>
              <a:ext uri="{FF2B5EF4-FFF2-40B4-BE49-F238E27FC236}">
                <a16:creationId xmlns:a16="http://schemas.microsoft.com/office/drawing/2014/main" id="{28010F7E-14DD-4DF2-B4D8-A6D3D1B6A4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8105567"/>
              </p:ext>
            </p:extLst>
          </p:nvPr>
        </p:nvGraphicFramePr>
        <p:xfrm>
          <a:off x="390803" y="1214814"/>
          <a:ext cx="11410394" cy="3825701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5705197">
                  <a:extLst>
                    <a:ext uri="{9D8B030D-6E8A-4147-A177-3AD203B41FA5}">
                      <a16:colId xmlns:a16="http://schemas.microsoft.com/office/drawing/2014/main" val="3983641993"/>
                    </a:ext>
                  </a:extLst>
                </a:gridCol>
                <a:gridCol w="5705197">
                  <a:extLst>
                    <a:ext uri="{9D8B030D-6E8A-4147-A177-3AD203B41FA5}">
                      <a16:colId xmlns:a16="http://schemas.microsoft.com/office/drawing/2014/main" val="2517259943"/>
                    </a:ext>
                  </a:extLst>
                </a:gridCol>
              </a:tblGrid>
              <a:tr h="382570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Tx/>
                        <a:buNone/>
                      </a:pPr>
                      <a:endParaRPr lang="cs-CZ" altLang="cs-CZ" sz="500" b="1" u="sng" kern="1200" dirty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indent="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Tx/>
                        <a:buNone/>
                      </a:pPr>
                      <a:r>
                        <a:rPr lang="cs-CZ" altLang="cs-CZ" sz="1800" b="1" u="sng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EUROREGIONY NA ČESKO-POLSKÉ HRANICI / </a:t>
                      </a:r>
                      <a:r>
                        <a:rPr lang="cs-CZ" altLang="cs-CZ" sz="1800" b="1" u="sng" kern="1200" dirty="0"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EUROREGIONY NA POLSKO-CZESKIEJ GRANICY:</a:t>
                      </a:r>
                    </a:p>
                    <a:p>
                      <a:pPr marL="252000" lvl="1" indent="-285750" algn="ctr">
                        <a:lnSpc>
                          <a:spcPct val="90000"/>
                        </a:lnSpc>
                        <a:spcAft>
                          <a:spcPts val="10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pl-PL" altLang="cs-CZ" sz="1800" b="1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Euroregion Nisa – </a:t>
                      </a:r>
                      <a:r>
                        <a:rPr lang="pl-PL" altLang="cs-CZ" sz="1800" b="1" kern="120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Nysa</a:t>
                      </a:r>
                      <a:r>
                        <a:rPr lang="pl-PL" altLang="cs-CZ" sz="1800" b="1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252000" lvl="1" indent="-285750" algn="ctr">
                        <a:lnSpc>
                          <a:spcPct val="90000"/>
                        </a:lnSpc>
                        <a:spcAft>
                          <a:spcPts val="10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pl-PL" altLang="cs-CZ" sz="1800" b="1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Euroregion Glacensis – </a:t>
                      </a:r>
                      <a:r>
                        <a:rPr lang="pl-PL" altLang="cs-CZ" sz="1800" b="1" kern="120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Glacensis</a:t>
                      </a:r>
                    </a:p>
                    <a:p>
                      <a:pPr marL="252000" lvl="1" indent="-285750" algn="ctr">
                        <a:lnSpc>
                          <a:spcPct val="90000"/>
                        </a:lnSpc>
                        <a:spcAft>
                          <a:spcPts val="10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pl-PL" altLang="cs-CZ" sz="1800" b="1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Euroregion Praděd – </a:t>
                      </a:r>
                      <a:r>
                        <a:rPr lang="pl-PL" altLang="cs-CZ" sz="1800" b="1" kern="120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Pradziad</a:t>
                      </a:r>
                    </a:p>
                    <a:p>
                      <a:pPr marL="252000" lvl="1" indent="-285750" algn="ctr">
                        <a:lnSpc>
                          <a:spcPct val="90000"/>
                        </a:lnSpc>
                        <a:spcAft>
                          <a:spcPts val="10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pl-PL" altLang="cs-CZ" sz="1800" b="1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Euroregion Silesia – </a:t>
                      </a:r>
                      <a:r>
                        <a:rPr lang="pl-PL" altLang="cs-CZ" sz="1800" b="1" kern="120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Silesia</a:t>
                      </a:r>
                    </a:p>
                    <a:p>
                      <a:pPr marL="252000" lvl="1" indent="-285750" algn="ctr">
                        <a:lnSpc>
                          <a:spcPct val="90000"/>
                        </a:lnSpc>
                        <a:spcAft>
                          <a:spcPts val="10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pl-PL" altLang="cs-CZ" sz="1800" b="1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Euroregion Těšínské Slezsko – </a:t>
                      </a:r>
                      <a:r>
                        <a:rPr lang="pl-PL" altLang="cs-CZ" sz="1800" b="1" kern="120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Śl</a:t>
                      </a:r>
                      <a:r>
                        <a:rPr lang="pl-PL" sz="1800" b="1" kern="120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ąsk Cieszyński</a:t>
                      </a:r>
                      <a:endParaRPr lang="pl-PL" altLang="cs-CZ" sz="1800" b="1" kern="1200" dirty="0"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252000" lvl="1" indent="-285750" algn="ctr">
                        <a:lnSpc>
                          <a:spcPct val="90000"/>
                        </a:lnSpc>
                        <a:spcAft>
                          <a:spcPts val="10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pl-PL" altLang="cs-CZ" sz="1800" b="1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Euroregion Beskydy – </a:t>
                      </a:r>
                      <a:r>
                        <a:rPr lang="pl-PL" altLang="cs-CZ" sz="1800" b="1" kern="120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Beskidy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q"/>
                      </a:pPr>
                      <a:endParaRPr lang="cs-CZ" sz="1800" b="1" kern="1200" dirty="0">
                        <a:solidFill>
                          <a:srgbClr val="FF6600"/>
                        </a:solidFill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12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6565"/>
                  </a:ext>
                </a:extLst>
              </a:tr>
            </a:tbl>
          </a:graphicData>
        </a:graphic>
      </p:graphicFrame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41023" y="36512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altLang="cs-CZ" sz="2200" b="1" dirty="0">
                <a:solidFill>
                  <a:srgbClr val="000099"/>
                </a:solidFill>
                <a:latin typeface="Arial" charset="0"/>
                <a:cs typeface="Arial" charset="0"/>
              </a:rPr>
              <a:t>Fond malých projektů</a:t>
            </a:r>
            <a:r>
              <a:rPr lang="pl-PL" sz="22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Fundusz Małych Projektów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4FCD72CF-94C2-49A8-9B0F-0553C665CF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51817" y="4386737"/>
            <a:ext cx="1886764" cy="627047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4D75712D-83DD-44A3-B913-7C97BF3C7C8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65032" y="4325153"/>
            <a:ext cx="383960" cy="529600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DA120D4C-5261-4BF2-9A68-46A2290EBDA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73441" y="4256425"/>
            <a:ext cx="484371" cy="605544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B9F7EBB8-A65B-416D-9480-31857A2B4BF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817529" y="4192177"/>
            <a:ext cx="787375" cy="787375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E9CBDBA6-4F79-4DBF-ACF7-964F2265AB0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520563" y="4350322"/>
            <a:ext cx="550140" cy="541696"/>
          </a:xfrm>
          <a:prstGeom prst="rect">
            <a:avLst/>
          </a:prstGeom>
        </p:spPr>
      </p:pic>
      <p:pic>
        <p:nvPicPr>
          <p:cNvPr id="17" name="Obrázek 16" descr="Obsah obrázku text, klipart&#10;&#10;Popis byl vytvořen automaticky">
            <a:extLst>
              <a:ext uri="{FF2B5EF4-FFF2-40B4-BE49-F238E27FC236}">
                <a16:creationId xmlns:a16="http://schemas.microsoft.com/office/drawing/2014/main" id="{710AE3A5-34FA-4979-83B9-6564D5AFA05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455937" y="4280463"/>
            <a:ext cx="2178237" cy="69908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269" y="1239001"/>
            <a:ext cx="4233731" cy="2993237"/>
          </a:xfrm>
          <a:prstGeom prst="rect">
            <a:avLst/>
          </a:prstGeom>
        </p:spPr>
      </p:pic>
      <p:pic>
        <p:nvPicPr>
          <p:cNvPr id="20" name="Obrázek 19" descr="Obsah obrázku text&#10;&#10;Popis byl vytvořen automaticky">
            <a:extLst>
              <a:ext uri="{FF2B5EF4-FFF2-40B4-BE49-F238E27FC236}">
                <a16:creationId xmlns:a16="http://schemas.microsoft.com/office/drawing/2014/main" id="{0DFB9DF2-0231-494C-824D-3945DECBEF8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977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graphicFrame>
        <p:nvGraphicFramePr>
          <p:cNvPr id="9" name="Tabulka 2">
            <a:extLst>
              <a:ext uri="{FF2B5EF4-FFF2-40B4-BE49-F238E27FC236}">
                <a16:creationId xmlns:a16="http://schemas.microsoft.com/office/drawing/2014/main" id="{28010F7E-14DD-4DF2-B4D8-A6D3D1B6A4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3022815"/>
              </p:ext>
            </p:extLst>
          </p:nvPr>
        </p:nvGraphicFramePr>
        <p:xfrm>
          <a:off x="390803" y="1214814"/>
          <a:ext cx="11410394" cy="4016248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410394">
                  <a:extLst>
                    <a:ext uri="{9D8B030D-6E8A-4147-A177-3AD203B41FA5}">
                      <a16:colId xmlns:a16="http://schemas.microsoft.com/office/drawing/2014/main" val="3983641993"/>
                    </a:ext>
                  </a:extLst>
                </a:gridCol>
              </a:tblGrid>
              <a:tr h="3825701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20000"/>
                        </a:lnSpc>
                        <a:spcAft>
                          <a:spcPts val="1000"/>
                        </a:spcAft>
                        <a:buFont typeface="Wingdings" panose="05000000000000000000" pitchFamily="2" charset="2"/>
                        <a:buNone/>
                      </a:pPr>
                      <a:endParaRPr lang="cs-CZ" sz="500" b="1" kern="1200" dirty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indent="0" algn="l">
                        <a:lnSpc>
                          <a:spcPct val="12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cs-CZ" sz="1800" b="1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Euroregiony zajišťují správu a implementaci Fondu malých projektů již od předvstupních programů:///</a:t>
                      </a:r>
                      <a:r>
                        <a:rPr lang="pl-PL" sz="1800" b="1" kern="1200" dirty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Euroregiony zarządzają i wdrażają Fundusz Małych Projektów od czasów programów przedakcesyjnych:</a:t>
                      </a:r>
                      <a:endParaRPr lang="cs-CZ" sz="1800" b="1" kern="1200" dirty="0">
                        <a:solidFill>
                          <a:schemeClr val="accent2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802800" lvl="0" indent="-285750" algn="just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cs-CZ" sz="1800" b="1" kern="120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Phare</a:t>
                      </a:r>
                      <a:r>
                        <a:rPr lang="cs-CZ" sz="1800" b="1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cs-CZ" sz="1800" b="1" kern="120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Phare</a:t>
                      </a:r>
                      <a:r>
                        <a:rPr lang="cs-CZ" sz="1800" b="1" kern="1200" baseline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cs-CZ" sz="1800" b="1" kern="120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Credo</a:t>
                      </a:r>
                      <a:r>
                        <a:rPr lang="cs-CZ" sz="1800" b="1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1997 – 2000, </a:t>
                      </a:r>
                      <a:r>
                        <a:rPr lang="cs-CZ" sz="1800" b="1" kern="120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Phare</a:t>
                      </a:r>
                      <a:r>
                        <a:rPr lang="cs-CZ" sz="1800" b="1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CBC 1999 – 2003) </a:t>
                      </a:r>
                      <a:r>
                        <a:rPr lang="cs-CZ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Times New Roman" panose="02020603050405020304" pitchFamily="18" charset="0"/>
                        </a:rPr>
                        <a:t>=&gt; </a:t>
                      </a:r>
                      <a:r>
                        <a:rPr lang="cs-CZ" b="1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Times New Roman" panose="02020603050405020304" pitchFamily="18" charset="0"/>
                        </a:rPr>
                        <a:t>10% programu</a:t>
                      </a:r>
                      <a:endParaRPr lang="cs-CZ" sz="1800" b="1" kern="1200" dirty="0"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802800" lvl="0" indent="-285750" algn="just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cs-CZ" sz="1800" b="1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INTERREG IIIA  2004 – 2006 </a:t>
                      </a:r>
                      <a:r>
                        <a:rPr lang="cs-CZ" sz="1800" b="1" kern="120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=&gt; 15% programu</a:t>
                      </a:r>
                    </a:p>
                    <a:p>
                      <a:pPr marL="802800" lvl="0" indent="-285750" algn="just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cs-CZ" sz="1800" b="1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OPPS ČR-PR/POWT RCZ-RP  2007 – 2013 </a:t>
                      </a:r>
                      <a:r>
                        <a:rPr lang="cs-CZ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Times New Roman" panose="02020603050405020304" pitchFamily="18" charset="0"/>
                        </a:rPr>
                        <a:t>=&gt;</a:t>
                      </a:r>
                      <a:r>
                        <a:rPr lang="cs-CZ" sz="1800" b="1" kern="120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20% programu</a:t>
                      </a:r>
                    </a:p>
                    <a:p>
                      <a:pPr marL="802800" lvl="0" indent="-285750" algn="just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cs-CZ" sz="1800" b="1" kern="120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Interreg</a:t>
                      </a:r>
                      <a:r>
                        <a:rPr lang="cs-CZ" sz="1800" b="1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V-A  2014 – 2020 </a:t>
                      </a:r>
                      <a:r>
                        <a:rPr lang="cs-CZ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Times New Roman" panose="02020603050405020304" pitchFamily="18" charset="0"/>
                        </a:rPr>
                        <a:t>=&gt;</a:t>
                      </a:r>
                      <a:r>
                        <a:rPr lang="cs-CZ" sz="1800" b="1" kern="120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20% programu</a:t>
                      </a:r>
                    </a:p>
                    <a:p>
                      <a:pPr marL="802800" lvl="0" indent="-285750" algn="just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cs-CZ" sz="1800" b="1" kern="120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Interreg</a:t>
                      </a:r>
                      <a:r>
                        <a:rPr lang="cs-CZ" sz="1800" b="1" kern="120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Česko – Polsko 2021 – 2027 </a:t>
                      </a:r>
                      <a:r>
                        <a:rPr lang="cs-CZ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cs typeface="Times New Roman" panose="02020603050405020304" pitchFamily="18" charset="0"/>
                        </a:rPr>
                        <a:t>=&gt;</a:t>
                      </a:r>
                      <a:r>
                        <a:rPr lang="cs-CZ" sz="1800" b="1" kern="120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 20% programu</a:t>
                      </a:r>
                      <a:endParaRPr lang="cs-CZ" sz="1800" b="1" kern="1200" dirty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6565"/>
                  </a:ext>
                </a:extLst>
              </a:tr>
            </a:tbl>
          </a:graphicData>
        </a:graphic>
      </p:graphicFrame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41023" y="36512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altLang="cs-CZ" sz="2200" b="1" dirty="0">
                <a:solidFill>
                  <a:srgbClr val="000099"/>
                </a:solidFill>
                <a:latin typeface="Arial" charset="0"/>
                <a:cs typeface="Arial" charset="0"/>
              </a:rPr>
              <a:t>Z historie CZ-PL Fondu malých projektů</a:t>
            </a:r>
            <a:r>
              <a:rPr lang="pl-PL" sz="22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</a:p>
          <a:p>
            <a:pPr algn="ctr"/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Z historii CZ-PL Funduszu Małych Projektów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9251" y="2268695"/>
            <a:ext cx="1257300" cy="638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8458" y="2850729"/>
            <a:ext cx="2244155" cy="5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5140" y="3429000"/>
            <a:ext cx="1697202" cy="472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5" descr="C:\Users\Jana\Documents\Cíl 2\Přeshraniční spolupráce\Publicita\Logo cz-pl\logo_cz_pl\rgb_display\logo_cz_pl_rgb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27" y="4069523"/>
            <a:ext cx="1995204" cy="449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Obrázek 16" descr="Obsah obrázku text&#10;&#10;Popis byl vytvořen automaticky">
            <a:extLst>
              <a:ext uri="{FF2B5EF4-FFF2-40B4-BE49-F238E27FC236}">
                <a16:creationId xmlns:a16="http://schemas.microsoft.com/office/drawing/2014/main" id="{5CE3E8A9-5822-4F45-8CF2-D783AF61AD3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  <p:pic>
        <p:nvPicPr>
          <p:cNvPr id="16" name="Obrázek 15" descr="Obsah obrázku text&#10;&#10;Popis byl vytvořen automaticky">
            <a:extLst>
              <a:ext uri="{FF2B5EF4-FFF2-40B4-BE49-F238E27FC236}">
                <a16:creationId xmlns:a16="http://schemas.microsoft.com/office/drawing/2014/main" id="{D79CFED0-50CB-4045-BC90-423CC9F6A7B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883346" y="4608396"/>
            <a:ext cx="2311784" cy="577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782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graphicFrame>
        <p:nvGraphicFramePr>
          <p:cNvPr id="9" name="Tabulka 2">
            <a:extLst>
              <a:ext uri="{FF2B5EF4-FFF2-40B4-BE49-F238E27FC236}">
                <a16:creationId xmlns:a16="http://schemas.microsoft.com/office/drawing/2014/main" id="{28010F7E-14DD-4DF2-B4D8-A6D3D1B6A492}"/>
              </a:ext>
            </a:extLst>
          </p:cNvPr>
          <p:cNvGraphicFramePr>
            <a:graphicFrameLocks noGrp="1"/>
          </p:cNvGraphicFramePr>
          <p:nvPr/>
        </p:nvGraphicFramePr>
        <p:xfrm>
          <a:off x="390803" y="1214814"/>
          <a:ext cx="11410394" cy="3825701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5705197">
                  <a:extLst>
                    <a:ext uri="{9D8B030D-6E8A-4147-A177-3AD203B41FA5}">
                      <a16:colId xmlns:a16="http://schemas.microsoft.com/office/drawing/2014/main" val="3983641993"/>
                    </a:ext>
                  </a:extLst>
                </a:gridCol>
                <a:gridCol w="5705197">
                  <a:extLst>
                    <a:ext uri="{9D8B030D-6E8A-4147-A177-3AD203B41FA5}">
                      <a16:colId xmlns:a16="http://schemas.microsoft.com/office/drawing/2014/main" val="2517259943"/>
                    </a:ext>
                  </a:extLst>
                </a:gridCol>
              </a:tblGrid>
              <a:tr h="382570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6565"/>
                  </a:ext>
                </a:extLst>
              </a:tr>
            </a:tbl>
          </a:graphicData>
        </a:graphic>
      </p:graphicFrame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41023" y="36512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altLang="cs-CZ" sz="2200" b="1" dirty="0">
                <a:solidFill>
                  <a:srgbClr val="000099"/>
                </a:solidFill>
                <a:latin typeface="Arial" charset="0"/>
                <a:cs typeface="Arial" charset="0"/>
              </a:rPr>
              <a:t>Alokace programu CZ-PL - historické srovnání </a:t>
            </a:r>
            <a:r>
              <a:rPr lang="pl-PL" sz="22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</a:p>
          <a:p>
            <a:pPr algn="ctr"/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Alokacja Programu CZ-PL - porównanie historyczne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348448"/>
              </p:ext>
            </p:extLst>
          </p:nvPr>
        </p:nvGraphicFramePr>
        <p:xfrm>
          <a:off x="812945" y="1608589"/>
          <a:ext cx="10566110" cy="35722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63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24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24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24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524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92325">
                <a:tc>
                  <a:txBody>
                    <a:bodyPr/>
                    <a:lstStyle/>
                    <a:p>
                      <a:pPr algn="ctr" rtl="0" fontAlgn="ctr"/>
                      <a:endParaRPr lang="cs-CZ" sz="18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b="1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Alokace/</a:t>
                      </a:r>
                      <a:r>
                        <a:rPr lang="cs-CZ" sz="1800" b="1" dirty="0" err="1">
                          <a:effectLst/>
                          <a:latin typeface="+mn-lt"/>
                          <a:cs typeface="Arial" panose="020B0604020202020204" pitchFamily="34" charset="0"/>
                        </a:rPr>
                        <a:t>Alokacja</a:t>
                      </a:r>
                      <a:r>
                        <a:rPr lang="cs-CZ" sz="1800" b="1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 rtl="0" fontAlgn="ctr"/>
                      <a:r>
                        <a:rPr lang="cs-CZ" sz="1800" b="1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2004-2006</a:t>
                      </a: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b="1" dirty="0">
                          <a:effectLst/>
                          <a:latin typeface="+mn-lt"/>
                        </a:rPr>
                        <a:t>Alokace</a:t>
                      </a:r>
                      <a:r>
                        <a:rPr lang="cs-CZ" sz="1800" b="1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/</a:t>
                      </a:r>
                      <a:r>
                        <a:rPr lang="cs-CZ" sz="1800" b="1" dirty="0" err="1">
                          <a:effectLst/>
                          <a:latin typeface="+mn-lt"/>
                          <a:cs typeface="Arial" panose="020B0604020202020204" pitchFamily="34" charset="0"/>
                        </a:rPr>
                        <a:t>Alokacja</a:t>
                      </a:r>
                      <a:r>
                        <a:rPr lang="cs-CZ" sz="1800" b="1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1800" b="1" dirty="0">
                          <a:effectLst/>
                          <a:latin typeface="+mn-lt"/>
                        </a:rPr>
                        <a:t> </a:t>
                      </a:r>
                    </a:p>
                    <a:p>
                      <a:pPr algn="ctr" rtl="0" fontAlgn="ctr"/>
                      <a:r>
                        <a:rPr lang="cs-CZ" sz="1800" b="1" dirty="0">
                          <a:effectLst/>
                          <a:latin typeface="+mn-lt"/>
                        </a:rPr>
                        <a:t>2007-2013</a:t>
                      </a:r>
                      <a:endParaRPr lang="cs-CZ" sz="1800" b="1" dirty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b="1" dirty="0">
                          <a:effectLst/>
                          <a:latin typeface="+mn-lt"/>
                        </a:rPr>
                        <a:t>Alokace</a:t>
                      </a:r>
                      <a:r>
                        <a:rPr lang="cs-CZ" sz="1800" b="1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/</a:t>
                      </a:r>
                      <a:r>
                        <a:rPr lang="cs-CZ" sz="1800" b="1" dirty="0" err="1">
                          <a:effectLst/>
                          <a:latin typeface="+mn-lt"/>
                          <a:cs typeface="Arial" panose="020B0604020202020204" pitchFamily="34" charset="0"/>
                        </a:rPr>
                        <a:t>Alokacja</a:t>
                      </a:r>
                      <a:r>
                        <a:rPr lang="cs-CZ" sz="1800" b="1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endParaRPr lang="cs-CZ" sz="1800" b="1" dirty="0">
                        <a:effectLst/>
                        <a:latin typeface="+mn-lt"/>
                      </a:endParaRPr>
                    </a:p>
                    <a:p>
                      <a:pPr algn="ctr" rtl="0" fontAlgn="ctr"/>
                      <a:r>
                        <a:rPr lang="cs-CZ" sz="1800" b="1" dirty="0">
                          <a:effectLst/>
                          <a:latin typeface="+mn-lt"/>
                        </a:rPr>
                        <a:t>2014-2021</a:t>
                      </a:r>
                      <a:endParaRPr lang="cs-CZ" sz="1800" b="1" dirty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b="1" dirty="0">
                          <a:effectLst/>
                          <a:latin typeface="+mn-lt"/>
                        </a:rPr>
                        <a:t>Alokace</a:t>
                      </a:r>
                      <a:r>
                        <a:rPr lang="cs-CZ" sz="1800" b="1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/</a:t>
                      </a:r>
                      <a:r>
                        <a:rPr lang="cs-CZ" sz="1800" b="1" dirty="0" err="1">
                          <a:effectLst/>
                          <a:latin typeface="+mn-lt"/>
                          <a:cs typeface="Arial" panose="020B0604020202020204" pitchFamily="34" charset="0"/>
                        </a:rPr>
                        <a:t>Alokacja</a:t>
                      </a:r>
                      <a:r>
                        <a:rPr lang="cs-CZ" sz="1800" b="1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endParaRPr lang="cs-CZ" sz="1800" b="1" dirty="0">
                        <a:effectLst/>
                        <a:latin typeface="+mn-lt"/>
                      </a:endParaRPr>
                    </a:p>
                    <a:p>
                      <a:pPr algn="ctr" rtl="0" fontAlgn="ctr"/>
                      <a:r>
                        <a:rPr lang="cs-CZ" sz="1800" b="1" dirty="0">
                          <a:effectLst/>
                          <a:latin typeface="+mn-lt"/>
                        </a:rPr>
                        <a:t>2021-2027</a:t>
                      </a:r>
                      <a:endParaRPr lang="cs-CZ" sz="1800" b="1" dirty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21431" marR="21431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6981">
                <a:tc>
                  <a:txBody>
                    <a:bodyPr/>
                    <a:lstStyle/>
                    <a:p>
                      <a:pPr algn="ctr" rtl="0" fontAlgn="ctr"/>
                      <a:endParaRPr lang="cs-CZ" sz="18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b="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EUR</a:t>
                      </a: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b="0" dirty="0">
                          <a:effectLst/>
                          <a:latin typeface="+mn-lt"/>
                        </a:rPr>
                        <a:t>EUR</a:t>
                      </a:r>
                      <a:endParaRPr lang="cs-CZ" sz="1800" b="0" dirty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b="0" dirty="0">
                          <a:effectLst/>
                          <a:latin typeface="+mn-lt"/>
                        </a:rPr>
                        <a:t>EUR</a:t>
                      </a:r>
                      <a:endParaRPr lang="cs-CZ" sz="1800" b="0" dirty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EUR</a:t>
                      </a:r>
                      <a:endParaRPr lang="cs-CZ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21431" marR="21431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6981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dirty="0">
                          <a:effectLst/>
                          <a:latin typeface="+mn-lt"/>
                        </a:rPr>
                        <a:t>Program</a:t>
                      </a:r>
                      <a:endParaRPr lang="cs-CZ" sz="1800" dirty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16 500 000</a:t>
                      </a: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dirty="0">
                          <a:effectLst/>
                          <a:latin typeface="+mn-lt"/>
                        </a:rPr>
                        <a:t>219 460 000</a:t>
                      </a:r>
                      <a:endParaRPr lang="cs-CZ" sz="1800" dirty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dirty="0">
                          <a:effectLst/>
                          <a:latin typeface="+mn-lt"/>
                        </a:rPr>
                        <a:t>226 221 710</a:t>
                      </a:r>
                      <a:endParaRPr lang="cs-CZ" sz="1800" dirty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178 870 000</a:t>
                      </a:r>
                      <a:endParaRPr lang="cs-CZ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21431" marR="21431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6981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dirty="0">
                          <a:effectLst/>
                          <a:latin typeface="+mn-lt"/>
                        </a:rPr>
                        <a:t>Fond mikroprojektů/</a:t>
                      </a:r>
                      <a:r>
                        <a:rPr lang="cs-CZ" sz="1800" dirty="0" err="1">
                          <a:effectLst/>
                          <a:latin typeface="+mn-lt"/>
                        </a:rPr>
                        <a:t>Fundusz</a:t>
                      </a:r>
                      <a:r>
                        <a:rPr lang="cs-CZ" sz="1800" dirty="0">
                          <a:effectLst/>
                          <a:latin typeface="+mn-lt"/>
                        </a:rPr>
                        <a:t> </a:t>
                      </a:r>
                      <a:r>
                        <a:rPr lang="cs-CZ" sz="1800" dirty="0" err="1">
                          <a:effectLst/>
                          <a:latin typeface="+mn-lt"/>
                        </a:rPr>
                        <a:t>Mikroprojektów</a:t>
                      </a:r>
                      <a:endParaRPr lang="cs-CZ" sz="1800" dirty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2 475 000</a:t>
                      </a: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dirty="0">
                          <a:effectLst/>
                          <a:latin typeface="+mn-lt"/>
                        </a:rPr>
                        <a:t>43 891 869</a:t>
                      </a:r>
                      <a:endParaRPr lang="cs-CZ" sz="1800" dirty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dirty="0">
                          <a:effectLst/>
                          <a:latin typeface="+mn-lt"/>
                        </a:rPr>
                        <a:t>45 244 343</a:t>
                      </a:r>
                      <a:endParaRPr lang="cs-CZ" sz="1800" dirty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35 774 101</a:t>
                      </a:r>
                      <a:endParaRPr lang="cs-CZ" sz="1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21431" marR="21431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4882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Podíl FMP na Programu/</a:t>
                      </a:r>
                      <a:r>
                        <a:rPr lang="cs-CZ" sz="1800" dirty="0" err="1">
                          <a:effectLst/>
                          <a:latin typeface="+mn-lt"/>
                          <a:cs typeface="Arial" panose="020B0604020202020204" pitchFamily="34" charset="0"/>
                        </a:rPr>
                        <a:t>Udział</a:t>
                      </a:r>
                      <a:r>
                        <a:rPr lang="cs-CZ" sz="1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 FMP w </a:t>
                      </a:r>
                      <a:r>
                        <a:rPr lang="cs-CZ" sz="1800" dirty="0" err="1">
                          <a:effectLst/>
                          <a:latin typeface="+mn-lt"/>
                          <a:cs typeface="Arial" panose="020B0604020202020204" pitchFamily="34" charset="0"/>
                        </a:rPr>
                        <a:t>Programie</a:t>
                      </a:r>
                      <a:endParaRPr lang="cs-CZ" sz="1800" dirty="0"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15 %</a:t>
                      </a: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20 %</a:t>
                      </a: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20 %</a:t>
                      </a:r>
                    </a:p>
                  </a:txBody>
                  <a:tcPr marL="21431" marR="21431" marT="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cs typeface="Arial" panose="020B0604020202020204" pitchFamily="34" charset="0"/>
                        </a:rPr>
                        <a:t>20 %</a:t>
                      </a:r>
                    </a:p>
                  </a:txBody>
                  <a:tcPr marL="21431" marR="21431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2" name="Obrázek 11" descr="Obsah obrázku text&#10;&#10;Popis byl vytvořen automaticky">
            <a:extLst>
              <a:ext uri="{FF2B5EF4-FFF2-40B4-BE49-F238E27FC236}">
                <a16:creationId xmlns:a16="http://schemas.microsoft.com/office/drawing/2014/main" id="{D53EE976-5488-4752-852E-6EFD99C8AC8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060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graphicFrame>
        <p:nvGraphicFramePr>
          <p:cNvPr id="9" name="Tabulka 2">
            <a:extLst>
              <a:ext uri="{FF2B5EF4-FFF2-40B4-BE49-F238E27FC236}">
                <a16:creationId xmlns:a16="http://schemas.microsoft.com/office/drawing/2014/main" id="{28010F7E-14DD-4DF2-B4D8-A6D3D1B6A492}"/>
              </a:ext>
            </a:extLst>
          </p:cNvPr>
          <p:cNvGraphicFramePr>
            <a:graphicFrameLocks noGrp="1"/>
          </p:cNvGraphicFramePr>
          <p:nvPr/>
        </p:nvGraphicFramePr>
        <p:xfrm>
          <a:off x="390803" y="1214814"/>
          <a:ext cx="11410394" cy="3825701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5705197">
                  <a:extLst>
                    <a:ext uri="{9D8B030D-6E8A-4147-A177-3AD203B41FA5}">
                      <a16:colId xmlns:a16="http://schemas.microsoft.com/office/drawing/2014/main" val="3983641993"/>
                    </a:ext>
                  </a:extLst>
                </a:gridCol>
                <a:gridCol w="5705197">
                  <a:extLst>
                    <a:ext uri="{9D8B030D-6E8A-4147-A177-3AD203B41FA5}">
                      <a16:colId xmlns:a16="http://schemas.microsoft.com/office/drawing/2014/main" val="2517259943"/>
                    </a:ext>
                  </a:extLst>
                </a:gridCol>
              </a:tblGrid>
              <a:tr h="382570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6565"/>
                  </a:ext>
                </a:extLst>
              </a:tr>
            </a:tbl>
          </a:graphicData>
        </a:graphic>
      </p:graphicFrame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41023" y="36512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altLang="cs-CZ" sz="2200" b="1" dirty="0">
                <a:solidFill>
                  <a:srgbClr val="000099"/>
                </a:solidFill>
                <a:latin typeface="Arial" charset="0"/>
                <a:cs typeface="Arial" charset="0"/>
              </a:rPr>
              <a:t>Alokace Fondu malých projektů 2021 - 2027 </a:t>
            </a:r>
            <a:r>
              <a:rPr lang="pl-PL" sz="22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</a:p>
          <a:p>
            <a:pPr algn="ctr"/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Alokacja Funduszu Małych Projektów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741013"/>
              </p:ext>
            </p:extLst>
          </p:nvPr>
        </p:nvGraphicFramePr>
        <p:xfrm>
          <a:off x="1210963" y="1509684"/>
          <a:ext cx="9770073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23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10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566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Euroregiony</a:t>
                      </a:r>
                      <a:r>
                        <a:rPr lang="cs-CZ" baseline="0" dirty="0"/>
                        <a:t> (</a:t>
                      </a:r>
                      <a:r>
                        <a:rPr lang="cs-CZ" dirty="0"/>
                        <a:t>CZ + PL)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% podíl/</a:t>
                      </a:r>
                      <a:r>
                        <a:rPr lang="cs-CZ" dirty="0" err="1"/>
                        <a:t>udział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ALOKACE/ALOKACJA</a:t>
                      </a:r>
                    </a:p>
                    <a:p>
                      <a:pPr algn="ctr"/>
                      <a:r>
                        <a:rPr lang="cs-CZ" dirty="0"/>
                        <a:t>2021-2027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marL="87313" indent="0" algn="ctr" fontAlgn="b"/>
                      <a:r>
                        <a:rPr lang="cs-CZ" sz="1600" b="1" u="none" strike="noStrike" dirty="0"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Nisa </a:t>
                      </a:r>
                      <a:r>
                        <a:rPr lang="pl-PL" sz="1600" b="1" u="none" strike="noStrike" dirty="0"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 </a:t>
                      </a:r>
                      <a:r>
                        <a:rPr lang="pl-PL" sz="1600" b="1" u="none" strike="noStrike" dirty="0">
                          <a:solidFill>
                            <a:srgbClr val="FF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Nysa</a:t>
                      </a:r>
                      <a:endParaRPr lang="cs-CZ" sz="1600" b="1" i="0" u="none" strike="noStrike" dirty="0">
                        <a:solidFill>
                          <a:srgbClr val="FF66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15,30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5.475.000,00 </a:t>
                      </a:r>
                      <a:r>
                        <a:rPr lang="cs-CZ" sz="18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€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marL="87313" indent="0" algn="ctr" fontAlgn="b"/>
                      <a:r>
                        <a:rPr lang="cs-CZ" sz="1600" b="1" u="none" strike="noStrike" dirty="0" err="1"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Glacensis</a:t>
                      </a:r>
                      <a:r>
                        <a:rPr lang="cs-CZ" sz="1600" b="1" u="none" strike="noStrike" dirty="0"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</a:t>
                      </a:r>
                      <a:r>
                        <a:rPr lang="cs-CZ" sz="1600" b="1" u="none" strike="noStrike" dirty="0" err="1">
                          <a:solidFill>
                            <a:srgbClr val="FF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Glacensis</a:t>
                      </a:r>
                      <a:endParaRPr lang="cs-CZ" sz="1600" b="1" i="0" u="none" strike="noStrike" dirty="0">
                        <a:solidFill>
                          <a:srgbClr val="FF66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27,37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9.791.000,00 </a:t>
                      </a:r>
                      <a:r>
                        <a:rPr lang="cs-CZ" sz="18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€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marL="87313" indent="0" algn="ctr" fontAlgn="b"/>
                      <a:r>
                        <a:rPr lang="cs-CZ" sz="1600" b="1" u="none" strike="noStrike" dirty="0"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Praděd / </a:t>
                      </a:r>
                      <a:r>
                        <a:rPr lang="cs-CZ" sz="1600" b="1" u="none" strike="noStrike" dirty="0" err="1">
                          <a:solidFill>
                            <a:srgbClr val="FF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Pradziad</a:t>
                      </a:r>
                      <a:endParaRPr lang="cs-CZ" sz="1600" b="1" i="0" u="none" strike="noStrike" dirty="0">
                        <a:solidFill>
                          <a:srgbClr val="FF66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21,96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7.857.000,00 </a:t>
                      </a:r>
                      <a:r>
                        <a:rPr lang="cs-CZ" sz="18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€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marL="87313" indent="0" algn="ctr" fontAlgn="b"/>
                      <a:r>
                        <a:rPr lang="cs-CZ" sz="1600" b="1" u="none" strike="noStrike" dirty="0"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Silesia / </a:t>
                      </a:r>
                      <a:r>
                        <a:rPr lang="cs-CZ" sz="1600" b="1" u="none" strike="noStrike" dirty="0">
                          <a:solidFill>
                            <a:srgbClr val="FF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Silesia</a:t>
                      </a:r>
                      <a:endParaRPr lang="cs-CZ" sz="1600" b="1" i="0" u="none" strike="noStrike" dirty="0">
                        <a:solidFill>
                          <a:srgbClr val="FF66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15,47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5.534.000,00 </a:t>
                      </a:r>
                      <a:r>
                        <a:rPr lang="cs-CZ" sz="18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€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marL="87313" indent="0" algn="ctr" fontAlgn="b"/>
                      <a:r>
                        <a:rPr lang="cs-CZ" sz="1600" b="1" u="none" strike="noStrike" dirty="0"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Těšínské Slezsko/ </a:t>
                      </a:r>
                      <a:r>
                        <a:rPr lang="cs-CZ" sz="1600" b="1" u="none" strike="noStrike" dirty="0" err="1">
                          <a:solidFill>
                            <a:srgbClr val="FF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Śląsk</a:t>
                      </a:r>
                      <a:r>
                        <a:rPr lang="cs-CZ" sz="1600" b="1" u="none" strike="noStrike" dirty="0">
                          <a:solidFill>
                            <a:srgbClr val="FF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1600" b="1" u="none" strike="noStrike" dirty="0" err="1">
                          <a:solidFill>
                            <a:srgbClr val="FF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Cieszyński</a:t>
                      </a:r>
                      <a:endParaRPr lang="cs-CZ" sz="1600" b="1" i="0" u="none" strike="noStrike" dirty="0">
                        <a:solidFill>
                          <a:srgbClr val="FF66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12,46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4.457.000,00 </a:t>
                      </a:r>
                      <a:r>
                        <a:rPr lang="cs-CZ" sz="18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€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marL="87313" indent="0" algn="ctr" fontAlgn="b"/>
                      <a:r>
                        <a:rPr lang="cs-CZ" sz="1600" b="1" u="none" strike="noStrike" dirty="0"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Beskydy / </a:t>
                      </a:r>
                      <a:r>
                        <a:rPr lang="cs-CZ" sz="1600" b="1" u="none" strike="noStrike" dirty="0" err="1">
                          <a:solidFill>
                            <a:srgbClr val="FF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Beskidy</a:t>
                      </a:r>
                      <a:endParaRPr lang="cs-CZ" sz="1600" b="1" i="0" u="none" strike="noStrike" dirty="0">
                        <a:solidFill>
                          <a:srgbClr val="FF66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7,44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2.660.101,60 </a:t>
                      </a:r>
                      <a:r>
                        <a:rPr lang="cs-CZ" sz="18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€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</a:defRPr>
                      </a:lvl9pPr>
                    </a:lstStyle>
                    <a:p>
                      <a:pPr algn="ctr" fontAlgn="ctr"/>
                      <a:r>
                        <a:rPr lang="cs-CZ" sz="1600" b="1" u="none" strike="noStrike" dirty="0">
                          <a:solidFill>
                            <a:srgbClr val="000099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Celkem</a:t>
                      </a:r>
                      <a:r>
                        <a:rPr lang="cs-CZ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/ </a:t>
                      </a:r>
                      <a:r>
                        <a:rPr lang="cs-CZ" sz="1600" b="1" u="none" strike="noStrike" dirty="0" err="1">
                          <a:solidFill>
                            <a:srgbClr val="FF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Łącznie</a:t>
                      </a:r>
                      <a:r>
                        <a:rPr lang="cs-CZ" sz="1600" b="1" u="none" strike="noStrike" dirty="0">
                          <a:solidFill>
                            <a:srgbClr val="FF66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16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CZ + PL</a:t>
                      </a:r>
                      <a:endParaRPr lang="cs-CZ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857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/>
                        <a:t>100,00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/>
                        <a:t>35.774.101,60 </a:t>
                      </a:r>
                      <a:r>
                        <a:rPr lang="cs-CZ" sz="180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€</a:t>
                      </a:r>
                      <a:endParaRPr lang="cs-CZ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3" name="Obrázek 12" descr="Obsah obrázku text&#10;&#10;Popis byl vytvořen automaticky">
            <a:extLst>
              <a:ext uri="{FF2B5EF4-FFF2-40B4-BE49-F238E27FC236}">
                <a16:creationId xmlns:a16="http://schemas.microsoft.com/office/drawing/2014/main" id="{B6D2B42A-A67B-479E-8571-5BF4D8F973D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7041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5925594"/>
            <a:ext cx="943169" cy="943169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894" y="5701766"/>
            <a:ext cx="797996" cy="797996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8140" y="5943763"/>
            <a:ext cx="612494" cy="914237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graphicFrame>
        <p:nvGraphicFramePr>
          <p:cNvPr id="9" name="Tabulka 2">
            <a:extLst>
              <a:ext uri="{FF2B5EF4-FFF2-40B4-BE49-F238E27FC236}">
                <a16:creationId xmlns:a16="http://schemas.microsoft.com/office/drawing/2014/main" id="{28010F7E-14DD-4DF2-B4D8-A6D3D1B6A4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7000336"/>
              </p:ext>
            </p:extLst>
          </p:nvPr>
        </p:nvGraphicFramePr>
        <p:xfrm>
          <a:off x="93861" y="758379"/>
          <a:ext cx="11564220" cy="53949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564220">
                  <a:extLst>
                    <a:ext uri="{9D8B030D-6E8A-4147-A177-3AD203B41FA5}">
                      <a16:colId xmlns:a16="http://schemas.microsoft.com/office/drawing/2014/main" val="3983641993"/>
                    </a:ext>
                  </a:extLst>
                </a:gridCol>
              </a:tblGrid>
              <a:tr h="4710096"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sz="1600" b="1" u="sng" cap="small" baseline="0" dirty="0">
                          <a:solidFill>
                            <a:srgbClr val="FF6600"/>
                          </a:solidFill>
                        </a:rPr>
                        <a:t>Zaměření Fondu Malých Projektů 2021-2027:///</a:t>
                      </a:r>
                      <a:r>
                        <a:rPr lang="pl-PL" sz="1600" b="1" u="sng" cap="small" baseline="0" dirty="0">
                          <a:solidFill>
                            <a:srgbClr val="000099"/>
                          </a:solidFill>
                        </a:rPr>
                        <a:t>Cel Funduszu Małych Projektów 2021-2027:</a:t>
                      </a:r>
                      <a:endParaRPr lang="cs-CZ" sz="1600" b="1" u="sng" cap="small" baseline="0" dirty="0">
                        <a:solidFill>
                          <a:srgbClr val="000099"/>
                        </a:solidFill>
                      </a:endParaRPr>
                    </a:p>
                    <a:p>
                      <a:pPr marL="742950" lvl="1" indent="-28575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sz="1600" b="1" u="sng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Priorita 2</a:t>
                      </a:r>
                      <a:r>
                        <a:rPr lang="cs-CZ" sz="1600" b="1" u="sng" dirty="0">
                          <a:solidFill>
                            <a:srgbClr val="000099"/>
                          </a:solidFill>
                        </a:rPr>
                        <a:t> – CESTOVNÍ RUCH</a:t>
                      </a:r>
                      <a:r>
                        <a:rPr lang="cs-CZ" sz="1600" b="1" u="sng" dirty="0">
                          <a:solidFill>
                            <a:srgbClr val="FF6600"/>
                          </a:solidFill>
                        </a:rPr>
                        <a:t> (PO2 bude spravovat polská část Euroregionu Glacensis)/// Priorytet 2 – RUCH TURYSTYCZNY </a:t>
                      </a:r>
                      <a:r>
                        <a:rPr lang="cs-CZ" sz="1600" b="1" u="sng" dirty="0">
                          <a:solidFill>
                            <a:srgbClr val="000099"/>
                          </a:solidFill>
                        </a:rPr>
                        <a:t>(OP2 będzie zarządzać polska część Euroregionu Glacensis)</a:t>
                      </a:r>
                    </a:p>
                    <a:p>
                      <a:pPr marL="1200150" lvl="2" indent="-28575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sz="1600" b="0" i="1" u="none" strike="noStrike" kern="1200" baseline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Priorita je zaměřena na podporu v oblasti cestovního ruchu, jejímž cílem je udržitelným způsobem zlepšit využití potenciálu cestovního ruchu pro hospodářský rozvoj pohraničí///</a:t>
                      </a:r>
                      <a:r>
                        <a:rPr lang="pl-PL" sz="1600" b="0" i="1" u="none" strike="noStrike" kern="1200" baseline="0" dirty="0">
                          <a:solidFill>
                            <a:srgbClr val="FF66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Priorytet ma na celu promowanie turystyki ukierunkowanej na zrównoważoną poprawę wykorzystania potencjału turystyki dla rozwoju gospodarczego obszarów przygranicznych,</a:t>
                      </a:r>
                      <a:endParaRPr lang="cs-CZ" sz="1600" b="1" i="1" dirty="0">
                        <a:solidFill>
                          <a:srgbClr val="FF6600"/>
                        </a:solidFill>
                        <a:effectLst/>
                      </a:endParaRPr>
                    </a:p>
                    <a:p>
                      <a:pPr marL="1200150" lvl="2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sz="1600" b="0" i="0" u="none" strike="noStrike" kern="1200" baseline="0" dirty="0">
                          <a:solidFill>
                            <a:srgbClr val="000099"/>
                          </a:solidFill>
                          <a:latin typeface="+mn-lt"/>
                          <a:ea typeface="+mn-ea"/>
                          <a:cs typeface="+mn-cs"/>
                        </a:rPr>
                        <a:t>Podpora vzniku nových, resp. rozvoj stávajících prvků cestovního ruchu///</a:t>
                      </a:r>
                      <a:r>
                        <a:rPr lang="pl-PL" sz="1600" b="0" i="0" u="none" strike="noStrike" kern="1200" baseline="0" dirty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Wsparcie dla tworzenia nowych lub rozwój istniejących elementów turystyki</a:t>
                      </a:r>
                      <a:endParaRPr lang="cs-CZ" sz="1600" b="0" i="0" u="none" strike="noStrike" kern="1200" baseline="0" dirty="0">
                        <a:solidFill>
                          <a:srgbClr val="FF66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200150" lvl="2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sz="1600" b="0" i="0" u="none" strike="noStrike" kern="1200" baseline="0" dirty="0">
                          <a:solidFill>
                            <a:srgbClr val="000099"/>
                          </a:solidFill>
                          <a:latin typeface="+mn-lt"/>
                          <a:ea typeface="+mn-ea"/>
                          <a:cs typeface="+mn-cs"/>
                        </a:rPr>
                        <a:t>Propojování a vytváření produktů cestovního ruchu a jejich propagace///</a:t>
                      </a:r>
                      <a:r>
                        <a:rPr lang="pl-PL" sz="1600" b="0" i="0" u="none" strike="noStrike" kern="1200" baseline="0" dirty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Łączenie i tworzenie produktów turystycznych oraz ich promocja</a:t>
                      </a:r>
                      <a:endParaRPr lang="cs-CZ" sz="1600" b="0" i="0" u="none" strike="noStrike" kern="1200" baseline="0" dirty="0">
                        <a:solidFill>
                          <a:srgbClr val="FF66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200150" lvl="2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sz="1600" b="0" i="0" u="none" strike="noStrike" kern="1200" baseline="0" dirty="0">
                          <a:solidFill>
                            <a:srgbClr val="000099"/>
                          </a:solidFill>
                          <a:latin typeface="+mn-lt"/>
                          <a:ea typeface="+mn-ea"/>
                          <a:cs typeface="+mn-cs"/>
                        </a:rPr>
                        <a:t>Podpora doprovodných aktivit souvisejících s rozvojem cestovního ruchu///</a:t>
                      </a:r>
                      <a:r>
                        <a:rPr lang="pl-PL" sz="1600" b="0" i="0" u="none" strike="noStrike" kern="1200" baseline="0" dirty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Wsparcie działań towarzyszących związanych </a:t>
                      </a:r>
                      <a:br>
                        <a:rPr lang="pl-PL" sz="1600" b="0" i="0" u="none" strike="noStrike" kern="1200" baseline="0" dirty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pl-PL" sz="1600" b="0" i="0" u="none" strike="noStrike" kern="1200" baseline="0" dirty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z rozwojem turystyki</a:t>
                      </a:r>
                      <a:endParaRPr lang="cs-CZ" sz="1600" b="1" dirty="0">
                        <a:solidFill>
                          <a:srgbClr val="FF6600"/>
                        </a:solidFill>
                      </a:endParaRPr>
                    </a:p>
                    <a:p>
                      <a:pPr marL="742950" marR="0" lvl="1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cs-CZ" sz="1600" b="1" u="sng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Priorita 4</a:t>
                      </a:r>
                      <a:r>
                        <a:rPr lang="cs-CZ" sz="1600" b="1" u="sng" dirty="0">
                          <a:solidFill>
                            <a:srgbClr val="000099"/>
                          </a:solidFill>
                        </a:rPr>
                        <a:t> – </a:t>
                      </a:r>
                      <a:r>
                        <a:rPr lang="cs-CZ" sz="1600" b="1" u="sng" cap="all" baseline="0" dirty="0">
                          <a:solidFill>
                            <a:srgbClr val="000099"/>
                          </a:solidFill>
                        </a:rPr>
                        <a:t>spolupráce institucí a obyvatel </a:t>
                      </a:r>
                      <a:r>
                        <a:rPr lang="cs-CZ" sz="1600" b="1" u="sng" dirty="0">
                          <a:solidFill>
                            <a:srgbClr val="FF6600"/>
                          </a:solidFill>
                        </a:rPr>
                        <a:t>(PO4 bude spravovat česká část Euroregionu Glacensis)///</a:t>
                      </a:r>
                      <a:r>
                        <a:rPr lang="cs-CZ" sz="1600" b="1" u="sng" dirty="0">
                          <a:solidFill>
                            <a:srgbClr val="000099"/>
                          </a:solidFill>
                        </a:rPr>
                        <a:t>Priorytet 4 – WSPÓŁPRACA INSTYTUCJI I OBYWATELI </a:t>
                      </a:r>
                      <a:r>
                        <a:rPr lang="cs-CZ" sz="1600" b="1" u="sng" dirty="0">
                          <a:solidFill>
                            <a:srgbClr val="FF6600"/>
                          </a:solidFill>
                        </a:rPr>
                        <a:t>(OP4 będzie zarządzać czeska część Euroregionu Glacensis)</a:t>
                      </a:r>
                      <a:endParaRPr lang="cs-CZ" sz="1600" b="1" u="sng" cap="all" baseline="0" dirty="0">
                        <a:solidFill>
                          <a:srgbClr val="000099"/>
                        </a:solidFill>
                      </a:endParaRPr>
                    </a:p>
                    <a:p>
                      <a:pPr marL="1200150" lvl="2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sz="1600" b="0" i="1" u="none" strike="noStrike" kern="1200" baseline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Cílem je prohlubování přeshraničních vazeb obyvatel a institucí česko-polského pohraničí///</a:t>
                      </a:r>
                      <a:r>
                        <a:rPr lang="pl-PL" sz="1600" b="0" i="1" u="none" strike="noStrike" kern="1200" baseline="0" dirty="0">
                          <a:solidFill>
                            <a:srgbClr val="FF66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Celem jest pogłębienie transgranicznych więzi mieszkańców i instytucji czesko-polskiego pogranicza</a:t>
                      </a:r>
                      <a:endParaRPr lang="cs-CZ" sz="1600" b="0" i="1" u="none" strike="noStrike" kern="1200" baseline="0" dirty="0">
                        <a:solidFill>
                          <a:srgbClr val="FF66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200150" lvl="2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sz="1600" b="0" i="0" u="none" strike="noStrike" kern="1200" baseline="0" dirty="0">
                          <a:solidFill>
                            <a:srgbClr val="000099"/>
                          </a:solidFill>
                          <a:latin typeface="+mn-lt"/>
                          <a:ea typeface="+mn-ea"/>
                          <a:cs typeface="+mn-cs"/>
                        </a:rPr>
                        <a:t>Podpora spolupráce institucí/// </a:t>
                      </a:r>
                      <a:r>
                        <a:rPr lang="cs-CZ" sz="1600" b="0" i="0" u="none" strike="noStrike" kern="1200" baseline="0" dirty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Wsparcie współpracy pomiezu instytucjami</a:t>
                      </a:r>
                    </a:p>
                    <a:p>
                      <a:pPr marL="1200150" lvl="2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US" sz="1600" b="0" i="0" u="none" strike="noStrike" kern="1200" baseline="0" dirty="0" err="1">
                          <a:solidFill>
                            <a:srgbClr val="000099"/>
                          </a:solidFill>
                          <a:latin typeface="+mn-lt"/>
                          <a:ea typeface="+mn-ea"/>
                          <a:cs typeface="+mn-cs"/>
                        </a:rPr>
                        <a:t>Projekty</a:t>
                      </a:r>
                      <a:r>
                        <a:rPr lang="cs-CZ" sz="1600" b="0" i="0" u="none" strike="noStrike" kern="1200" baseline="0" dirty="0">
                          <a:solidFill>
                            <a:srgbClr val="000099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u="none" strike="noStrike" kern="1200" baseline="0" dirty="0" err="1">
                          <a:solidFill>
                            <a:srgbClr val="000099"/>
                          </a:solidFill>
                          <a:latin typeface="+mn-lt"/>
                          <a:ea typeface="+mn-ea"/>
                          <a:cs typeface="+mn-cs"/>
                        </a:rPr>
                        <a:t>typu</a:t>
                      </a:r>
                      <a:r>
                        <a:rPr lang="cs-CZ" sz="1600" b="0" i="0" u="none" strike="noStrike" kern="1200" baseline="0" dirty="0">
                          <a:solidFill>
                            <a:srgbClr val="000099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0" i="0" u="none" strike="noStrike" kern="1200" baseline="0" dirty="0">
                          <a:solidFill>
                            <a:srgbClr val="000099"/>
                          </a:solidFill>
                          <a:latin typeface="+mn-lt"/>
                          <a:ea typeface="+mn-ea"/>
                          <a:cs typeface="+mn-cs"/>
                        </a:rPr>
                        <a:t>people to people</a:t>
                      </a:r>
                      <a:r>
                        <a:rPr lang="pl-PL" sz="1600" b="0" i="0" u="none" strike="noStrike" kern="1200" baseline="0" dirty="0">
                          <a:solidFill>
                            <a:srgbClr val="000099"/>
                          </a:solidFill>
                          <a:latin typeface="+mn-lt"/>
                          <a:ea typeface="+mn-ea"/>
                          <a:cs typeface="+mn-cs"/>
                        </a:rPr>
                        <a:t>/// </a:t>
                      </a:r>
                      <a:r>
                        <a:rPr lang="pl-PL" sz="1600" b="0" i="0" u="none" strike="noStrike" kern="1200" baseline="0" dirty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Projekty typu </a:t>
                      </a:r>
                      <a:r>
                        <a:rPr lang="pl-PL" sz="1600" b="0" i="0" u="none" strike="noStrike" kern="1200" baseline="0" dirty="0" err="1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people</a:t>
                      </a:r>
                      <a:r>
                        <a:rPr lang="pl-PL" sz="1600" b="0" i="0" u="none" strike="noStrike" kern="1200" baseline="0" dirty="0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 to </a:t>
                      </a:r>
                      <a:r>
                        <a:rPr lang="pl-PL" sz="1600" b="0" i="0" u="none" strike="noStrike" kern="1200" baseline="0" dirty="0" err="1">
                          <a:solidFill>
                            <a:srgbClr val="FF6600"/>
                          </a:solidFill>
                          <a:latin typeface="+mn-lt"/>
                          <a:ea typeface="+mn-ea"/>
                          <a:cs typeface="+mn-cs"/>
                        </a:rPr>
                        <a:t>people</a:t>
                      </a:r>
                      <a:endParaRPr lang="cs-CZ" sz="1600" b="1" dirty="0">
                        <a:solidFill>
                          <a:srgbClr val="FF66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6565"/>
                  </a:ext>
                </a:extLst>
              </a:tr>
            </a:tbl>
          </a:graphicData>
        </a:graphic>
      </p:graphicFrame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37880" y="155755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altLang="cs-CZ" sz="2200" b="1" dirty="0">
                <a:solidFill>
                  <a:srgbClr val="000099"/>
                </a:solidFill>
                <a:latin typeface="Arial" charset="0"/>
                <a:cs typeface="Arial" charset="0"/>
              </a:rPr>
              <a:t>Fond malých projektů 2021 - 2027</a:t>
            </a:r>
            <a:r>
              <a:rPr lang="pl-PL" sz="22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Fundusz Małych Projektów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03358" y="5468475"/>
            <a:ext cx="914237" cy="914237"/>
          </a:xfrm>
          <a:prstGeom prst="rect">
            <a:avLst/>
          </a:prstGeom>
        </p:spPr>
      </p:pic>
      <p:pic>
        <p:nvPicPr>
          <p:cNvPr id="13" name="Obrázek 12" descr="Obsah obrázku text&#10;&#10;Popis byl vytvořen automaticky">
            <a:extLst>
              <a:ext uri="{FF2B5EF4-FFF2-40B4-BE49-F238E27FC236}">
                <a16:creationId xmlns:a16="http://schemas.microsoft.com/office/drawing/2014/main" id="{7A205E8E-8634-40BB-A037-0C21D810099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84299" y="6223044"/>
            <a:ext cx="2869543" cy="716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2863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graphicFrame>
        <p:nvGraphicFramePr>
          <p:cNvPr id="9" name="Tabulka 2">
            <a:extLst>
              <a:ext uri="{FF2B5EF4-FFF2-40B4-BE49-F238E27FC236}">
                <a16:creationId xmlns:a16="http://schemas.microsoft.com/office/drawing/2014/main" id="{28010F7E-14DD-4DF2-B4D8-A6D3D1B6A4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5028473"/>
              </p:ext>
            </p:extLst>
          </p:nvPr>
        </p:nvGraphicFramePr>
        <p:xfrm>
          <a:off x="390803" y="1246094"/>
          <a:ext cx="11410394" cy="367975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410394">
                  <a:extLst>
                    <a:ext uri="{9D8B030D-6E8A-4147-A177-3AD203B41FA5}">
                      <a16:colId xmlns:a16="http://schemas.microsoft.com/office/drawing/2014/main" val="3983641993"/>
                    </a:ext>
                  </a:extLst>
                </a:gridCol>
              </a:tblGrid>
              <a:tr h="3679750"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endParaRPr lang="cs-CZ" sz="2000" b="1" u="sng" cap="small" baseline="0" dirty="0">
                        <a:solidFill>
                          <a:srgbClr val="FF6600"/>
                        </a:solidFill>
                      </a:endParaRPr>
                    </a:p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sz="2000" b="1" u="sng" cap="small" baseline="0" dirty="0">
                          <a:solidFill>
                            <a:srgbClr val="FF6600"/>
                          </a:solidFill>
                        </a:rPr>
                        <a:t>Alokace Fondu Malých Projektů 2021-2027</a:t>
                      </a:r>
                      <a:r>
                        <a:rPr lang="cs-CZ" sz="2000" b="1" u="sng" cap="small" baseline="0" dirty="0">
                          <a:solidFill>
                            <a:srgbClr val="000099"/>
                          </a:solidFill>
                        </a:rPr>
                        <a:t>///</a:t>
                      </a:r>
                      <a:r>
                        <a:rPr lang="cs-CZ" sz="2000" b="1" u="sng" cap="small" baseline="0" dirty="0" err="1">
                          <a:solidFill>
                            <a:srgbClr val="000099"/>
                          </a:solidFill>
                        </a:rPr>
                        <a:t>Alokacja</a:t>
                      </a:r>
                      <a:r>
                        <a:rPr lang="cs-CZ" sz="2000" b="1" u="sng" cap="small" baseline="0" dirty="0">
                          <a:solidFill>
                            <a:srgbClr val="000099"/>
                          </a:solidFill>
                        </a:rPr>
                        <a:t> </a:t>
                      </a:r>
                      <a:r>
                        <a:rPr lang="cs-CZ" sz="2000" b="1" u="sng" cap="small" baseline="0" dirty="0" err="1">
                          <a:solidFill>
                            <a:srgbClr val="000099"/>
                          </a:solidFill>
                        </a:rPr>
                        <a:t>Funduszu</a:t>
                      </a:r>
                      <a:r>
                        <a:rPr lang="cs-CZ" sz="2000" b="1" u="sng" cap="small" baseline="0" dirty="0">
                          <a:solidFill>
                            <a:srgbClr val="000099"/>
                          </a:solidFill>
                        </a:rPr>
                        <a:t> </a:t>
                      </a:r>
                      <a:r>
                        <a:rPr lang="cs-CZ" sz="2000" b="1" u="sng" cap="small" baseline="0" dirty="0" err="1">
                          <a:solidFill>
                            <a:srgbClr val="000099"/>
                          </a:solidFill>
                        </a:rPr>
                        <a:t>Małych</a:t>
                      </a:r>
                      <a:r>
                        <a:rPr lang="cs-CZ" sz="2000" b="1" u="sng" cap="small" baseline="0" dirty="0">
                          <a:solidFill>
                            <a:srgbClr val="000099"/>
                          </a:solidFill>
                        </a:rPr>
                        <a:t> </a:t>
                      </a:r>
                      <a:r>
                        <a:rPr lang="cs-CZ" sz="2000" b="1" u="sng" cap="small" baseline="0" dirty="0" err="1">
                          <a:solidFill>
                            <a:srgbClr val="000099"/>
                          </a:solidFill>
                        </a:rPr>
                        <a:t>Projektów</a:t>
                      </a:r>
                      <a:r>
                        <a:rPr lang="cs-CZ" sz="2000" b="1" u="sng" cap="small" baseline="0" dirty="0">
                          <a:solidFill>
                            <a:srgbClr val="000099"/>
                          </a:solidFill>
                        </a:rPr>
                        <a:t> 2021-2027:</a:t>
                      </a:r>
                    </a:p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endParaRPr lang="cs-CZ" sz="2000" b="1" u="sng" cap="small" baseline="0" dirty="0">
                        <a:solidFill>
                          <a:srgbClr val="FF6600"/>
                        </a:solidFill>
                      </a:endParaRPr>
                    </a:p>
                    <a:p>
                      <a:pPr marL="742950" lvl="1" indent="-28575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b="1" u="none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Priorita 2</a:t>
                      </a:r>
                      <a:r>
                        <a:rPr lang="cs-CZ" b="1" u="none" dirty="0">
                          <a:solidFill>
                            <a:srgbClr val="000099"/>
                          </a:solidFill>
                        </a:rPr>
                        <a:t> – CESTOVNÍ RUCH///</a:t>
                      </a:r>
                      <a:r>
                        <a:rPr lang="cs-CZ" b="1" u="none" dirty="0">
                          <a:solidFill>
                            <a:schemeClr val="accent2"/>
                          </a:solidFill>
                        </a:rPr>
                        <a:t>Priorytet 2 – TURYSTYKA</a:t>
                      </a:r>
                      <a:endParaRPr lang="cs-CZ" b="1" u="none" dirty="0">
                        <a:solidFill>
                          <a:srgbClr val="000099"/>
                        </a:solidFill>
                      </a:endParaRPr>
                    </a:p>
                    <a:p>
                      <a:pPr marL="1200150" lvl="2" indent="-28575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sz="2000" b="1" i="0" u="none" strike="noStrike" kern="1200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4.100.000 EUR </a:t>
                      </a:r>
                      <a:r>
                        <a:rPr lang="cs-CZ" sz="1800" b="1" i="0" u="none" strike="noStrike" kern="1200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(celková alokace EFRR pro malé projekty</a:t>
                      </a:r>
                      <a:r>
                        <a:rPr lang="cs-CZ" sz="1800" b="1" i="0" u="none" strike="noStrike" kern="1200" baseline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///alokacja EFRR na małe projekty)</a:t>
                      </a:r>
                    </a:p>
                    <a:p>
                      <a:pPr marL="1200150" lvl="2" indent="-28575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endParaRPr lang="cs-CZ" b="1" i="0" dirty="0"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742950" marR="0" lvl="1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cs-CZ" b="1" u="none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Priorita 4</a:t>
                      </a:r>
                      <a:r>
                        <a:rPr lang="cs-CZ" b="1" u="none" dirty="0">
                          <a:solidFill>
                            <a:srgbClr val="000099"/>
                          </a:solidFill>
                        </a:rPr>
                        <a:t> – </a:t>
                      </a:r>
                      <a:r>
                        <a:rPr lang="cs-CZ" b="1" u="none" cap="all" baseline="0" dirty="0">
                          <a:solidFill>
                            <a:srgbClr val="000099"/>
                          </a:solidFill>
                        </a:rPr>
                        <a:t>spolupráce institucí a obyvatel///</a:t>
                      </a:r>
                      <a:r>
                        <a:rPr lang="cs-CZ" b="1" u="none" cap="all" baseline="0" dirty="0">
                          <a:solidFill>
                            <a:srgbClr val="FF6600"/>
                          </a:solidFill>
                        </a:rPr>
                        <a:t>Priorytet 4 – WSPÓŁPRACA INSTYTUCJI I MIESZKAŃCÓW</a:t>
                      </a:r>
                      <a:endParaRPr lang="cs-CZ" b="1" u="none" cap="all" baseline="0" dirty="0">
                        <a:solidFill>
                          <a:srgbClr val="000099"/>
                        </a:solidFill>
                      </a:endParaRPr>
                    </a:p>
                    <a:p>
                      <a:pPr marL="1200150" marR="0" lvl="2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cs-CZ" sz="2000" b="1" i="0" u="none" strike="noStrike" kern="1200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5.691.000 EUR </a:t>
                      </a:r>
                      <a:r>
                        <a:rPr lang="cs-CZ" sz="1800" b="1" i="0" u="none" strike="noStrike" kern="1200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(celková alokace EFRR pro malé projekty</a:t>
                      </a:r>
                      <a:r>
                        <a:rPr lang="cs-CZ" sz="1800" b="1" i="0" u="none" strike="noStrike" kern="1200" baseline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///alokacja EFRR na małe projekty)</a:t>
                      </a:r>
                      <a:endParaRPr lang="cs-CZ" b="1" i="0" dirty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6565"/>
                  </a:ext>
                </a:extLst>
              </a:tr>
            </a:tbl>
          </a:graphicData>
        </a:graphic>
      </p:graphicFrame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41023" y="365125"/>
            <a:ext cx="10916239" cy="8182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altLang="cs-CZ" sz="2200" b="1" dirty="0">
                <a:solidFill>
                  <a:srgbClr val="000099"/>
                </a:solidFill>
                <a:latin typeface="Arial" charset="0"/>
                <a:cs typeface="Arial" charset="0"/>
              </a:rPr>
              <a:t>Alokace Fondu malých projektů 2021 - 2027 </a:t>
            </a:r>
            <a:r>
              <a:rPr lang="pl-PL" sz="22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</a:p>
          <a:p>
            <a:pPr algn="ctr"/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Alokacja Funduszu Małych Projektów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3" name="Obrázek 12" descr="Obsah obrázku text&#10;&#10;Popis byl vytvořen automaticky">
            <a:extLst>
              <a:ext uri="{FF2B5EF4-FFF2-40B4-BE49-F238E27FC236}">
                <a16:creationId xmlns:a16="http://schemas.microsoft.com/office/drawing/2014/main" id="{7A205E8E-8634-40BB-A037-0C21D810099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9425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graphicFrame>
        <p:nvGraphicFramePr>
          <p:cNvPr id="9" name="Tabulka 2">
            <a:extLst>
              <a:ext uri="{FF2B5EF4-FFF2-40B4-BE49-F238E27FC236}">
                <a16:creationId xmlns:a16="http://schemas.microsoft.com/office/drawing/2014/main" id="{28010F7E-14DD-4DF2-B4D8-A6D3D1B6A4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8413738"/>
              </p:ext>
            </p:extLst>
          </p:nvPr>
        </p:nvGraphicFramePr>
        <p:xfrm>
          <a:off x="390803" y="1005751"/>
          <a:ext cx="11410394" cy="3988694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410394">
                  <a:extLst>
                    <a:ext uri="{9D8B030D-6E8A-4147-A177-3AD203B41FA5}">
                      <a16:colId xmlns:a16="http://schemas.microsoft.com/office/drawing/2014/main" val="3983641993"/>
                    </a:ext>
                  </a:extLst>
                </a:gridCol>
              </a:tblGrid>
              <a:tr h="3988694"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endParaRPr lang="cs-CZ" dirty="0">
                        <a:solidFill>
                          <a:srgbClr val="000099"/>
                        </a:solidFill>
                      </a:endParaRPr>
                    </a:p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q"/>
                      </a:pPr>
                      <a:endParaRPr lang="cs-CZ" dirty="0">
                        <a:solidFill>
                          <a:srgbClr val="000099"/>
                        </a:solidFill>
                      </a:endParaRPr>
                    </a:p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altLang="cs-CZ" sz="2000" b="1" u="sng" cap="small" dirty="0">
                          <a:solidFill>
                            <a:srgbClr val="FF6600"/>
                          </a:solidFill>
                          <a:effectLst/>
                        </a:rPr>
                        <a:t>Typy Projektů u Malých Projektů</a:t>
                      </a:r>
                      <a:r>
                        <a:rPr lang="cs-CZ" altLang="cs-CZ" sz="2000" b="1" u="sng" cap="small" dirty="0">
                          <a:solidFill>
                            <a:srgbClr val="000099"/>
                          </a:solidFill>
                          <a:effectLst/>
                        </a:rPr>
                        <a:t>///TYPY MAŁYCH PROJEKTÓW: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</a:pPr>
                      <a:endParaRPr lang="cs-CZ" altLang="cs-CZ" sz="1000" dirty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altLang="cs-CZ" b="1" dirty="0">
                          <a:solidFill>
                            <a:srgbClr val="000099"/>
                          </a:solidFill>
                          <a:effectLst/>
                        </a:rPr>
                        <a:t>společný malý projekt s principem vedoucího partnera</a:t>
                      </a:r>
                      <a:r>
                        <a:rPr lang="cs-CZ" altLang="cs-CZ" b="0" dirty="0">
                          <a:solidFill>
                            <a:srgbClr val="000099"/>
                          </a:solidFill>
                          <a:effectLst/>
                        </a:rPr>
                        <a:t>, kdy vedoucí partner i projektový partner mají finanční příspěvek (</a:t>
                      </a:r>
                      <a:r>
                        <a:rPr lang="cs-CZ" altLang="cs-CZ" b="0" dirty="0">
                          <a:solidFill>
                            <a:srgbClr val="000099"/>
                          </a:solidFill>
                        </a:rPr>
                        <a:t>nově bude umožněno realizovat i s partnery z jiných euroregionů)///</a:t>
                      </a:r>
                      <a:r>
                        <a:rPr lang="pl-PL" altLang="cs-CZ" b="1" dirty="0">
                          <a:solidFill>
                            <a:srgbClr val="FF6600"/>
                          </a:solidFill>
                        </a:rPr>
                        <a:t>wspólny mały projekt </a:t>
                      </a:r>
                      <a:br>
                        <a:rPr lang="pl-PL" altLang="cs-CZ" b="1" dirty="0">
                          <a:solidFill>
                            <a:srgbClr val="FF6600"/>
                          </a:solidFill>
                        </a:rPr>
                      </a:br>
                      <a:r>
                        <a:rPr lang="pl-PL" altLang="cs-CZ" b="1" dirty="0">
                          <a:solidFill>
                            <a:srgbClr val="FF6600"/>
                          </a:solidFill>
                        </a:rPr>
                        <a:t>z partnerem wiodącym</a:t>
                      </a:r>
                      <a:r>
                        <a:rPr lang="pl-PL" altLang="cs-CZ" b="0" dirty="0">
                          <a:solidFill>
                            <a:srgbClr val="FF6600"/>
                          </a:solidFill>
                        </a:rPr>
                        <a:t>, w którym zarówno partner wiodący, jak i partner projektu mają udział finansowy </a:t>
                      </a:r>
                      <a:br>
                        <a:rPr lang="pl-PL" altLang="cs-CZ" b="0" dirty="0">
                          <a:solidFill>
                            <a:srgbClr val="FF6600"/>
                          </a:solidFill>
                        </a:rPr>
                      </a:br>
                      <a:r>
                        <a:rPr lang="pl-PL" altLang="cs-CZ" b="0" dirty="0">
                          <a:solidFill>
                            <a:srgbClr val="FF6600"/>
                          </a:solidFill>
                        </a:rPr>
                        <a:t>(od teraz będzie można go realizować również z partnerami z innych euroregionów)</a:t>
                      </a:r>
                      <a:endParaRPr lang="cs-CZ" altLang="cs-CZ" b="0" dirty="0">
                        <a:solidFill>
                          <a:srgbClr val="FF6600"/>
                        </a:solidFill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endParaRPr lang="cs-CZ" altLang="cs-CZ" b="0" dirty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pl-PL" altLang="pl-PL" b="1" dirty="0">
                          <a:solidFill>
                            <a:srgbClr val="000099"/>
                          </a:solidFill>
                          <a:effectLst/>
                          <a:cs typeface="Times New Roman" panose="02020603050405020304" pitchFamily="18" charset="0"/>
                        </a:rPr>
                        <a:t>samostatný malý projekt</a:t>
                      </a:r>
                      <a:r>
                        <a:rPr lang="pl-PL" altLang="pl-PL" b="0" dirty="0">
                          <a:solidFill>
                            <a:srgbClr val="000099"/>
                          </a:solidFill>
                          <a:effectLst/>
                          <a:cs typeface="Times New Roman" panose="02020603050405020304" pitchFamily="18" charset="0"/>
                        </a:rPr>
                        <a:t>, kdy finanční příspěvek má pouze partner, který projekt </a:t>
                      </a:r>
                      <a:r>
                        <a:rPr lang="pl-PL" altLang="pl-PL" b="0" dirty="0" err="1">
                          <a:solidFill>
                            <a:srgbClr val="000099"/>
                          </a:solidFill>
                          <a:effectLst/>
                          <a:cs typeface="Times New Roman" panose="02020603050405020304" pitchFamily="18" charset="0"/>
                        </a:rPr>
                        <a:t>předkládá</a:t>
                      </a:r>
                      <a:r>
                        <a:rPr lang="pl-PL" altLang="pl-PL" b="0" dirty="0">
                          <a:solidFill>
                            <a:srgbClr val="000099"/>
                          </a:solidFill>
                          <a:effectLst/>
                          <a:cs typeface="Times New Roman" panose="02020603050405020304" pitchFamily="18" charset="0"/>
                        </a:rPr>
                        <a:t>///</a:t>
                      </a:r>
                      <a:r>
                        <a:rPr lang="pl-PL" altLang="pl-PL" b="1" dirty="0">
                          <a:solidFill>
                            <a:srgbClr val="FF6600"/>
                          </a:solidFill>
                          <a:effectLst/>
                          <a:cs typeface="Times New Roman" panose="02020603050405020304" pitchFamily="18" charset="0"/>
                        </a:rPr>
                        <a:t>samodzielny mały projekt</a:t>
                      </a:r>
                      <a:r>
                        <a:rPr lang="pl-PL" altLang="pl-PL" b="0" dirty="0">
                          <a:solidFill>
                            <a:srgbClr val="FF6600"/>
                          </a:solidFill>
                          <a:effectLst/>
                          <a:cs typeface="Times New Roman" panose="02020603050405020304" pitchFamily="18" charset="0"/>
                        </a:rPr>
                        <a:t>, w którym tylko partner składający projekt ma udział finansowy</a:t>
                      </a:r>
                      <a:endParaRPr lang="pl-PL" altLang="pl-PL" b="0" dirty="0">
                        <a:solidFill>
                          <a:srgbClr val="000099"/>
                        </a:solidFill>
                        <a:effectLst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6565"/>
                  </a:ext>
                </a:extLst>
              </a:tr>
            </a:tbl>
          </a:graphicData>
        </a:graphic>
      </p:graphicFrame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41023" y="36512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altLang="cs-CZ" sz="2200" b="1" dirty="0">
                <a:solidFill>
                  <a:srgbClr val="000099"/>
                </a:solidFill>
                <a:latin typeface="Arial" charset="0"/>
                <a:cs typeface="Arial" charset="0"/>
              </a:rPr>
              <a:t>Fond malých projektů 2021 - 2027</a:t>
            </a:r>
            <a:r>
              <a:rPr lang="pl-PL" sz="22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Fundusz Małych Projektów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3" name="Obrázek 12" descr="Obsah obrázku text&#10;&#10;Popis byl vytvořen automaticky">
            <a:extLst>
              <a:ext uri="{FF2B5EF4-FFF2-40B4-BE49-F238E27FC236}">
                <a16:creationId xmlns:a16="http://schemas.microsoft.com/office/drawing/2014/main" id="{ECB1DB19-4BB5-45A1-BCEE-2B46A03ECA6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373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graphicFrame>
        <p:nvGraphicFramePr>
          <p:cNvPr id="9" name="Tabulka 2">
            <a:extLst>
              <a:ext uri="{FF2B5EF4-FFF2-40B4-BE49-F238E27FC236}">
                <a16:creationId xmlns:a16="http://schemas.microsoft.com/office/drawing/2014/main" id="{28010F7E-14DD-4DF2-B4D8-A6D3D1B6A4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4061388"/>
              </p:ext>
            </p:extLst>
          </p:nvPr>
        </p:nvGraphicFramePr>
        <p:xfrm>
          <a:off x="390803" y="1005751"/>
          <a:ext cx="11410394" cy="3988694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410394">
                  <a:extLst>
                    <a:ext uri="{9D8B030D-6E8A-4147-A177-3AD203B41FA5}">
                      <a16:colId xmlns:a16="http://schemas.microsoft.com/office/drawing/2014/main" val="3983641993"/>
                    </a:ext>
                  </a:extLst>
                </a:gridCol>
              </a:tblGrid>
              <a:tr h="3988694"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endParaRPr lang="cs-CZ" sz="1800" u="sng" cap="small" dirty="0">
                        <a:solidFill>
                          <a:srgbClr val="000099"/>
                        </a:solidFill>
                      </a:endParaRPr>
                    </a:p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sz="2000" u="sng" cap="small" dirty="0">
                          <a:solidFill>
                            <a:srgbClr val="FF6600"/>
                          </a:solidFill>
                        </a:rPr>
                        <a:t>Finanční Rozsah Dotace EFRR u Malých</a:t>
                      </a:r>
                      <a:r>
                        <a:rPr lang="cs-CZ" sz="2000" u="sng" cap="small" baseline="0" dirty="0">
                          <a:solidFill>
                            <a:srgbClr val="FF6600"/>
                          </a:solidFill>
                        </a:rPr>
                        <a:t> Projektů</a:t>
                      </a:r>
                      <a:r>
                        <a:rPr lang="cs-CZ" sz="2000" u="sng" cap="small" baseline="0" dirty="0">
                          <a:solidFill>
                            <a:srgbClr val="000099"/>
                          </a:solidFill>
                        </a:rPr>
                        <a:t>///zakres dofinansowania </a:t>
                      </a:r>
                      <a:r>
                        <a:rPr lang="cs-CZ" sz="2000" u="sng" cap="small" baseline="0" dirty="0" err="1">
                          <a:solidFill>
                            <a:srgbClr val="000099"/>
                          </a:solidFill>
                        </a:rPr>
                        <a:t>małych</a:t>
                      </a:r>
                      <a:r>
                        <a:rPr lang="cs-CZ" sz="2000" u="sng" cap="small" baseline="0" dirty="0">
                          <a:solidFill>
                            <a:srgbClr val="000099"/>
                          </a:solidFill>
                        </a:rPr>
                        <a:t> </a:t>
                      </a:r>
                      <a:r>
                        <a:rPr lang="cs-CZ" sz="2000" u="sng" cap="small" baseline="0" dirty="0" err="1">
                          <a:solidFill>
                            <a:srgbClr val="000099"/>
                          </a:solidFill>
                        </a:rPr>
                        <a:t>projektów</a:t>
                      </a:r>
                      <a:r>
                        <a:rPr lang="cs-CZ" sz="2000" u="sng" cap="small" baseline="0" dirty="0">
                          <a:solidFill>
                            <a:srgbClr val="000099"/>
                          </a:solidFill>
                        </a:rPr>
                        <a:t> z </a:t>
                      </a:r>
                      <a:r>
                        <a:rPr lang="cs-CZ" sz="2000" u="sng" cap="small" baseline="0" dirty="0" err="1">
                          <a:solidFill>
                            <a:srgbClr val="000099"/>
                          </a:solidFill>
                        </a:rPr>
                        <a:t>efrr</a:t>
                      </a:r>
                      <a:r>
                        <a:rPr lang="cs-CZ" sz="2000" u="sng" cap="small" baseline="0" dirty="0">
                          <a:solidFill>
                            <a:srgbClr val="000099"/>
                          </a:solidFill>
                        </a:rPr>
                        <a:t>:</a:t>
                      </a:r>
                    </a:p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endParaRPr lang="cs-CZ" sz="1000" u="sng" cap="small" baseline="0" dirty="0">
                        <a:solidFill>
                          <a:srgbClr val="FF6600"/>
                        </a:solidFill>
                      </a:endParaRPr>
                    </a:p>
                    <a:p>
                      <a:pPr marL="742950" lvl="1" indent="-28575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b="1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Priorita 2</a:t>
                      </a:r>
                      <a:r>
                        <a:rPr lang="cs-CZ" b="1" dirty="0">
                          <a:solidFill>
                            <a:srgbClr val="000099"/>
                          </a:solidFill>
                        </a:rPr>
                        <a:t> – CESTOVNÍ RUCH///</a:t>
                      </a:r>
                      <a:r>
                        <a:rPr lang="cs-CZ" b="1" dirty="0">
                          <a:solidFill>
                            <a:srgbClr val="FF6600"/>
                          </a:solidFill>
                        </a:rPr>
                        <a:t>Priorytet 2 – TURYSTYKA</a:t>
                      </a:r>
                      <a:endParaRPr lang="cs-CZ" b="1" dirty="0">
                        <a:solidFill>
                          <a:srgbClr val="000099"/>
                        </a:solidFill>
                      </a:endParaRPr>
                    </a:p>
                    <a:p>
                      <a:pPr marL="1200150" lvl="2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dirty="0">
                          <a:solidFill>
                            <a:srgbClr val="000099"/>
                          </a:solidFill>
                          <a:effectLst/>
                        </a:rPr>
                        <a:t>2.000 – 40.000 EUR u samostatného</a:t>
                      </a:r>
                      <a:r>
                        <a:rPr lang="cs-CZ" sz="1800" b="0" baseline="0" dirty="0">
                          <a:solidFill>
                            <a:srgbClr val="000099"/>
                          </a:solidFill>
                          <a:effectLst/>
                        </a:rPr>
                        <a:t> projektu///</a:t>
                      </a:r>
                      <a:r>
                        <a:rPr lang="cs-CZ" sz="1800" b="0" baseline="0" dirty="0">
                          <a:solidFill>
                            <a:srgbClr val="FF6600"/>
                          </a:solidFill>
                          <a:effectLst/>
                        </a:rPr>
                        <a:t>dla projektu samodzielnego</a:t>
                      </a:r>
                      <a:endParaRPr lang="cs-CZ" sz="1800" b="0" baseline="0" dirty="0">
                        <a:solidFill>
                          <a:srgbClr val="000099"/>
                        </a:solidFill>
                        <a:effectLst/>
                      </a:endParaRPr>
                    </a:p>
                    <a:p>
                      <a:pPr marL="1200150" lvl="2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baseline="0" dirty="0">
                          <a:solidFill>
                            <a:srgbClr val="000099"/>
                          </a:solidFill>
                          <a:effectLst/>
                        </a:rPr>
                        <a:t>4.000 – 80.000 EUR u projektu s principem vedoucího partnera///</a:t>
                      </a:r>
                      <a:r>
                        <a:rPr lang="cs-CZ" sz="1800" b="0" baseline="0" dirty="0">
                          <a:solidFill>
                            <a:srgbClr val="FF6600"/>
                          </a:solidFill>
                          <a:effectLst/>
                        </a:rPr>
                        <a:t>dla projektu z partnerem wiodącym</a:t>
                      </a:r>
                      <a:endParaRPr lang="cs-CZ" sz="1800" b="0" baseline="0" dirty="0">
                        <a:solidFill>
                          <a:srgbClr val="000099"/>
                        </a:solidFill>
                        <a:effectLst/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b="1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Priorita 4</a:t>
                      </a:r>
                      <a:r>
                        <a:rPr lang="cs-CZ" b="1" dirty="0">
                          <a:solidFill>
                            <a:srgbClr val="000099"/>
                          </a:solidFill>
                        </a:rPr>
                        <a:t> – </a:t>
                      </a:r>
                      <a:r>
                        <a:rPr lang="cs-CZ" b="1" cap="all" baseline="0" dirty="0">
                          <a:solidFill>
                            <a:srgbClr val="000099"/>
                          </a:solidFill>
                        </a:rPr>
                        <a:t>spolupráce institucí a obyvatel///</a:t>
                      </a:r>
                      <a:r>
                        <a:rPr lang="cs-CZ" b="1" cap="all" baseline="0" dirty="0">
                          <a:solidFill>
                            <a:srgbClr val="FF6600"/>
                          </a:solidFill>
                        </a:rPr>
                        <a:t>Priorytet 4 – </a:t>
                      </a:r>
                      <a:r>
                        <a:rPr lang="cs-CZ" b="1" cap="all" baseline="0" dirty="0" err="1">
                          <a:solidFill>
                            <a:srgbClr val="FF6600"/>
                          </a:solidFill>
                        </a:rPr>
                        <a:t>współpraca</a:t>
                      </a:r>
                      <a:r>
                        <a:rPr lang="cs-CZ" b="1" cap="all" baseline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b="1" cap="all" baseline="0" dirty="0" err="1">
                          <a:solidFill>
                            <a:srgbClr val="FF6600"/>
                          </a:solidFill>
                        </a:rPr>
                        <a:t>instytucji</a:t>
                      </a:r>
                      <a:r>
                        <a:rPr lang="cs-CZ" b="1" cap="all" baseline="0" dirty="0">
                          <a:solidFill>
                            <a:srgbClr val="FF6600"/>
                          </a:solidFill>
                        </a:rPr>
                        <a:t> i </a:t>
                      </a:r>
                      <a:r>
                        <a:rPr lang="cs-CZ" b="1" cap="all" baseline="0" dirty="0" err="1">
                          <a:solidFill>
                            <a:srgbClr val="FF6600"/>
                          </a:solidFill>
                        </a:rPr>
                        <a:t>mieszkańców</a:t>
                      </a:r>
                      <a:endParaRPr lang="cs-CZ" b="1" cap="all" baseline="0" dirty="0">
                        <a:solidFill>
                          <a:srgbClr val="000099"/>
                        </a:solidFill>
                      </a:endParaRPr>
                    </a:p>
                    <a:p>
                      <a:pPr marL="1200150" lvl="2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baseline="0" dirty="0">
                          <a:solidFill>
                            <a:srgbClr val="000099"/>
                          </a:solidFill>
                        </a:rPr>
                        <a:t>1.000 – 30.000 EUR u samostatného projektu///</a:t>
                      </a:r>
                      <a:r>
                        <a:rPr lang="cs-CZ" sz="1800" b="0" baseline="0" dirty="0">
                          <a:solidFill>
                            <a:srgbClr val="FF6600"/>
                          </a:solidFill>
                        </a:rPr>
                        <a:t>dla samodzielnego projektu</a:t>
                      </a:r>
                      <a:endParaRPr lang="cs-CZ" sz="1800" b="0" baseline="0" dirty="0">
                        <a:solidFill>
                          <a:srgbClr val="000099"/>
                        </a:solidFill>
                      </a:endParaRPr>
                    </a:p>
                    <a:p>
                      <a:pPr marL="1200150" lvl="2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baseline="0" dirty="0">
                          <a:solidFill>
                            <a:srgbClr val="000099"/>
                          </a:solidFill>
                        </a:rPr>
                        <a:t>2.000 – 60.000 EUR u projektu s principem vedoucího partnera///</a:t>
                      </a:r>
                      <a:r>
                        <a:rPr lang="cs-CZ" sz="1800" b="0" baseline="0" dirty="0">
                          <a:solidFill>
                            <a:srgbClr val="FF6600"/>
                          </a:solidFill>
                        </a:rPr>
                        <a:t>dla projektu z partnerem wiodącym</a:t>
                      </a:r>
                      <a:endParaRPr lang="cs-CZ" sz="1800" b="0" kern="1200" dirty="0">
                        <a:solidFill>
                          <a:srgbClr val="FF6600"/>
                        </a:solidFill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6565"/>
                  </a:ext>
                </a:extLst>
              </a:tr>
            </a:tbl>
          </a:graphicData>
        </a:graphic>
      </p:graphicFrame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41023" y="36512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altLang="cs-CZ" sz="2200" b="1" dirty="0">
                <a:solidFill>
                  <a:srgbClr val="000099"/>
                </a:solidFill>
                <a:latin typeface="Arial" charset="0"/>
                <a:cs typeface="Arial" charset="0"/>
              </a:rPr>
              <a:t>Fond malých projektů 2021 - 2027</a:t>
            </a:r>
            <a:r>
              <a:rPr lang="pl-PL" sz="22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Fundusz Małych Projektów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3" name="Obrázek 12" descr="Obsah obrázku text&#10;&#10;Popis byl vytvořen automaticky">
            <a:extLst>
              <a:ext uri="{FF2B5EF4-FFF2-40B4-BE49-F238E27FC236}">
                <a16:creationId xmlns:a16="http://schemas.microsoft.com/office/drawing/2014/main" id="{B2ECA1D7-ED45-419D-A2B8-753AD8FA9BC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642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76864"/>
            <a:ext cx="979967" cy="782945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023" y="5709929"/>
            <a:ext cx="782945" cy="782945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10195" y="5966627"/>
            <a:ext cx="611469" cy="912707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graphicFrame>
        <p:nvGraphicFramePr>
          <p:cNvPr id="9" name="Tabulka 2">
            <a:extLst>
              <a:ext uri="{FF2B5EF4-FFF2-40B4-BE49-F238E27FC236}">
                <a16:creationId xmlns:a16="http://schemas.microsoft.com/office/drawing/2014/main" id="{28010F7E-14DD-4DF2-B4D8-A6D3D1B6A4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5860574"/>
              </p:ext>
            </p:extLst>
          </p:nvPr>
        </p:nvGraphicFramePr>
        <p:xfrm>
          <a:off x="390803" y="1005751"/>
          <a:ext cx="11410394" cy="48310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410394">
                  <a:extLst>
                    <a:ext uri="{9D8B030D-6E8A-4147-A177-3AD203B41FA5}">
                      <a16:colId xmlns:a16="http://schemas.microsoft.com/office/drawing/2014/main" val="3983641993"/>
                    </a:ext>
                  </a:extLst>
                </a:gridCol>
              </a:tblGrid>
              <a:tr h="3988694"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endParaRPr lang="cs-CZ" sz="300" b="1" u="sng" cap="small" dirty="0">
                        <a:solidFill>
                          <a:srgbClr val="FF6600"/>
                        </a:solidFill>
                      </a:endParaRPr>
                    </a:p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endParaRPr lang="cs-CZ" sz="1000" b="1" u="sng" cap="small" dirty="0">
                        <a:solidFill>
                          <a:srgbClr val="FF6600"/>
                        </a:solidFill>
                      </a:endParaRPr>
                    </a:p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sz="2000" b="1" u="sng" cap="small" dirty="0">
                          <a:solidFill>
                            <a:srgbClr val="FF6600"/>
                          </a:solidFill>
                        </a:rPr>
                        <a:t>Výše</a:t>
                      </a:r>
                      <a:r>
                        <a:rPr lang="cs-CZ" sz="2000" b="1" u="sng" cap="small" baseline="0" dirty="0">
                          <a:solidFill>
                            <a:srgbClr val="FF6600"/>
                          </a:solidFill>
                        </a:rPr>
                        <a:t> Dotace EFRR u Malých Projektů</a:t>
                      </a:r>
                      <a:r>
                        <a:rPr lang="cs-CZ" sz="2000" b="1" u="sng" cap="small" baseline="0" dirty="0">
                          <a:solidFill>
                            <a:srgbClr val="000099"/>
                          </a:solidFill>
                        </a:rPr>
                        <a:t>///Wysokość </a:t>
                      </a:r>
                      <a:r>
                        <a:rPr lang="cs-CZ" sz="2000" b="1" u="sng" cap="small" baseline="0" dirty="0" err="1">
                          <a:solidFill>
                            <a:srgbClr val="000099"/>
                          </a:solidFill>
                        </a:rPr>
                        <a:t>dofinansowania</a:t>
                      </a:r>
                      <a:r>
                        <a:rPr lang="cs-CZ" sz="2000" b="1" u="sng" cap="small" baseline="0" dirty="0">
                          <a:solidFill>
                            <a:srgbClr val="000099"/>
                          </a:solidFill>
                        </a:rPr>
                        <a:t> z EFRR </a:t>
                      </a:r>
                      <a:r>
                        <a:rPr lang="cs-CZ" sz="2000" b="1" u="sng" cap="small" baseline="0" dirty="0" err="1">
                          <a:solidFill>
                            <a:srgbClr val="000099"/>
                          </a:solidFill>
                        </a:rPr>
                        <a:t>dla</a:t>
                      </a:r>
                      <a:r>
                        <a:rPr lang="cs-CZ" sz="2000" b="1" u="sng" cap="small" baseline="0" dirty="0">
                          <a:solidFill>
                            <a:srgbClr val="000099"/>
                          </a:solidFill>
                        </a:rPr>
                        <a:t> </a:t>
                      </a:r>
                      <a:r>
                        <a:rPr lang="cs-CZ" sz="2000" b="1" u="sng" cap="small" baseline="0" dirty="0" err="1">
                          <a:solidFill>
                            <a:srgbClr val="000099"/>
                          </a:solidFill>
                        </a:rPr>
                        <a:t>małych</a:t>
                      </a:r>
                      <a:r>
                        <a:rPr lang="cs-CZ" sz="2000" b="1" u="sng" cap="small" baseline="0" dirty="0">
                          <a:solidFill>
                            <a:srgbClr val="000099"/>
                          </a:solidFill>
                        </a:rPr>
                        <a:t> projektów:</a:t>
                      </a: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1" baseline="0" dirty="0">
                          <a:solidFill>
                            <a:srgbClr val="000099"/>
                          </a:solidFill>
                          <a:effectLst/>
                        </a:rPr>
                        <a:t>Spolufinancování max. 80% dotace z EFRR///</a:t>
                      </a:r>
                      <a:r>
                        <a:rPr lang="cs-CZ" sz="1800" b="1" baseline="0" dirty="0">
                          <a:solidFill>
                            <a:srgbClr val="FF6600"/>
                          </a:solidFill>
                          <a:effectLst/>
                        </a:rPr>
                        <a:t>współfinansowanie max. 80% z EFRR</a:t>
                      </a:r>
                      <a:endParaRPr lang="cs-CZ" sz="1800" b="1" baseline="0" dirty="0">
                        <a:solidFill>
                          <a:srgbClr val="000099"/>
                        </a:solidFill>
                        <a:effectLst/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baseline="0" dirty="0">
                          <a:solidFill>
                            <a:srgbClr val="000099"/>
                          </a:solidFill>
                        </a:rPr>
                        <a:t>Pro české žadatele – 20% z vlastních zdrojů///</a:t>
                      </a:r>
                      <a:r>
                        <a:rPr lang="cs-CZ" sz="1800" b="0" baseline="0" dirty="0">
                          <a:solidFill>
                            <a:srgbClr val="FF6600"/>
                          </a:solidFill>
                        </a:rPr>
                        <a:t>dla czeskich wnioskodawców 20% wkładu własnego</a:t>
                      </a:r>
                      <a:endParaRPr lang="cs-CZ" sz="1800" b="0" baseline="0" dirty="0">
                        <a:solidFill>
                          <a:srgbClr val="000099"/>
                        </a:solidFill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baseline="0" dirty="0">
                          <a:solidFill>
                            <a:srgbClr val="000099"/>
                          </a:solidFill>
                        </a:rPr>
                        <a:t>Pro polské žadatele – spolufinancování ze státního rozpočtu do výše 10% CZV (pro nevládní organizace a sdružení územních samosprávných celků)///dla polskich wnioskodawców – współfinansowanie z budżetu państwa </a:t>
                      </a:r>
                      <a:br>
                        <a:rPr lang="cs-CZ" sz="1800" b="0" baseline="0" dirty="0">
                          <a:solidFill>
                            <a:srgbClr val="000099"/>
                          </a:solidFill>
                        </a:rPr>
                      </a:br>
                      <a:r>
                        <a:rPr lang="cs-CZ" sz="1800" b="0" baseline="0" dirty="0">
                          <a:solidFill>
                            <a:srgbClr val="000099"/>
                          </a:solidFill>
                        </a:rPr>
                        <a:t>w wydokości 10% (dla organizacji pozarządowych oraz związków i stowarzyszeń jednostek samorządu terytorialnego)</a:t>
                      </a:r>
                      <a:endParaRPr lang="cs-CZ" sz="500" b="0" dirty="0">
                        <a:solidFill>
                          <a:srgbClr val="000099"/>
                        </a:solidFill>
                      </a:endParaRPr>
                    </a:p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altLang="cs-CZ" sz="2000" b="1" u="sng" cap="small" dirty="0">
                          <a:solidFill>
                            <a:srgbClr val="FF6600"/>
                          </a:solidFill>
                          <a:effectLst/>
                        </a:rPr>
                        <a:t>Financování Malých Projektů///</a:t>
                      </a:r>
                      <a:r>
                        <a:rPr lang="cs-CZ" altLang="cs-CZ" sz="2000" b="1" u="sng" cap="small" dirty="0" err="1">
                          <a:solidFill>
                            <a:srgbClr val="000099"/>
                          </a:solidFill>
                          <a:effectLst/>
                        </a:rPr>
                        <a:t>Finansowanie</a:t>
                      </a:r>
                      <a:r>
                        <a:rPr lang="cs-CZ" altLang="cs-CZ" sz="2000" b="1" u="sng" cap="small" dirty="0">
                          <a:solidFill>
                            <a:srgbClr val="000099"/>
                          </a:solidFill>
                          <a:effectLst/>
                        </a:rPr>
                        <a:t> małych projektów:</a:t>
                      </a: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altLang="cs-CZ" sz="1800" b="0" dirty="0">
                          <a:solidFill>
                            <a:srgbClr val="000099"/>
                          </a:solidFill>
                          <a:effectLst/>
                        </a:rPr>
                        <a:t>Zálohové ani průběžné financování malých projektů není umožněno///</a:t>
                      </a:r>
                      <a:r>
                        <a:rPr lang="cs-CZ" altLang="cs-CZ" sz="1800" b="0" dirty="0">
                          <a:solidFill>
                            <a:srgbClr val="FF6600"/>
                          </a:solidFill>
                          <a:effectLst/>
                        </a:rPr>
                        <a:t>nie ma </a:t>
                      </a:r>
                      <a:r>
                        <a:rPr lang="cs-CZ" altLang="cs-CZ" sz="1800" b="0" dirty="0" err="1">
                          <a:solidFill>
                            <a:srgbClr val="FF6600"/>
                          </a:solidFill>
                          <a:effectLst/>
                        </a:rPr>
                        <a:t>możliwości</a:t>
                      </a:r>
                      <a:r>
                        <a:rPr lang="cs-CZ" altLang="cs-CZ" sz="1800" b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altLang="cs-CZ" sz="1800" b="0" dirty="0" err="1">
                          <a:solidFill>
                            <a:srgbClr val="FF6600"/>
                          </a:solidFill>
                          <a:effectLst/>
                        </a:rPr>
                        <a:t>zaliczkowego</a:t>
                      </a:r>
                      <a:r>
                        <a:rPr lang="cs-CZ" altLang="cs-CZ" sz="1800" b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br>
                        <a:rPr lang="cs-CZ" altLang="cs-CZ" sz="1800" b="0" dirty="0">
                          <a:solidFill>
                            <a:srgbClr val="FF6600"/>
                          </a:solidFill>
                          <a:effectLst/>
                        </a:rPr>
                      </a:br>
                      <a:r>
                        <a:rPr lang="cs-CZ" altLang="cs-CZ" sz="1800" b="0" dirty="0">
                          <a:solidFill>
                            <a:srgbClr val="FF6600"/>
                          </a:solidFill>
                          <a:effectLst/>
                        </a:rPr>
                        <a:t>lub bieżącego finansowania projektów, </a:t>
                      </a:r>
                      <a:endParaRPr lang="cs-CZ" altLang="cs-CZ" sz="1800" b="0" dirty="0">
                        <a:solidFill>
                          <a:srgbClr val="000099"/>
                        </a:solidFill>
                        <a:effectLst/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altLang="cs-CZ" sz="1800" b="0" dirty="0">
                          <a:solidFill>
                            <a:srgbClr val="000099"/>
                          </a:solidFill>
                          <a:effectLst/>
                        </a:rPr>
                        <a:t>Předfinancování malých projektů je z vlastních zdrojů žadatele///</a:t>
                      </a:r>
                      <a:r>
                        <a:rPr lang="cs-CZ" altLang="cs-CZ" sz="1800" b="0" dirty="0" err="1">
                          <a:solidFill>
                            <a:srgbClr val="FF6600"/>
                          </a:solidFill>
                          <a:effectLst/>
                        </a:rPr>
                        <a:t>prefinansowanie</a:t>
                      </a:r>
                      <a:r>
                        <a:rPr lang="cs-CZ" altLang="cs-CZ" sz="1800" b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altLang="cs-CZ" sz="1800" b="0" dirty="0" err="1">
                          <a:solidFill>
                            <a:srgbClr val="FF6600"/>
                          </a:solidFill>
                          <a:effectLst/>
                        </a:rPr>
                        <a:t>małych</a:t>
                      </a:r>
                      <a:r>
                        <a:rPr lang="cs-CZ" altLang="cs-CZ" sz="1800" b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altLang="cs-CZ" sz="1800" b="0" dirty="0" err="1">
                          <a:solidFill>
                            <a:srgbClr val="FF6600"/>
                          </a:solidFill>
                          <a:effectLst/>
                        </a:rPr>
                        <a:t>projektów</a:t>
                      </a:r>
                      <a:r>
                        <a:rPr lang="cs-CZ" altLang="cs-CZ" sz="1800" b="0" dirty="0">
                          <a:solidFill>
                            <a:srgbClr val="FF6600"/>
                          </a:solidFill>
                          <a:effectLst/>
                        </a:rPr>
                        <a:t> odbywa się ze środków własnych wnioskodawcy, </a:t>
                      </a: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altLang="cs-CZ" sz="1800" b="0" dirty="0">
                          <a:solidFill>
                            <a:srgbClr val="000099"/>
                          </a:solidFill>
                          <a:effectLst/>
                        </a:rPr>
                        <a:t>Financování v EUR – kurzové riziko nese žadatel///</a:t>
                      </a:r>
                      <a:r>
                        <a:rPr lang="cs-CZ" altLang="cs-CZ" sz="1800" b="0" dirty="0">
                          <a:solidFill>
                            <a:srgbClr val="FF6600"/>
                          </a:solidFill>
                          <a:effectLst/>
                        </a:rPr>
                        <a:t>Finansowanie w EUR – ryzyko </a:t>
                      </a:r>
                      <a:r>
                        <a:rPr lang="cs-CZ" altLang="cs-CZ" sz="1800" b="0" dirty="0" err="1">
                          <a:solidFill>
                            <a:srgbClr val="FF6600"/>
                          </a:solidFill>
                          <a:effectLst/>
                        </a:rPr>
                        <a:t>kursowe</a:t>
                      </a:r>
                      <a:r>
                        <a:rPr lang="cs-CZ" altLang="cs-CZ" sz="1800" b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altLang="cs-CZ" sz="1800" b="0" dirty="0" err="1">
                          <a:solidFill>
                            <a:srgbClr val="FF6600"/>
                          </a:solidFill>
                          <a:effectLst/>
                        </a:rPr>
                        <a:t>ponosi</a:t>
                      </a:r>
                      <a:r>
                        <a:rPr lang="cs-CZ" altLang="cs-CZ" sz="1800" b="0" dirty="0">
                          <a:solidFill>
                            <a:srgbClr val="FF6600"/>
                          </a:solidFill>
                          <a:effectLst/>
                        </a:rPr>
                        <a:t> wnioskodawca</a:t>
                      </a:r>
                      <a:endParaRPr lang="cs-CZ" altLang="cs-CZ" sz="1800" b="0" dirty="0">
                        <a:solidFill>
                          <a:srgbClr val="000099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6565"/>
                  </a:ext>
                </a:extLst>
              </a:tr>
            </a:tbl>
          </a:graphicData>
        </a:graphic>
      </p:graphicFrame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41023" y="36512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altLang="cs-CZ" sz="2200" b="1" dirty="0">
                <a:solidFill>
                  <a:srgbClr val="000099"/>
                </a:solidFill>
                <a:latin typeface="Arial" charset="0"/>
                <a:cs typeface="Arial" charset="0"/>
              </a:rPr>
              <a:t>Fond malých projektů 2021 - 2027</a:t>
            </a:r>
            <a:r>
              <a:rPr lang="pl-PL" sz="22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Fundusz Małych Projektów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18630" y="5804919"/>
            <a:ext cx="965134" cy="965134"/>
          </a:xfrm>
          <a:prstGeom prst="rect">
            <a:avLst/>
          </a:prstGeom>
        </p:spPr>
      </p:pic>
      <p:pic>
        <p:nvPicPr>
          <p:cNvPr id="13" name="Obrázek 12" descr="Obsah obrázku text&#10;&#10;Popis byl vytvořen automaticky">
            <a:extLst>
              <a:ext uri="{FF2B5EF4-FFF2-40B4-BE49-F238E27FC236}">
                <a16:creationId xmlns:a16="http://schemas.microsoft.com/office/drawing/2014/main" id="{AF4D6A44-C7E8-4389-9B02-4BCF500CE5A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71169" y="5945293"/>
            <a:ext cx="4386210" cy="1095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5749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52250"/>
            <a:ext cx="1007560" cy="100756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431" y="5435207"/>
            <a:ext cx="893091" cy="893091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58090" y="5930283"/>
            <a:ext cx="621525" cy="927717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graphicFrame>
        <p:nvGraphicFramePr>
          <p:cNvPr id="9" name="Tabulka 2">
            <a:extLst>
              <a:ext uri="{FF2B5EF4-FFF2-40B4-BE49-F238E27FC236}">
                <a16:creationId xmlns:a16="http://schemas.microsoft.com/office/drawing/2014/main" id="{28010F7E-14DD-4DF2-B4D8-A6D3D1B6A4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840075"/>
              </p:ext>
            </p:extLst>
          </p:nvPr>
        </p:nvGraphicFramePr>
        <p:xfrm>
          <a:off x="195401" y="807846"/>
          <a:ext cx="11410394" cy="4707601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410394">
                  <a:extLst>
                    <a:ext uri="{9D8B030D-6E8A-4147-A177-3AD203B41FA5}">
                      <a16:colId xmlns:a16="http://schemas.microsoft.com/office/drawing/2014/main" val="3983641993"/>
                    </a:ext>
                  </a:extLst>
                </a:gridCol>
              </a:tblGrid>
              <a:tr h="4707601"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altLang="cs-CZ" sz="2000" b="1" u="sng" cap="small" dirty="0">
                          <a:solidFill>
                            <a:srgbClr val="FF6600"/>
                          </a:solidFill>
                          <a:effectLst/>
                        </a:rPr>
                        <a:t>Zavedení Zjednodušených Metod Vykazování Výdajů</a:t>
                      </a:r>
                      <a:r>
                        <a:rPr lang="cs-CZ" altLang="cs-CZ" sz="2000" b="1" u="sng" cap="small" dirty="0">
                          <a:solidFill>
                            <a:srgbClr val="000099"/>
                          </a:solidFill>
                          <a:effectLst/>
                        </a:rPr>
                        <a:t>///wprowadzenie uproszczonego sposobu rozliczania wydatków:</a:t>
                      </a: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2000" b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Administrativa a finanční řízení </a:t>
                      </a:r>
                      <a:r>
                        <a:rPr lang="cs-CZ" sz="2000" b="0" dirty="0">
                          <a:solidFill>
                            <a:srgbClr val="000099"/>
                          </a:solidFill>
                        </a:rPr>
                        <a:t>Fondu malých projektů v programovém období 2021-2027 bude podstatně jednodušší, jelikož</a:t>
                      </a:r>
                      <a:r>
                        <a:rPr lang="cs-CZ" sz="2000" b="0" baseline="0" dirty="0">
                          <a:solidFill>
                            <a:srgbClr val="000099"/>
                          </a:solidFill>
                        </a:rPr>
                        <a:t> z</a:t>
                      </a:r>
                      <a:r>
                        <a:rPr lang="cs-CZ" sz="2000" b="0" dirty="0">
                          <a:solidFill>
                            <a:srgbClr val="000099"/>
                          </a:solidFill>
                        </a:rPr>
                        <a:t> předpisů EU povinně vyplývá využití</a:t>
                      </a:r>
                      <a:r>
                        <a:rPr lang="cs-CZ" sz="2000" b="0" baseline="0" dirty="0">
                          <a:solidFill>
                            <a:srgbClr val="000099"/>
                          </a:solidFill>
                        </a:rPr>
                        <a:t> a</a:t>
                      </a:r>
                      <a:r>
                        <a:rPr lang="cs-CZ" sz="2000" b="0" dirty="0">
                          <a:solidFill>
                            <a:srgbClr val="000099"/>
                          </a:solidFill>
                        </a:rPr>
                        <a:t> </a:t>
                      </a:r>
                      <a:r>
                        <a:rPr lang="cs-CZ" sz="2000" b="0" dirty="0">
                          <a:solidFill>
                            <a:srgbClr val="000099"/>
                          </a:solidFill>
                          <a:effectLst/>
                        </a:rPr>
                        <a:t>uplatnění zjednodušených metod vykazování</a:t>
                      </a:r>
                      <a:r>
                        <a:rPr lang="cs-CZ" sz="2000" b="0" baseline="0" dirty="0">
                          <a:solidFill>
                            <a:srgbClr val="000099"/>
                          </a:solidFill>
                          <a:effectLst/>
                        </a:rPr>
                        <a:t> </a:t>
                      </a:r>
                      <a:r>
                        <a:rPr lang="cs-CZ" sz="2000" b="0" dirty="0">
                          <a:solidFill>
                            <a:srgbClr val="000099"/>
                          </a:solidFill>
                          <a:effectLst/>
                        </a:rPr>
                        <a:t>u všech menších projektů s hodnotou do 100.000 EUR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  <a:effectLst/>
                        </a:rPr>
                        <a:t>///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  <a:effectLst/>
                        </a:rPr>
                        <a:t>Obsługa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  <a:effectLst/>
                        </a:rPr>
                        <a:t>administracyjna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  <a:effectLst/>
                        </a:rPr>
                        <a:t> oraz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  <a:effectLst/>
                        </a:rPr>
                        <a:t>zarządzanie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  <a:effectLst/>
                        </a:rPr>
                        <a:t>finansowe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  <a:effectLst/>
                        </a:rPr>
                        <a:t> Funduszem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  <a:effectLst/>
                        </a:rPr>
                        <a:t>Małych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  <a:effectLst/>
                        </a:rPr>
                        <a:t>Projektów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  <a:effectLst/>
                        </a:rPr>
                        <a:t> w perspektywie programowej 2021-2027 będzie dużo prostsze, ponieważ zgodnie z przepisami UE w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  <a:effectLst/>
                        </a:rPr>
                        <a:t>przypadku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  <a:effectLst/>
                        </a:rPr>
                        <a:t> wszystkich projektów do 100.000 EUR powinny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  <a:effectLst/>
                        </a:rPr>
                        <a:t>być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  <a:effectLst/>
                        </a:rPr>
                        <a:t>zastosowane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  <a:effectLst/>
                        </a:rPr>
                        <a:t>uproszczone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  <a:effectLst/>
                        </a:rPr>
                        <a:t> metody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  <a:effectLst/>
                        </a:rPr>
                        <a:t>rozliczania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  <a:effectLst/>
                        </a:rPr>
                        <a:t>wydatków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  <a:effectLst/>
                        </a:rPr>
                        <a:t>, </a:t>
                      </a:r>
                      <a:endParaRPr lang="cs-CZ" sz="2000" b="0" dirty="0">
                        <a:solidFill>
                          <a:srgbClr val="000099"/>
                        </a:solidFill>
                        <a:effectLst/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2000" b="0" dirty="0">
                          <a:solidFill>
                            <a:srgbClr val="000099"/>
                          </a:solidFill>
                        </a:rPr>
                        <a:t>Zjednodušené vykazování </a:t>
                      </a:r>
                      <a:r>
                        <a:rPr lang="cs-CZ" sz="2000" b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má za cíl maximální možnou mírou usnadnit </a:t>
                      </a:r>
                      <a:r>
                        <a:rPr lang="cs-CZ" sz="2000" b="0" dirty="0">
                          <a:solidFill>
                            <a:srgbClr val="000099"/>
                          </a:solidFill>
                        </a:rPr>
                        <a:t>jak přípravu projektové žádosti, tak následné závěrečné vyúčtování malých projektů, a tím i zásadně urychlit celý proces proplácení dotace///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</a:rPr>
                        <a:t>Uproszczone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</a:rPr>
                        <a:t> metody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</a:rPr>
                        <a:t>rozliczania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</a:rPr>
                        <a:t>wydatków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</a:rPr>
                        <a:t>mają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</a:rPr>
                        <a:t> na celu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</a:rPr>
                        <a:t>maksymalne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</a:rPr>
                        <a:t> ułatwienie zarówno przygotowania wniosku projektowego, jak i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</a:rPr>
                        <a:t>późniejsze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</a:rPr>
                        <a:t>rozliczenie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</a:rPr>
                        <a:t>małych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</a:rPr>
                        <a:t>projektów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</a:rPr>
                        <a:t>, a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</a:rPr>
                        <a:t>tym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</a:rPr>
                        <a:t>samym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</a:rPr>
                        <a:t>znaczne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2000" b="0" dirty="0" err="1">
                          <a:solidFill>
                            <a:srgbClr val="FF6600"/>
                          </a:solidFill>
                        </a:rPr>
                        <a:t>przyspieszenie</a:t>
                      </a:r>
                      <a:r>
                        <a:rPr lang="cs-CZ" sz="2000" b="0" dirty="0">
                          <a:solidFill>
                            <a:srgbClr val="FF6600"/>
                          </a:solidFill>
                        </a:rPr>
                        <a:t> procesu refundacji poniesionych wydatków </a:t>
                      </a:r>
                      <a:endParaRPr lang="cs-CZ" sz="2000" b="0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6565"/>
                  </a:ext>
                </a:extLst>
              </a:tr>
            </a:tbl>
          </a:graphicData>
        </a:graphic>
      </p:graphicFrame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11431" y="88540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altLang="cs-CZ" sz="2200" b="1" dirty="0">
                <a:solidFill>
                  <a:srgbClr val="000099"/>
                </a:solidFill>
                <a:latin typeface="Arial" charset="0"/>
                <a:cs typeface="Arial" charset="0"/>
              </a:rPr>
              <a:t>Fond malých projektů 2021 - 2027</a:t>
            </a:r>
            <a:r>
              <a:rPr lang="pl-PL" sz="22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Fundusz Małych Projektów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28905" y="5583714"/>
            <a:ext cx="744584" cy="744584"/>
          </a:xfrm>
          <a:prstGeom prst="rect">
            <a:avLst/>
          </a:prstGeom>
        </p:spPr>
      </p:pic>
      <p:pic>
        <p:nvPicPr>
          <p:cNvPr id="13" name="Obrázek 12" descr="Obsah obrázku text&#10;&#10;Popis byl vytvořen automaticky">
            <a:extLst>
              <a:ext uri="{FF2B5EF4-FFF2-40B4-BE49-F238E27FC236}">
                <a16:creationId xmlns:a16="http://schemas.microsoft.com/office/drawing/2014/main" id="{226E95D8-2278-4EC7-B53D-57AC95E00CE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81788" y="5753518"/>
            <a:ext cx="4809754" cy="12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0011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45A1133-10B8-B2F2-74ED-400214C5B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336" y="365126"/>
            <a:ext cx="10652464" cy="975402"/>
          </a:xfrm>
        </p:spPr>
        <p:txBody>
          <a:bodyPr>
            <a:normAutofit fontScale="90000"/>
          </a:bodyPr>
          <a:lstStyle/>
          <a:p>
            <a:r>
              <a:rPr lang="cs-CZ" altLang="cs-CZ" sz="2400" b="1" dirty="0">
                <a:solidFill>
                  <a:srgbClr val="000099"/>
                </a:solidFill>
                <a:latin typeface="Arial" charset="0"/>
                <a:cs typeface="Arial" charset="0"/>
              </a:rPr>
              <a:t>Fond malých projektů 2021 - 2027</a:t>
            </a:r>
            <a:r>
              <a:rPr lang="pl-PL" sz="24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pl-PL" altLang="cs-CZ" sz="2400" b="1" dirty="0">
                <a:solidFill>
                  <a:srgbClr val="FF6600"/>
                </a:solidFill>
                <a:latin typeface="Arial" charset="0"/>
                <a:cs typeface="Arial" charset="0"/>
              </a:rPr>
              <a:t>Fundusz Małych Projektów 2021 - 2027</a:t>
            </a:r>
            <a:br>
              <a:rPr lang="pl-PL" altLang="cs-CZ" sz="4400" b="1" dirty="0">
                <a:solidFill>
                  <a:srgbClr val="FF6600"/>
                </a:solidFill>
                <a:latin typeface="Arial" charset="0"/>
                <a:cs typeface="Arial" charset="0"/>
              </a:rPr>
            </a:b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9B5C539-BFA8-C748-1E7F-93863BC4D4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336" y="1279297"/>
            <a:ext cx="10515600" cy="4351338"/>
          </a:xfrm>
        </p:spPr>
        <p:txBody>
          <a:bodyPr>
            <a:normAutofit lnSpcReduction="10000"/>
          </a:bodyPr>
          <a:lstStyle/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rámci závěrečného vyúčtování tak již 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nebudou dokládány a kontrolovány konkrétní účetní doklady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///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w ramach rozliczenia projektu 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nie będzie konieczności składania i sprawdzania konkretnych dokumentów księgowych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,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průběhu realizace projektu bude Správcem ověřováno, že je projekt realizován podle schválené projektové žádosti - 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kontroly na místě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///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W trakcie realizacji projektu Zarządzający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będzie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weryfikował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, czy projekt jest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realizowany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zgodnie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 z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zatwierdzonym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wnioskiem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 projektowym – 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wizyty monitorujące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742950" marR="0" lvl="1" indent="-285750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průběhu kontroly vyúčtování po ukončení realizace projektu bude Správcem ověřováno, že byl projekt realizován podle schválené projektové žádosti - 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doložení podrobné závěrečné zprávy a dalších podpůrných dokumentů, prezenčních listin, fotodokumentace apod.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///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W trakcie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kontroli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rozliczenia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 po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zakończeniu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realizacji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 projektu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Zarządzający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będzie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weryfikować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,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czy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 projekt został zrealizowany zgodnie z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zatwierdzonym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wnioskiem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projektowym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 na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podstawie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szczegółowego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raportu końcowego i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innych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dokumentów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pomocniczych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: list obecności,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dokumentacji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zdjęciowej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cs-CZ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itp</a:t>
            </a:r>
            <a:r>
              <a:rPr kumimoji="0" lang="cs-CZ" sz="2000" b="0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558D7CC5-8505-9602-1B24-F3751892B4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90178" cy="390178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F707C30C-113E-F6A1-5ED5-BBE2BEEACD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01822" y="0"/>
            <a:ext cx="390178" cy="390178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96D25494-A2D7-798C-ED55-51546FEEB0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52073"/>
            <a:ext cx="1005927" cy="1005927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144C192C-ECB3-D148-0C1E-CEDD08D991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5569404"/>
            <a:ext cx="896190" cy="89009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7DA53DB7-D467-6EEF-0EC7-2F22565F09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2487" y="5656984"/>
            <a:ext cx="4810161" cy="1201016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6EC8608A-547B-B59E-4342-1CA6E5A7B1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16139" y="5931328"/>
            <a:ext cx="621846" cy="926672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878923EF-C094-1CF1-A226-210EE0B949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29934" y="5715721"/>
            <a:ext cx="743776" cy="743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1158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3637" y="5348226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graphicFrame>
        <p:nvGraphicFramePr>
          <p:cNvPr id="9" name="Tabulka 2">
            <a:extLst>
              <a:ext uri="{FF2B5EF4-FFF2-40B4-BE49-F238E27FC236}">
                <a16:creationId xmlns:a16="http://schemas.microsoft.com/office/drawing/2014/main" id="{28010F7E-14DD-4DF2-B4D8-A6D3D1B6A4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816577"/>
              </p:ext>
            </p:extLst>
          </p:nvPr>
        </p:nvGraphicFramePr>
        <p:xfrm>
          <a:off x="195401" y="1027516"/>
          <a:ext cx="11801197" cy="3988694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801197">
                  <a:extLst>
                    <a:ext uri="{9D8B030D-6E8A-4147-A177-3AD203B41FA5}">
                      <a16:colId xmlns:a16="http://schemas.microsoft.com/office/drawing/2014/main" val="3983641993"/>
                    </a:ext>
                  </a:extLst>
                </a:gridCol>
              </a:tblGrid>
              <a:tr h="3988694">
                <a:tc>
                  <a:txBody>
                    <a:bodyPr/>
                    <a:lstStyle/>
                    <a:p>
                      <a:pPr lvl="0" algn="just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cs-CZ" sz="2000" b="1" dirty="0">
                          <a:solidFill>
                            <a:srgbClr val="000099"/>
                          </a:solidFill>
                        </a:rPr>
                        <a:t>Možné způsoby vykazování výdajů závisí na tom, v jaké PO bude projekt předložen a jaké aktivity bude obsahovat</a:t>
                      </a:r>
                      <a:r>
                        <a:rPr lang="cs-CZ" sz="2000" b="1" dirty="0">
                          <a:solidFill>
                            <a:srgbClr val="FF6600"/>
                          </a:solidFill>
                        </a:rPr>
                        <a:t>///Sposoby rozliczania wydatków zależeć będą od OP, do </a:t>
                      </a:r>
                      <a:r>
                        <a:rPr lang="cs-CZ" sz="2000" b="1" dirty="0" err="1">
                          <a:solidFill>
                            <a:srgbClr val="FF6600"/>
                          </a:solidFill>
                        </a:rPr>
                        <a:t>której</a:t>
                      </a:r>
                      <a:r>
                        <a:rPr lang="cs-CZ" sz="2000" b="1" dirty="0">
                          <a:solidFill>
                            <a:srgbClr val="FF6600"/>
                          </a:solidFill>
                        </a:rPr>
                        <a:t> projekt </a:t>
                      </a:r>
                      <a:r>
                        <a:rPr lang="cs-CZ" sz="2000" b="1" dirty="0" err="1">
                          <a:solidFill>
                            <a:srgbClr val="FF6600"/>
                          </a:solidFill>
                        </a:rPr>
                        <a:t>zostanie</a:t>
                      </a:r>
                      <a:r>
                        <a:rPr lang="cs-CZ" sz="2000" b="1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2000" b="1" dirty="0" err="1">
                          <a:solidFill>
                            <a:srgbClr val="FF6600"/>
                          </a:solidFill>
                        </a:rPr>
                        <a:t>złożony</a:t>
                      </a:r>
                      <a:r>
                        <a:rPr lang="cs-CZ" sz="2000" b="1" dirty="0">
                          <a:solidFill>
                            <a:srgbClr val="FF6600"/>
                          </a:solidFill>
                        </a:rPr>
                        <a:t> i od </a:t>
                      </a:r>
                      <a:r>
                        <a:rPr lang="cs-CZ" sz="2000" b="1" dirty="0" err="1">
                          <a:solidFill>
                            <a:srgbClr val="FF6600"/>
                          </a:solidFill>
                        </a:rPr>
                        <a:t>zawartych</a:t>
                      </a:r>
                      <a:r>
                        <a:rPr lang="cs-CZ" sz="2000" b="1" dirty="0">
                          <a:solidFill>
                            <a:srgbClr val="FF6600"/>
                          </a:solidFill>
                        </a:rPr>
                        <a:t> w nim </a:t>
                      </a:r>
                      <a:r>
                        <a:rPr lang="cs-CZ" sz="2000" b="1" dirty="0" err="1">
                          <a:solidFill>
                            <a:srgbClr val="FF6600"/>
                          </a:solidFill>
                        </a:rPr>
                        <a:t>działań</a:t>
                      </a:r>
                      <a:r>
                        <a:rPr lang="cs-CZ" sz="2000" b="1" dirty="0">
                          <a:solidFill>
                            <a:srgbClr val="000099"/>
                          </a:solidFill>
                        </a:rPr>
                        <a:t>:</a:t>
                      </a:r>
                      <a:endParaRPr lang="cs-CZ" sz="2000" dirty="0">
                        <a:solidFill>
                          <a:srgbClr val="000099"/>
                        </a:solidFill>
                      </a:endParaRPr>
                    </a:p>
                    <a:p>
                      <a:pPr marL="285750" lvl="0" indent="-285750" algn="just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sz="2000" b="1" cap="small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Prioritní osa 4 – akce pro úzkou cílovou skupinu</a:t>
                      </a:r>
                      <a:r>
                        <a:rPr lang="cs-CZ" sz="2000" b="1" cap="small" baseline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/// </a:t>
                      </a:r>
                      <a:r>
                        <a:rPr lang="cs-CZ" sz="2000" b="1" cap="small" baseline="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oś</a:t>
                      </a:r>
                      <a:r>
                        <a:rPr lang="cs-CZ" sz="2000" b="1" cap="small" baseline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cs-CZ" sz="2000" b="1" cap="small" baseline="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priorytetowa</a:t>
                      </a:r>
                      <a:r>
                        <a:rPr lang="cs-CZ" sz="2000" b="1" cap="small" baseline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4 – działania </a:t>
                      </a:r>
                      <a:r>
                        <a:rPr lang="cs-CZ" sz="2000" b="1" cap="small" baseline="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dla</a:t>
                      </a:r>
                      <a:r>
                        <a:rPr lang="cs-CZ" sz="2000" b="1" cap="small" baseline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cs-CZ" sz="2000" b="1" cap="small" baseline="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wąskiej</a:t>
                      </a:r>
                      <a:r>
                        <a:rPr lang="cs-CZ" sz="2000" b="1" cap="small" baseline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grupy </a:t>
                      </a:r>
                      <a:r>
                        <a:rPr lang="cs-CZ" sz="2000" b="1" cap="small" baseline="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docelowej</a:t>
                      </a:r>
                      <a:endParaRPr lang="cs-CZ" sz="2000" b="1" cap="none" baseline="0" dirty="0">
                        <a:solidFill>
                          <a:srgbClr val="000099"/>
                        </a:solidFill>
                        <a:effectLst/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2000" dirty="0">
                          <a:solidFill>
                            <a:srgbClr val="000099"/>
                          </a:solidFill>
                        </a:rPr>
                        <a:t>Předem lze definovat předpokládaný počet účastníků </a:t>
                      </a:r>
                      <a:r>
                        <a:rPr lang="cs-CZ" sz="2000" b="1" dirty="0">
                          <a:solidFill>
                            <a:srgbClr val="000099"/>
                          </a:solidFill>
                        </a:rPr>
                        <a:t>– </a:t>
                      </a:r>
                      <a:r>
                        <a:rPr lang="cs-CZ" sz="2000" b="1" dirty="0">
                          <a:solidFill>
                            <a:srgbClr val="FF6600"/>
                          </a:solidFill>
                        </a:rPr>
                        <a:t>bude použita metoda </a:t>
                      </a:r>
                      <a:r>
                        <a:rPr lang="cs-CZ" sz="2000" b="1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jednotkových nákladů (unit costs)</a:t>
                      </a:r>
                      <a:r>
                        <a:rPr lang="cs-CZ" sz="2000" b="1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///</a:t>
                      </a:r>
                      <a:r>
                        <a:rPr lang="cs-CZ" sz="2000" b="1" dirty="0">
                          <a:solidFill>
                            <a:srgbClr val="000099"/>
                          </a:solidFill>
                          <a:effectLst/>
                        </a:rPr>
                        <a:t>W przypadku, gdy </a:t>
                      </a:r>
                      <a:r>
                        <a:rPr lang="cs-CZ" sz="2000" b="1" dirty="0" err="1">
                          <a:solidFill>
                            <a:srgbClr val="000099"/>
                          </a:solidFill>
                          <a:effectLst/>
                        </a:rPr>
                        <a:t>można</a:t>
                      </a:r>
                      <a:r>
                        <a:rPr lang="cs-CZ" sz="2000" b="1" dirty="0">
                          <a:solidFill>
                            <a:srgbClr val="000099"/>
                          </a:solidFill>
                          <a:effectLst/>
                        </a:rPr>
                        <a:t> </a:t>
                      </a:r>
                      <a:r>
                        <a:rPr lang="cs-CZ" sz="2000" b="1" dirty="0" err="1">
                          <a:solidFill>
                            <a:srgbClr val="000099"/>
                          </a:solidFill>
                          <a:effectLst/>
                        </a:rPr>
                        <a:t>wcześniej</a:t>
                      </a:r>
                      <a:r>
                        <a:rPr lang="cs-CZ" sz="2000" b="1" dirty="0">
                          <a:solidFill>
                            <a:srgbClr val="000099"/>
                          </a:solidFill>
                          <a:effectLst/>
                        </a:rPr>
                        <a:t> </a:t>
                      </a:r>
                      <a:r>
                        <a:rPr lang="cs-CZ" sz="2000" b="1" dirty="0" err="1">
                          <a:solidFill>
                            <a:srgbClr val="000099"/>
                          </a:solidFill>
                          <a:effectLst/>
                        </a:rPr>
                        <a:t>określić</a:t>
                      </a:r>
                      <a:r>
                        <a:rPr lang="cs-CZ" sz="2000" b="1" dirty="0">
                          <a:solidFill>
                            <a:srgbClr val="000099"/>
                          </a:solidFill>
                          <a:effectLst/>
                        </a:rPr>
                        <a:t> </a:t>
                      </a:r>
                      <a:r>
                        <a:rPr lang="cs-CZ" sz="2000" b="1" dirty="0" err="1">
                          <a:solidFill>
                            <a:srgbClr val="000099"/>
                          </a:solidFill>
                          <a:effectLst/>
                        </a:rPr>
                        <a:t>przewidywaną</a:t>
                      </a:r>
                      <a:r>
                        <a:rPr lang="cs-CZ" sz="2000" b="1" dirty="0">
                          <a:solidFill>
                            <a:srgbClr val="000099"/>
                          </a:solidFill>
                          <a:effectLst/>
                        </a:rPr>
                        <a:t> liczbę uczestników – </a:t>
                      </a:r>
                      <a:r>
                        <a:rPr lang="cs-CZ" sz="2000" b="1" dirty="0" err="1">
                          <a:solidFill>
                            <a:srgbClr val="FF6600"/>
                          </a:solidFill>
                          <a:effectLst/>
                        </a:rPr>
                        <a:t>zastosowana</a:t>
                      </a:r>
                      <a:r>
                        <a:rPr lang="cs-CZ" sz="2000" b="1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sz="2000" b="1" dirty="0" err="1">
                          <a:solidFill>
                            <a:srgbClr val="FF6600"/>
                          </a:solidFill>
                          <a:effectLst/>
                        </a:rPr>
                        <a:t>będzie</a:t>
                      </a:r>
                      <a:r>
                        <a:rPr lang="cs-CZ" sz="2000" b="1" dirty="0">
                          <a:solidFill>
                            <a:srgbClr val="FF6600"/>
                          </a:solidFill>
                          <a:effectLst/>
                        </a:rPr>
                        <a:t> metoda</a:t>
                      </a:r>
                      <a:r>
                        <a:rPr lang="cs-CZ" sz="2000" b="1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cs-CZ" sz="2000" b="1" dirty="0" err="1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stawek</a:t>
                      </a:r>
                      <a:r>
                        <a:rPr lang="cs-CZ" sz="2000" b="1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cs-CZ" sz="2000" b="1" dirty="0" err="1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jednostkowych</a:t>
                      </a:r>
                      <a:r>
                        <a:rPr lang="cs-CZ" sz="2000" b="1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cs-CZ" sz="2000" b="1" dirty="0">
                          <a:solidFill>
                            <a:srgbClr val="FF6600"/>
                          </a:solidFill>
                          <a:effectLst/>
                        </a:rPr>
                        <a:t>(unit costs) </a:t>
                      </a: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2000" b="1" baseline="0" dirty="0">
                          <a:solidFill>
                            <a:srgbClr val="000099"/>
                          </a:solidFill>
                          <a:effectLst/>
                        </a:rPr>
                        <a:t>Žadatel nepředkládá podrobný rozpočet projektu, způsobilé výdaje budou stanoveny podle počtu osob a počtu dní (tzv. osobodny) – </a:t>
                      </a:r>
                      <a:r>
                        <a:rPr lang="cs-CZ" sz="2000" b="1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počet osob X počet dní = počet osobodní X sazba dle typu akce = </a:t>
                      </a:r>
                      <a:r>
                        <a:rPr lang="cs-CZ" sz="2000" b="1" u="sng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jednotkový náklad</a:t>
                      </a:r>
                      <a:r>
                        <a:rPr lang="cs-CZ" sz="2000" b="1" u="none" baseline="0" dirty="0">
                          <a:solidFill>
                            <a:srgbClr val="FF6600"/>
                          </a:solidFill>
                          <a:effectLst/>
                        </a:rPr>
                        <a:t>///</a:t>
                      </a:r>
                      <a:r>
                        <a:rPr lang="cs-CZ" sz="2000" b="1" u="none" baseline="0" dirty="0">
                          <a:solidFill>
                            <a:srgbClr val="000099"/>
                          </a:solidFill>
                          <a:effectLst/>
                        </a:rPr>
                        <a:t>Wnioskodawca nie </a:t>
                      </a:r>
                      <a:r>
                        <a:rPr lang="cs-CZ" sz="2000" b="1" u="none" baseline="0" dirty="0" err="1">
                          <a:solidFill>
                            <a:srgbClr val="000099"/>
                          </a:solidFill>
                          <a:effectLst/>
                        </a:rPr>
                        <a:t>będzie</a:t>
                      </a:r>
                      <a:r>
                        <a:rPr lang="cs-CZ" sz="2000" b="1" u="none" baseline="0" dirty="0">
                          <a:solidFill>
                            <a:srgbClr val="000099"/>
                          </a:solidFill>
                          <a:effectLst/>
                        </a:rPr>
                        <a:t> </a:t>
                      </a:r>
                      <a:r>
                        <a:rPr lang="cs-CZ" sz="2000" b="1" u="none" baseline="0" dirty="0" err="1">
                          <a:solidFill>
                            <a:srgbClr val="000099"/>
                          </a:solidFill>
                          <a:effectLst/>
                        </a:rPr>
                        <a:t>składał</a:t>
                      </a:r>
                      <a:r>
                        <a:rPr lang="cs-CZ" sz="2000" b="1" u="none" baseline="0" dirty="0">
                          <a:solidFill>
                            <a:srgbClr val="000099"/>
                          </a:solidFill>
                          <a:effectLst/>
                        </a:rPr>
                        <a:t> </a:t>
                      </a:r>
                      <a:r>
                        <a:rPr lang="cs-CZ" sz="2000" b="1" u="none" baseline="0" dirty="0" err="1">
                          <a:solidFill>
                            <a:srgbClr val="000099"/>
                          </a:solidFill>
                          <a:effectLst/>
                        </a:rPr>
                        <a:t>szczegółowego</a:t>
                      </a:r>
                      <a:r>
                        <a:rPr lang="cs-CZ" sz="2000" b="1" u="none" baseline="0" dirty="0">
                          <a:solidFill>
                            <a:srgbClr val="000099"/>
                          </a:solidFill>
                          <a:effectLst/>
                        </a:rPr>
                        <a:t> budżetu projektu, wydatki kwalifikowalne będą ustalane na </a:t>
                      </a:r>
                      <a:r>
                        <a:rPr lang="cs-CZ" sz="2000" b="1" u="none" baseline="0" dirty="0" err="1">
                          <a:solidFill>
                            <a:srgbClr val="000099"/>
                          </a:solidFill>
                          <a:effectLst/>
                        </a:rPr>
                        <a:t>podstawie</a:t>
                      </a:r>
                      <a:r>
                        <a:rPr lang="cs-CZ" sz="2000" b="1" u="none" baseline="0" dirty="0">
                          <a:solidFill>
                            <a:srgbClr val="000099"/>
                          </a:solidFill>
                          <a:effectLst/>
                        </a:rPr>
                        <a:t> </a:t>
                      </a:r>
                      <a:r>
                        <a:rPr lang="cs-CZ" sz="2000" b="1" u="none" baseline="0" dirty="0" err="1">
                          <a:solidFill>
                            <a:srgbClr val="000099"/>
                          </a:solidFill>
                          <a:effectLst/>
                        </a:rPr>
                        <a:t>liczby</a:t>
                      </a:r>
                      <a:r>
                        <a:rPr lang="cs-CZ" sz="2000" b="1" u="none" baseline="0" dirty="0">
                          <a:solidFill>
                            <a:srgbClr val="000099"/>
                          </a:solidFill>
                          <a:effectLst/>
                        </a:rPr>
                        <a:t> osób i </a:t>
                      </a:r>
                      <a:r>
                        <a:rPr lang="cs-CZ" sz="2000" b="1" u="none" baseline="0" dirty="0" err="1">
                          <a:solidFill>
                            <a:srgbClr val="000099"/>
                          </a:solidFill>
                          <a:effectLst/>
                        </a:rPr>
                        <a:t>liczby</a:t>
                      </a:r>
                      <a:r>
                        <a:rPr lang="cs-CZ" sz="2000" b="1" u="none" baseline="0" dirty="0">
                          <a:solidFill>
                            <a:srgbClr val="000099"/>
                          </a:solidFill>
                          <a:effectLst/>
                        </a:rPr>
                        <a:t> dni (tzw. osobodni) – </a:t>
                      </a:r>
                      <a:r>
                        <a:rPr lang="cs-CZ" sz="2000" b="1" u="none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liczba osób x </a:t>
                      </a:r>
                      <a:r>
                        <a:rPr lang="cs-CZ" sz="2000" b="1" u="none" baseline="0" dirty="0" err="1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liczba</a:t>
                      </a:r>
                      <a:r>
                        <a:rPr lang="cs-CZ" sz="2000" b="1" u="none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dni = </a:t>
                      </a:r>
                      <a:r>
                        <a:rPr lang="cs-CZ" sz="2000" b="1" u="none" baseline="0" dirty="0" err="1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liczba</a:t>
                      </a:r>
                      <a:r>
                        <a:rPr lang="cs-CZ" sz="2000" b="1" u="none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osobodni x </a:t>
                      </a:r>
                      <a:r>
                        <a:rPr lang="cs-CZ" sz="2000" b="1" u="none" baseline="0" dirty="0" err="1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stawka</a:t>
                      </a:r>
                      <a:r>
                        <a:rPr lang="cs-CZ" sz="2000" b="1" u="none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cs-CZ" sz="2000" b="1" u="none" baseline="0" dirty="0" err="1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zależnie</a:t>
                      </a:r>
                      <a:r>
                        <a:rPr lang="cs-CZ" sz="2000" b="1" u="none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od typu </a:t>
                      </a:r>
                      <a:r>
                        <a:rPr lang="cs-CZ" sz="2000" b="1" u="none" baseline="0" dirty="0" err="1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działania</a:t>
                      </a:r>
                      <a:r>
                        <a:rPr lang="cs-CZ" sz="2000" b="1" u="none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= </a:t>
                      </a:r>
                      <a:r>
                        <a:rPr lang="cs-CZ" sz="2000" b="1" u="none" baseline="0" dirty="0" err="1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stawka</a:t>
                      </a:r>
                      <a:r>
                        <a:rPr lang="cs-CZ" sz="2000" b="1" u="none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cs-CZ" sz="2000" b="1" u="none" baseline="0" dirty="0" err="1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jednostkowa</a:t>
                      </a:r>
                      <a:r>
                        <a:rPr lang="cs-CZ" sz="2000" b="1" u="none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.  </a:t>
                      </a:r>
                      <a:endParaRPr lang="cs-CZ" sz="2000" b="1" u="none" baseline="0" dirty="0">
                        <a:solidFill>
                          <a:srgbClr val="000099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6565"/>
                  </a:ext>
                </a:extLst>
              </a:tr>
            </a:tbl>
          </a:graphicData>
        </a:graphic>
      </p:graphicFrame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41023" y="36512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altLang="cs-CZ" sz="2200" b="1" dirty="0">
                <a:solidFill>
                  <a:srgbClr val="000099"/>
                </a:solidFill>
                <a:latin typeface="Arial" charset="0"/>
                <a:cs typeface="Arial" charset="0"/>
              </a:rPr>
              <a:t>Fond malých projektů 2021 - 2027</a:t>
            </a:r>
            <a:r>
              <a:rPr lang="pl-PL" sz="22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Fundusz Małych Projektów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3" name="Obrázek 12" descr="Obsah obrázku text&#10;&#10;Popis byl vytvořen automaticky">
            <a:extLst>
              <a:ext uri="{FF2B5EF4-FFF2-40B4-BE49-F238E27FC236}">
                <a16:creationId xmlns:a16="http://schemas.microsoft.com/office/drawing/2014/main" id="{373C27DB-7071-4BBD-976C-6D769D319F3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3293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66AB9F5-E3AD-CC98-C166-55481E07A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3176" y="142612"/>
            <a:ext cx="10350623" cy="1037547"/>
          </a:xfrm>
        </p:spPr>
        <p:txBody>
          <a:bodyPr>
            <a:normAutofit fontScale="90000"/>
          </a:bodyPr>
          <a:lstStyle/>
          <a:p>
            <a:r>
              <a:rPr lang="cs-CZ" altLang="cs-CZ" sz="2400" b="1" dirty="0">
                <a:solidFill>
                  <a:srgbClr val="000099"/>
                </a:solidFill>
                <a:latin typeface="Arial" charset="0"/>
                <a:cs typeface="Arial" charset="0"/>
              </a:rPr>
              <a:t>Fond malých projektů 2021 - 2027</a:t>
            </a:r>
            <a:r>
              <a:rPr lang="pl-PL" sz="24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pl-PL" altLang="cs-CZ" sz="2400" b="1" dirty="0">
                <a:solidFill>
                  <a:srgbClr val="FF6600"/>
                </a:solidFill>
                <a:latin typeface="Arial" charset="0"/>
                <a:cs typeface="Arial" charset="0"/>
              </a:rPr>
              <a:t>Fundusz Małych Projektów 2021 - 2027</a:t>
            </a:r>
            <a:br>
              <a:rPr lang="pl-PL" altLang="cs-CZ" sz="4400" b="1" dirty="0">
                <a:solidFill>
                  <a:srgbClr val="FF6600"/>
                </a:solidFill>
                <a:latin typeface="Arial" charset="0"/>
                <a:cs typeface="Arial" charset="0"/>
              </a:rPr>
            </a:b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9032AC5-3E15-B735-6D21-36C351B1CB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224" y="772642"/>
            <a:ext cx="10515600" cy="5312716"/>
          </a:xfrm>
        </p:spPr>
        <p:txBody>
          <a:bodyPr>
            <a:normAutofit lnSpcReduction="10000"/>
          </a:bodyPr>
          <a:lstStyle/>
          <a:p>
            <a:pPr marL="742950" lvl="1" indent="-285750" algn="just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Ø"/>
            </a:pPr>
            <a:r>
              <a:rPr lang="cs-CZ" sz="1800" b="1" baseline="0" dirty="0">
                <a:solidFill>
                  <a:srgbClr val="000099"/>
                </a:solidFill>
                <a:effectLst/>
              </a:rPr>
              <a:t>Aktuální sazby (bude provedena indexace a potom každý rok navýšení o inflaci)</a:t>
            </a:r>
            <a:r>
              <a:rPr lang="cs-CZ" sz="1800" b="1" baseline="0" dirty="0">
                <a:solidFill>
                  <a:srgbClr val="FF6600"/>
                </a:solidFill>
                <a:effectLst/>
              </a:rPr>
              <a:t>///Obowiązujące stawki (co roku prowadzona będzie indeksacja i dostosowanie stawek do wskaźnika inflacji):</a:t>
            </a:r>
          </a:p>
          <a:p>
            <a:pPr marL="1257300" lvl="2" indent="-34290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cs-CZ" sz="1800" b="1" baseline="0" dirty="0">
                <a:solidFill>
                  <a:srgbClr val="000099"/>
                </a:solidFill>
                <a:effectLst/>
              </a:rPr>
              <a:t>Sportovní aktivity a aktivity spolků</a:t>
            </a:r>
            <a:r>
              <a:rPr lang="cs-CZ" sz="1800" b="1" baseline="0" dirty="0">
                <a:solidFill>
                  <a:srgbClr val="FF6600"/>
                </a:solidFill>
                <a:effectLst/>
              </a:rPr>
              <a:t>///Działania sportowe i działania związków i stowarzyszeń</a:t>
            </a:r>
            <a:r>
              <a:rPr lang="cs-CZ" sz="1800" b="1" baseline="0" dirty="0">
                <a:solidFill>
                  <a:srgbClr val="000099"/>
                </a:solidFill>
                <a:effectLst/>
              </a:rPr>
              <a:t> – 30 EUR / osoboden</a:t>
            </a:r>
          </a:p>
          <a:p>
            <a:pPr marL="1257300" lvl="2" indent="-34290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cs-CZ" sz="1800" b="1" baseline="0" dirty="0">
                <a:solidFill>
                  <a:srgbClr val="000099"/>
                </a:solidFill>
                <a:effectLst/>
              </a:rPr>
              <a:t>Tábory a výměnné pobyty</a:t>
            </a:r>
            <a:r>
              <a:rPr lang="cs-CZ" sz="1800" b="1" baseline="0" dirty="0">
                <a:solidFill>
                  <a:srgbClr val="FF6600"/>
                </a:solidFill>
                <a:effectLst/>
              </a:rPr>
              <a:t>///Obozy i pobyty wymienne</a:t>
            </a:r>
            <a:r>
              <a:rPr lang="cs-CZ" sz="1800" b="1" baseline="0" dirty="0">
                <a:solidFill>
                  <a:srgbClr val="000099"/>
                </a:solidFill>
                <a:effectLst/>
              </a:rPr>
              <a:t> – 47 EUR / osoboden</a:t>
            </a:r>
          </a:p>
          <a:p>
            <a:pPr marL="1257300" lvl="2" indent="-34290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cs-CZ" sz="1800" b="1" baseline="0" dirty="0">
                <a:solidFill>
                  <a:srgbClr val="000099"/>
                </a:solidFill>
                <a:effectLst/>
              </a:rPr>
              <a:t>Konference a workshopy</a:t>
            </a:r>
            <a:r>
              <a:rPr lang="cs-CZ" sz="1800" b="1" baseline="0" dirty="0">
                <a:solidFill>
                  <a:srgbClr val="FF6600"/>
                </a:solidFill>
                <a:effectLst/>
              </a:rPr>
              <a:t>///Konferencje i warsztaty</a:t>
            </a:r>
            <a:r>
              <a:rPr lang="cs-CZ" sz="1800" b="1" baseline="0" dirty="0">
                <a:solidFill>
                  <a:srgbClr val="000099"/>
                </a:solidFill>
                <a:effectLst/>
              </a:rPr>
              <a:t> – 44 EUR / osoboden</a:t>
            </a:r>
          </a:p>
          <a:p>
            <a:pPr marL="1257300" lvl="2" indent="-34290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cs-CZ" sz="1800" b="1" baseline="0" dirty="0">
                <a:solidFill>
                  <a:srgbClr val="000099"/>
                </a:solidFill>
                <a:effectLst/>
              </a:rPr>
              <a:t>Poznávací/turistické zájezdy, výlety, exkurze</a:t>
            </a:r>
            <a:r>
              <a:rPr lang="cs-CZ" sz="1800" b="1" baseline="0" dirty="0">
                <a:solidFill>
                  <a:srgbClr val="FF6600"/>
                </a:solidFill>
                <a:effectLst/>
              </a:rPr>
              <a:t>///Wyjazdy poznawcze/turystyczne, wycieczki i zwiedzanie</a:t>
            </a:r>
            <a:r>
              <a:rPr lang="cs-CZ" sz="1800" b="1" baseline="0" dirty="0">
                <a:solidFill>
                  <a:srgbClr val="000099"/>
                </a:solidFill>
                <a:effectLst/>
              </a:rPr>
              <a:t> 36 EUR / osoboden</a:t>
            </a:r>
          </a:p>
          <a:p>
            <a:pPr marL="1257300" lvl="2" indent="-34290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cs-CZ" sz="1800" b="1" baseline="0" dirty="0">
                <a:solidFill>
                  <a:srgbClr val="000099"/>
                </a:solidFill>
                <a:effectLst/>
              </a:rPr>
              <a:t>Výukové a vzdělávací akce</a:t>
            </a:r>
            <a:r>
              <a:rPr lang="cs-CZ" sz="1800" b="1" baseline="0" dirty="0">
                <a:solidFill>
                  <a:srgbClr val="FF6600"/>
                </a:solidFill>
                <a:effectLst/>
              </a:rPr>
              <a:t>///Wydarzenia związane z nauczaniem i edukacją</a:t>
            </a:r>
            <a:r>
              <a:rPr lang="cs-CZ" sz="1800" b="1" baseline="0" dirty="0">
                <a:solidFill>
                  <a:srgbClr val="000099"/>
                </a:solidFill>
                <a:effectLst/>
              </a:rPr>
              <a:t> – 36 EUR / osoboden</a:t>
            </a:r>
          </a:p>
          <a:p>
            <a:pPr marL="1257300" lvl="2" indent="-34290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cs-CZ" sz="1800" b="1" baseline="0" dirty="0">
                <a:solidFill>
                  <a:srgbClr val="000099"/>
                </a:solidFill>
                <a:effectLst/>
              </a:rPr>
              <a:t>Publicita</a:t>
            </a:r>
            <a:r>
              <a:rPr lang="cs-CZ" sz="1800" b="1" baseline="0" dirty="0">
                <a:solidFill>
                  <a:srgbClr val="FF6600"/>
                </a:solidFill>
                <a:effectLst/>
              </a:rPr>
              <a:t>///Promocja</a:t>
            </a:r>
            <a:r>
              <a:rPr lang="cs-CZ" sz="1800" b="1" baseline="0" dirty="0">
                <a:solidFill>
                  <a:srgbClr val="000099"/>
                </a:solidFill>
                <a:effectLst/>
              </a:rPr>
              <a:t> – 35 EUR / projekt</a:t>
            </a:r>
          </a:p>
          <a:p>
            <a:pPr marL="0" lvl="0" indent="0" algn="just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FontTx/>
              <a:buNone/>
            </a:pPr>
            <a:endParaRPr lang="cs-CZ" sz="1800" b="1" u="sng" baseline="0" dirty="0">
              <a:solidFill>
                <a:srgbClr val="FF6600"/>
              </a:solidFill>
              <a:effectLst/>
            </a:endParaRPr>
          </a:p>
          <a:p>
            <a:pPr marL="0" lvl="0" indent="0" algn="just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FontTx/>
              <a:buNone/>
            </a:pPr>
            <a:r>
              <a:rPr lang="cs-CZ" sz="1800" b="1" u="sng" baseline="0" dirty="0">
                <a:solidFill>
                  <a:srgbClr val="FF6600"/>
                </a:solidFill>
                <a:effectLst/>
              </a:rPr>
              <a:t>Příklad:</a:t>
            </a:r>
            <a:r>
              <a:rPr lang="cs-CZ" sz="1800" b="1" u="none" baseline="0" dirty="0">
                <a:solidFill>
                  <a:srgbClr val="FF6600"/>
                </a:solidFill>
                <a:effectLst/>
              </a:rPr>
              <a:t> Pětidenní dětský CZ-PL tábor </a:t>
            </a:r>
            <a:r>
              <a:rPr lang="cs-CZ" sz="1800" b="0" baseline="0" dirty="0">
                <a:solidFill>
                  <a:srgbClr val="FF6600"/>
                </a:solidFill>
                <a:effectLst/>
              </a:rPr>
              <a:t>30 osob x 5 dní = 150 osobodní x 47 EUR = 7</a:t>
            </a:r>
            <a:r>
              <a:rPr lang="cs-CZ" sz="1800" b="0" u="none" baseline="0" dirty="0">
                <a:solidFill>
                  <a:srgbClr val="FF6600"/>
                </a:solidFill>
                <a:effectLst/>
              </a:rPr>
              <a:t>.050 EUR + 35 EUR = </a:t>
            </a:r>
            <a:r>
              <a:rPr lang="cs-CZ" sz="1800" b="1" u="sng" baseline="0" dirty="0">
                <a:solidFill>
                  <a:srgbClr val="FF6600"/>
                </a:solidFill>
                <a:effectLst/>
              </a:rPr>
              <a:t>7.085 EUR (CZV při předložení žádosti)</a:t>
            </a:r>
          </a:p>
          <a:p>
            <a:pPr marL="0" lvl="0" indent="0" algn="just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FontTx/>
              <a:buNone/>
            </a:pPr>
            <a:r>
              <a:rPr lang="cs-CZ" sz="1800" b="0" baseline="0" dirty="0">
                <a:solidFill>
                  <a:srgbClr val="FF6600"/>
                </a:solidFill>
                <a:effectLst/>
              </a:rPr>
              <a:t>Skutečná účast 28 osob: 28 osob x 5 dní = 140 osobodní x 47 EUR = </a:t>
            </a:r>
            <a:r>
              <a:rPr lang="cs-CZ" sz="1800" b="0" u="none" baseline="0" dirty="0">
                <a:solidFill>
                  <a:srgbClr val="FF6600"/>
                </a:solidFill>
                <a:effectLst/>
              </a:rPr>
              <a:t>6.580 EUR + 35 EUR = </a:t>
            </a:r>
            <a:r>
              <a:rPr lang="cs-CZ" sz="1800" b="1" u="sng" baseline="0" dirty="0">
                <a:solidFill>
                  <a:srgbClr val="FF6600"/>
                </a:solidFill>
                <a:effectLst/>
              </a:rPr>
              <a:t>6.615 EUR (CZV při vyúčtování)</a:t>
            </a:r>
            <a:r>
              <a:rPr lang="cs-CZ" sz="1800" b="1" u="sng" baseline="0" dirty="0">
                <a:solidFill>
                  <a:srgbClr val="000099"/>
                </a:solidFill>
                <a:effectLst/>
              </a:rPr>
              <a:t>///Przykład: </a:t>
            </a:r>
            <a:r>
              <a:rPr lang="cs-CZ" sz="1800" b="1" baseline="0" dirty="0">
                <a:solidFill>
                  <a:srgbClr val="000099"/>
                </a:solidFill>
                <a:effectLst/>
              </a:rPr>
              <a:t>Pięciodniowy obóz dziecięcy PL-CZ </a:t>
            </a:r>
            <a:r>
              <a:rPr lang="cs-CZ" sz="1800" baseline="0" dirty="0">
                <a:solidFill>
                  <a:srgbClr val="000099"/>
                </a:solidFill>
                <a:effectLst/>
              </a:rPr>
              <a:t>30 osób x 5 dni = 150 osobodni x 47 EUR = 7.050 EUR + 35 EUR = 7.085 EUR (CWK </a:t>
            </a:r>
            <a:r>
              <a:rPr lang="cs-CZ" sz="1800" baseline="0" dirty="0" err="1">
                <a:solidFill>
                  <a:srgbClr val="000099"/>
                </a:solidFill>
                <a:effectLst/>
              </a:rPr>
              <a:t>przy</a:t>
            </a:r>
            <a:r>
              <a:rPr lang="cs-CZ" sz="1800" baseline="0" dirty="0">
                <a:solidFill>
                  <a:srgbClr val="000099"/>
                </a:solidFill>
                <a:effectLst/>
              </a:rPr>
              <a:t> składaniu wniosku)</a:t>
            </a:r>
          </a:p>
          <a:p>
            <a:pPr marL="0" lvl="0" indent="0" algn="just">
              <a:lnSpc>
                <a:spcPct val="100000"/>
              </a:lnSpc>
              <a:spcBef>
                <a:spcPts val="200"/>
              </a:spcBef>
              <a:spcAft>
                <a:spcPts val="200"/>
              </a:spcAft>
              <a:buFontTx/>
              <a:buNone/>
            </a:pPr>
            <a:r>
              <a:rPr lang="cs-CZ" sz="1800" baseline="0" dirty="0">
                <a:solidFill>
                  <a:srgbClr val="000099"/>
                </a:solidFill>
                <a:effectLst/>
              </a:rPr>
              <a:t>Faktyczny udział 28 osób: 28 osób x 5 dni = 140 osobodni x 47 EUR = 6.580 EUR + 35 EUR = </a:t>
            </a:r>
            <a:r>
              <a:rPr lang="cs-CZ" sz="1800" b="1" u="sng" baseline="0" dirty="0">
                <a:solidFill>
                  <a:srgbClr val="000099"/>
                </a:solidFill>
                <a:effectLst/>
              </a:rPr>
              <a:t>6.615 EUR (przy rozliczeniu)</a:t>
            </a:r>
          </a:p>
          <a:p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50173EEF-DB9F-01F9-D35C-670E9564DD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19"/>
            <a:ext cx="390178" cy="390178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6360E9A6-1383-2588-64D6-AE5E2E0D56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01822" y="2219"/>
            <a:ext cx="390178" cy="390178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8CAADA14-9D19-9F68-EE82-E9A14F0303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6063449"/>
            <a:ext cx="798800" cy="794551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A3C55C4C-EEDB-E4FA-ACB6-AE2E0DBF62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3176" y="5820191"/>
            <a:ext cx="752846" cy="752846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09367B44-CB8B-04B4-6513-49524DB864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87871" y="5656984"/>
            <a:ext cx="4816257" cy="1201016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6BF8DE08-9310-63F1-1052-86EF337B9F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16373" y="5855934"/>
            <a:ext cx="677166" cy="1010374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740EED8B-03F2-55DF-BD20-7A7AD81347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52791" y="5522134"/>
            <a:ext cx="739208" cy="735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7361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85894"/>
            <a:ext cx="973915" cy="973915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394" y="5662372"/>
            <a:ext cx="871136" cy="871136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80494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graphicFrame>
        <p:nvGraphicFramePr>
          <p:cNvPr id="9" name="Tabulka 2">
            <a:extLst>
              <a:ext uri="{FF2B5EF4-FFF2-40B4-BE49-F238E27FC236}">
                <a16:creationId xmlns:a16="http://schemas.microsoft.com/office/drawing/2014/main" id="{28010F7E-14DD-4DF2-B4D8-A6D3D1B6A4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270105"/>
              </p:ext>
            </p:extLst>
          </p:nvPr>
        </p:nvGraphicFramePr>
        <p:xfrm>
          <a:off x="82858" y="1075330"/>
          <a:ext cx="11718339" cy="48818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718339">
                  <a:extLst>
                    <a:ext uri="{9D8B030D-6E8A-4147-A177-3AD203B41FA5}">
                      <a16:colId xmlns:a16="http://schemas.microsoft.com/office/drawing/2014/main" val="3983641993"/>
                    </a:ext>
                  </a:extLst>
                </a:gridCol>
              </a:tblGrid>
              <a:tr h="3988694"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sz="2000" b="1" cap="small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Prioritní osa 4 – akce pro širokou cílovou skupinu, pro veřejnost / ostatní vhodné aktivity </a:t>
                      </a:r>
                      <a:r>
                        <a:rPr lang="cs-CZ" sz="2000" b="1" cap="small" baseline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/// Oś priorytetowa 4 – działania </a:t>
                      </a:r>
                      <a:r>
                        <a:rPr lang="cs-CZ" sz="2000" b="1" cap="small" baseline="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dla</a:t>
                      </a:r>
                      <a:r>
                        <a:rPr lang="cs-CZ" sz="2000" b="1" cap="small" baseline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cs-CZ" sz="2000" b="1" cap="small" baseline="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szerokiej</a:t>
                      </a:r>
                      <a:r>
                        <a:rPr lang="cs-CZ" sz="2000" b="1" cap="small" baseline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grupy </a:t>
                      </a:r>
                      <a:r>
                        <a:rPr lang="cs-CZ" sz="2000" b="1" cap="small" baseline="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docelowe</a:t>
                      </a:r>
                      <a:r>
                        <a:rPr lang="cs-CZ" sz="2000" b="1" cap="small" baseline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, szerokiej publiczności/</a:t>
                      </a:r>
                      <a:r>
                        <a:rPr lang="cs-CZ" sz="2000" b="1" cap="small" baseline="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inne</a:t>
                      </a:r>
                      <a:r>
                        <a:rPr lang="cs-CZ" sz="2000" b="1" cap="small" baseline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cs-CZ" sz="2000" b="1" cap="small" baseline="0" dirty="0" err="1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kwalifikowalne</a:t>
                      </a:r>
                      <a:r>
                        <a:rPr lang="cs-CZ" sz="2000" b="1" cap="small" baseline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działania</a:t>
                      </a:r>
                      <a:endParaRPr lang="cs-CZ" sz="2000" b="1" cap="small" baseline="0" dirty="0"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600" dirty="0">
                          <a:solidFill>
                            <a:srgbClr val="000099"/>
                          </a:solidFill>
                        </a:rPr>
                        <a:t>Aktivity pro širokou</a:t>
                      </a:r>
                      <a:r>
                        <a:rPr lang="cs-CZ" sz="1600" baseline="0" dirty="0">
                          <a:solidFill>
                            <a:srgbClr val="000099"/>
                          </a:solidFill>
                        </a:rPr>
                        <a:t> cílovou skupinu a pro veřejnost </a:t>
                      </a:r>
                      <a:r>
                        <a:rPr lang="cs-CZ" sz="1600" dirty="0">
                          <a:solidFill>
                            <a:srgbClr val="000099"/>
                          </a:solidFill>
                        </a:rPr>
                        <a:t>(festivaly, koncerty, jarmarky, kulturní akce apod.), u</a:t>
                      </a:r>
                      <a:r>
                        <a:rPr lang="cs-CZ" sz="1600" baseline="0" dirty="0">
                          <a:solidFill>
                            <a:srgbClr val="000099"/>
                          </a:solidFill>
                        </a:rPr>
                        <a:t> kterých</a:t>
                      </a:r>
                      <a:r>
                        <a:rPr lang="cs-CZ" sz="1600" dirty="0">
                          <a:solidFill>
                            <a:srgbClr val="000099"/>
                          </a:solidFill>
                        </a:rPr>
                        <a:t> není známý předpokládaný počet účastníků / ostatní vhodné aktivity (strategie, marketing apod.) – </a:t>
                      </a:r>
                      <a:r>
                        <a:rPr lang="cs-CZ" sz="1600" dirty="0">
                          <a:solidFill>
                            <a:srgbClr val="FF6600"/>
                          </a:solidFill>
                        </a:rPr>
                        <a:t>bude použita metoda jednorázových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plateb, resp. </a:t>
                      </a:r>
                      <a:r>
                        <a:rPr lang="cs-CZ" sz="1600" b="1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paušálních částek (lump sums) 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/// 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/>
                        </a:rPr>
                        <a:t>Działania dla szerokiej grupy docelowej (</a:t>
                      </a:r>
                      <a:r>
                        <a:rPr lang="cs-CZ" sz="1600" b="1" dirty="0" err="1">
                          <a:solidFill>
                            <a:srgbClr val="000099"/>
                          </a:solidFill>
                          <a:effectLst/>
                        </a:rPr>
                        <a:t>festiwale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/>
                        </a:rPr>
                        <a:t>, koncerty, jarmarki, </a:t>
                      </a:r>
                      <a:r>
                        <a:rPr lang="cs-CZ" sz="1600" b="1" dirty="0" err="1">
                          <a:solidFill>
                            <a:srgbClr val="000099"/>
                          </a:solidFill>
                          <a:effectLst/>
                        </a:rPr>
                        <a:t>wydarzenia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/>
                        </a:rPr>
                        <a:t> kulturalne itp.), w </a:t>
                      </a:r>
                      <a:r>
                        <a:rPr lang="cs-CZ" sz="1600" b="1" dirty="0" err="1">
                          <a:solidFill>
                            <a:srgbClr val="000099"/>
                          </a:solidFill>
                          <a:effectLst/>
                        </a:rPr>
                        <a:t>przypadku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/>
                        </a:rPr>
                        <a:t> których nie </a:t>
                      </a:r>
                      <a:r>
                        <a:rPr lang="cs-CZ" sz="1600" b="1" dirty="0" err="1">
                          <a:solidFill>
                            <a:srgbClr val="000099"/>
                          </a:solidFill>
                          <a:effectLst/>
                        </a:rPr>
                        <a:t>będzie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/>
                        </a:rPr>
                        <a:t> </a:t>
                      </a:r>
                      <a:r>
                        <a:rPr lang="cs-CZ" sz="1600" b="1" dirty="0" err="1">
                          <a:solidFill>
                            <a:srgbClr val="000099"/>
                          </a:solidFill>
                          <a:effectLst/>
                        </a:rPr>
                        <a:t>znana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/>
                        </a:rPr>
                        <a:t> </a:t>
                      </a:r>
                      <a:r>
                        <a:rPr lang="cs-CZ" sz="1600" b="1" dirty="0" err="1">
                          <a:solidFill>
                            <a:srgbClr val="000099"/>
                          </a:solidFill>
                          <a:effectLst/>
                        </a:rPr>
                        <a:t>przewidywana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/>
                        </a:rPr>
                        <a:t> liczba uczestników oraz </a:t>
                      </a:r>
                      <a:r>
                        <a:rPr lang="cs-CZ" sz="1600" b="1" dirty="0" err="1">
                          <a:solidFill>
                            <a:srgbClr val="000099"/>
                          </a:solidFill>
                          <a:effectLst/>
                        </a:rPr>
                        <a:t>inne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/>
                        </a:rPr>
                        <a:t> </a:t>
                      </a:r>
                      <a:r>
                        <a:rPr lang="cs-CZ" sz="1600" b="1" dirty="0" err="1">
                          <a:solidFill>
                            <a:srgbClr val="000099"/>
                          </a:solidFill>
                          <a:effectLst/>
                        </a:rPr>
                        <a:t>kwalifikowalne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/>
                        </a:rPr>
                        <a:t> </a:t>
                      </a:r>
                      <a:r>
                        <a:rPr lang="cs-CZ" sz="1600" b="1" dirty="0" err="1">
                          <a:solidFill>
                            <a:srgbClr val="000099"/>
                          </a:solidFill>
                          <a:effectLst/>
                        </a:rPr>
                        <a:t>działania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/>
                        </a:rPr>
                        <a:t> (strategie, marketing itp.) – </a:t>
                      </a:r>
                      <a:r>
                        <a:rPr lang="cs-CZ" sz="1600" b="1" dirty="0" err="1">
                          <a:solidFill>
                            <a:srgbClr val="FF6600"/>
                          </a:solidFill>
                          <a:effectLst/>
                        </a:rPr>
                        <a:t>zastosowana</a:t>
                      </a:r>
                      <a:r>
                        <a:rPr lang="cs-CZ" sz="1600" b="1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sz="1600" b="1" dirty="0" err="1">
                          <a:solidFill>
                            <a:srgbClr val="FF6600"/>
                          </a:solidFill>
                          <a:effectLst/>
                        </a:rPr>
                        <a:t>będzie</a:t>
                      </a:r>
                      <a:r>
                        <a:rPr lang="cs-CZ" sz="1600" b="1" dirty="0">
                          <a:solidFill>
                            <a:srgbClr val="FF6600"/>
                          </a:solidFill>
                          <a:effectLst/>
                        </a:rPr>
                        <a:t> metoda </a:t>
                      </a:r>
                      <a:r>
                        <a:rPr lang="cs-CZ" sz="1600" b="1" dirty="0" err="1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kwot</a:t>
                      </a:r>
                      <a:r>
                        <a:rPr lang="cs-CZ" sz="1600" b="1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cs-CZ" sz="1600" b="1" dirty="0" err="1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ryczałtowych</a:t>
                      </a:r>
                      <a:r>
                        <a:rPr lang="cs-CZ" sz="1600" b="1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(lump sums)</a:t>
                      </a: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600" dirty="0">
                          <a:solidFill>
                            <a:srgbClr val="000099"/>
                          </a:solidFill>
                        </a:rPr>
                        <a:t>Žadatel</a:t>
                      </a:r>
                      <a:r>
                        <a:rPr lang="cs-CZ" sz="1600" baseline="0" dirty="0">
                          <a:solidFill>
                            <a:srgbClr val="000099"/>
                          </a:solidFill>
                        </a:rPr>
                        <a:t> předkládá s projektovou žádostí návrh rozpočtu</a:t>
                      </a:r>
                      <a:r>
                        <a:rPr lang="cs-CZ" sz="1600" dirty="0">
                          <a:solidFill>
                            <a:srgbClr val="000099"/>
                          </a:solidFill>
                        </a:rPr>
                        <a:t> (tzv. draft budget) - pouze</a:t>
                      </a:r>
                      <a:r>
                        <a:rPr lang="cs-CZ" sz="1600" baseline="0" dirty="0">
                          <a:solidFill>
                            <a:srgbClr val="000099"/>
                          </a:solidFill>
                        </a:rPr>
                        <a:t> na externí služby a vybavení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///Wnioskodawca do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wniosku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projektowego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załącza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projekt budżetu (tzw. draft budget) – tylko na usługi zewnętrzne i wyposażenie,</a:t>
                      </a:r>
                      <a:endParaRPr lang="cs-CZ" sz="1600" baseline="0" dirty="0">
                        <a:solidFill>
                          <a:srgbClr val="000099"/>
                        </a:solidFill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600" baseline="0" dirty="0">
                          <a:solidFill>
                            <a:srgbClr val="000099"/>
                          </a:solidFill>
                        </a:rPr>
                        <a:t>K</a:t>
                      </a:r>
                      <a:r>
                        <a:rPr lang="cs-CZ" sz="1600" dirty="0">
                          <a:solidFill>
                            <a:srgbClr val="000099"/>
                          </a:solidFill>
                        </a:rPr>
                        <a:t>ontrola bude probíhat podle katalogu cen pro typické výdaje, případně</a:t>
                      </a:r>
                      <a:r>
                        <a:rPr lang="cs-CZ" sz="1600" baseline="0" dirty="0">
                          <a:solidFill>
                            <a:srgbClr val="000099"/>
                          </a:solidFill>
                        </a:rPr>
                        <a:t> bude třeba doložit ceny v místě a čase obvyklé, průzkum trhu (alespoň 3 srovnatelné nabídky)///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Kontrola będzie polegać na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porównaniu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cen z katalogiem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typowych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wydatków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, w niektórych przypadkach konieczne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będzie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przedstawienie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cen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ogólnie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przyjętych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w danym czasie i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miejscu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,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rozpoznanie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rynku (min. 3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porównywalne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oferty)</a:t>
                      </a:r>
                      <a:endParaRPr lang="cs-CZ" sz="1600" dirty="0">
                        <a:solidFill>
                          <a:srgbClr val="000099"/>
                        </a:solidFill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600" dirty="0">
                          <a:solidFill>
                            <a:srgbClr val="000099"/>
                          </a:solidFill>
                        </a:rPr>
                        <a:t> + 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paušální sazby (flat rates)</a:t>
                      </a:r>
                      <a:r>
                        <a:rPr lang="cs-CZ" sz="1600" dirty="0">
                          <a:solidFill>
                            <a:srgbClr val="000099"/>
                          </a:solidFill>
                        </a:rPr>
                        <a:t> na mzdové výdaje (20%), režijní/administrativní výdaje (15% z mezd), cestovní</a:t>
                      </a:r>
                      <a:r>
                        <a:rPr lang="cs-CZ" sz="1600" baseline="0" dirty="0">
                          <a:solidFill>
                            <a:srgbClr val="000099"/>
                          </a:solidFill>
                        </a:rPr>
                        <a:t> výdaje (15% z mezd)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///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stawki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ryczałtowe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(flat rates) na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koszty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wynagrodzeń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(20%), koszty pośrednie/administracyjne (15% z wynagrodzeń), koszty podróży (15% z wynagrodzeń) </a:t>
                      </a:r>
                      <a:endParaRPr lang="cs-CZ" sz="1600" baseline="0" dirty="0">
                        <a:solidFill>
                          <a:srgbClr val="000099"/>
                        </a:solidFill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600" baseline="0" dirty="0">
                          <a:solidFill>
                            <a:srgbClr val="000099"/>
                          </a:solidFill>
                        </a:rPr>
                        <a:t>Odsouhlasený návrh rozpočtu = jednorázová platba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///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zatwierdzony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projekt budżetu =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kwota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ryczałtowa</a:t>
                      </a:r>
                      <a:endParaRPr lang="cs-CZ" sz="1600" baseline="0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6565"/>
                  </a:ext>
                </a:extLst>
              </a:tr>
            </a:tbl>
          </a:graphicData>
        </a:graphic>
      </p:graphicFrame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41023" y="36512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altLang="cs-CZ" sz="2200" b="1" dirty="0">
                <a:solidFill>
                  <a:srgbClr val="000099"/>
                </a:solidFill>
                <a:latin typeface="Arial" charset="0"/>
                <a:cs typeface="Arial" charset="0"/>
              </a:rPr>
              <a:t>Fond malých projektů 2021 - 2027</a:t>
            </a:r>
            <a:r>
              <a:rPr lang="pl-PL" sz="22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Fundusz Małych Projektów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32785" y="5469530"/>
            <a:ext cx="876357" cy="876357"/>
          </a:xfrm>
          <a:prstGeom prst="rect">
            <a:avLst/>
          </a:prstGeom>
        </p:spPr>
      </p:pic>
      <p:pic>
        <p:nvPicPr>
          <p:cNvPr id="13" name="Obrázek 12" descr="Obsah obrázku text&#10;&#10;Popis byl vytvořen automaticky">
            <a:extLst>
              <a:ext uri="{FF2B5EF4-FFF2-40B4-BE49-F238E27FC236}">
                <a16:creationId xmlns:a16="http://schemas.microsoft.com/office/drawing/2014/main" id="{F191313D-7757-4FCE-A058-1EC8FD89CB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24313" y="5991300"/>
            <a:ext cx="4343168" cy="1084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3712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4A921E9-320E-D902-E0CF-C831DFDC0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7165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cs-CZ" altLang="cs-CZ" sz="2400" b="1" dirty="0">
                <a:solidFill>
                  <a:srgbClr val="000099"/>
                </a:solidFill>
                <a:latin typeface="Arial" charset="0"/>
                <a:cs typeface="Arial" charset="0"/>
              </a:rPr>
              <a:t>Fond malých projektů 2021 - 2027</a:t>
            </a:r>
            <a:r>
              <a:rPr lang="pl-PL" sz="24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pl-PL" altLang="cs-CZ" sz="2400" b="1" dirty="0">
                <a:solidFill>
                  <a:srgbClr val="FF6600"/>
                </a:solidFill>
                <a:latin typeface="Arial" charset="0"/>
                <a:cs typeface="Arial" charset="0"/>
              </a:rPr>
              <a:t>Fundusz Małych Projektów 2021 - 2027</a:t>
            </a:r>
            <a:br>
              <a:rPr lang="pl-PL" altLang="cs-CZ" sz="4400" b="1" dirty="0">
                <a:solidFill>
                  <a:srgbClr val="FF6600"/>
                </a:solidFill>
                <a:latin typeface="Arial" charset="0"/>
                <a:cs typeface="Arial" charset="0"/>
              </a:rPr>
            </a:b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CBF51B0-DA30-F441-A750-865902F222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2763"/>
            <a:ext cx="10515600" cy="4351338"/>
          </a:xfrm>
        </p:spPr>
        <p:txBody>
          <a:bodyPr>
            <a:normAutofit/>
          </a:bodyPr>
          <a:lstStyle/>
          <a:p>
            <a:pPr marL="0" indent="0" algn="just" rtl="0" eaLnBrk="1" fontAlgn="t" latinLnBrk="0" hangingPunct="1">
              <a:spcBef>
                <a:spcPts val="400"/>
              </a:spcBef>
              <a:spcAft>
                <a:spcPts val="400"/>
              </a:spcAft>
            </a:pPr>
            <a:r>
              <a:rPr lang="cs-CZ" sz="1800" b="1" i="0" u="sng" strike="noStrike" kern="1200" dirty="0">
                <a:solidFill>
                  <a:srgbClr val="FF6600"/>
                </a:solidFill>
                <a:effectLst/>
                <a:latin typeface="Calibri" panose="020F0502020204030204" pitchFamily="34" charset="0"/>
              </a:rPr>
              <a:t>Příklad:</a:t>
            </a:r>
            <a:r>
              <a:rPr lang="cs-CZ" sz="1800" b="1" i="0" u="none" strike="noStrike" kern="1200" dirty="0">
                <a:solidFill>
                  <a:srgbClr val="FF66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pl-PL" sz="1800" b="1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Třídenní</a:t>
            </a:r>
            <a:r>
              <a:rPr lang="pl-PL" sz="1800" b="1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CZ-PL </a:t>
            </a:r>
            <a:r>
              <a:rPr lang="pl-PL" sz="1800" b="1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řemeslné</a:t>
            </a:r>
            <a:r>
              <a:rPr lang="pl-PL" sz="1800" b="1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1800" b="1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sympozium</a:t>
            </a:r>
            <a:r>
              <a:rPr lang="pl-PL" sz="1800" b="1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cca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500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návštěvníků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pl-PL" sz="1800" b="0" i="0" u="sng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Návrh</a:t>
            </a:r>
            <a:r>
              <a:rPr lang="pl-PL" sz="1800" b="0" i="0" u="sng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1800" b="0" i="0" u="sng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rozpočtu</a:t>
            </a:r>
            <a:r>
              <a:rPr lang="pl-PL" sz="1800" b="0" i="0" u="sng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Honoráře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dřevořezbáři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kameníci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kováři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lektoři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7.400 EUR +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Materiál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dřevo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kámen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kov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dílny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pro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děti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) 2.960 EUR +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Ubytování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a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stravování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vystupujících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2.300 EUR +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Hudební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vystoupení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710 EUR +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Propagace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akce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(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plakáty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letáky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cedulky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na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díla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) 1.340 EUR +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Překlady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a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tlumočení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310 EUR +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Zapůjčení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1800" b="0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vybavení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1.200 EUR = </a:t>
            </a:r>
            <a:r>
              <a:rPr lang="pl-PL" sz="1800" b="1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16.220 EUR </a:t>
            </a:r>
            <a:r>
              <a:rPr lang="pl-PL" sz="1800" b="1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způsobilé</a:t>
            </a:r>
            <a:r>
              <a:rPr lang="pl-PL" sz="1800" b="1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1800" b="1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výdaje</a:t>
            </a:r>
            <a:r>
              <a:rPr lang="pl-PL" sz="1800" b="1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+ 20 % </a:t>
            </a:r>
            <a:r>
              <a:rPr lang="pl-PL" sz="1800" b="1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osobní</a:t>
            </a:r>
            <a:r>
              <a:rPr lang="pl-PL" sz="1800" b="1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1800" b="1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výdaje</a:t>
            </a:r>
            <a:r>
              <a:rPr lang="pl-PL" sz="1800" b="1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3.244 EUR + z os. </a:t>
            </a:r>
            <a:r>
              <a:rPr lang="pl-PL" sz="1800" b="1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výdajů</a:t>
            </a:r>
            <a:r>
              <a:rPr lang="pl-PL" sz="1800" b="1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15 % na adm. </a:t>
            </a:r>
            <a:r>
              <a:rPr lang="pl-PL" sz="1800" b="1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výdaje</a:t>
            </a:r>
            <a:r>
              <a:rPr lang="pl-PL" sz="1800" b="1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486,60 EUR + z os. </a:t>
            </a:r>
            <a:r>
              <a:rPr lang="pl-PL" sz="1800" b="1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výdajů</a:t>
            </a:r>
            <a:r>
              <a:rPr lang="pl-PL" sz="1800" b="1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15 % na </a:t>
            </a:r>
            <a:r>
              <a:rPr lang="pl-PL" sz="1800" b="1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cestovné</a:t>
            </a:r>
            <a:r>
              <a:rPr lang="pl-PL" sz="1800" b="1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a </a:t>
            </a:r>
            <a:r>
              <a:rPr lang="pl-PL" sz="1800" b="1" i="0" u="none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ubytování</a:t>
            </a:r>
            <a:r>
              <a:rPr lang="pl-PL" sz="1800" b="1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486,60 EUR =</a:t>
            </a:r>
            <a:r>
              <a:rPr lang="pl-PL" sz="1800" b="0" i="0" u="none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1800" b="1" i="0" u="sng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20.437,20 EUR </a:t>
            </a:r>
            <a:r>
              <a:rPr lang="pl-PL" sz="1800" b="1" i="0" u="sng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celkové</a:t>
            </a:r>
            <a:r>
              <a:rPr lang="pl-PL" sz="1800" b="1" i="0" u="sng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1800" b="1" i="0" u="sng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způsobilé</a:t>
            </a:r>
            <a:r>
              <a:rPr lang="pl-PL" sz="1800" b="1" i="0" u="sng" strike="noStrike" kern="1200" spc="0" baseline="0" dirty="0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sz="1800" b="1" i="0" u="sng" strike="noStrike" kern="1200" spc="0" baseline="0" dirty="0" err="1">
                <a:ln>
                  <a:noFill/>
                </a:ln>
                <a:solidFill>
                  <a:srgbClr val="FF6600"/>
                </a:solidFill>
                <a:effectLst/>
                <a:latin typeface="Calibri" panose="020F0502020204030204" pitchFamily="34" charset="0"/>
                <a:cs typeface="Arial" panose="020B0604020202020204" pitchFamily="34" charset="0"/>
              </a:rPr>
              <a:t>výdaje</a:t>
            </a:r>
            <a:endParaRPr lang="pl-PL" sz="1800" b="1" i="0" u="sng" strike="noStrike" kern="1200" spc="0" baseline="0" dirty="0">
              <a:ln>
                <a:noFill/>
              </a:ln>
              <a:solidFill>
                <a:srgbClr val="FF6600"/>
              </a:solidFill>
              <a:effectLst/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 rtl="0" eaLnBrk="1" fontAlgn="t" latinLnBrk="0" hangingPunct="1">
              <a:spcBef>
                <a:spcPts val="400"/>
              </a:spcBef>
              <a:spcAft>
                <a:spcPts val="400"/>
              </a:spcAft>
            </a:pPr>
            <a:endParaRPr lang="pl-PL" sz="1800" b="1" u="sng" dirty="0">
              <a:solidFill>
                <a:srgbClr val="FF66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 rtl="0" eaLnBrk="1" fontAlgn="t" latinLnBrk="0" hangingPunct="1">
              <a:spcBef>
                <a:spcPts val="400"/>
              </a:spcBef>
              <a:spcAft>
                <a:spcPts val="400"/>
              </a:spcAft>
            </a:pPr>
            <a:r>
              <a:rPr lang="pl-PL" sz="1800" b="1" u="sng" dirty="0">
                <a:solidFill>
                  <a:srgbClr val="000099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Przykład:</a:t>
            </a:r>
            <a:r>
              <a:rPr lang="pl-PL" sz="1800" b="1" dirty="0">
                <a:solidFill>
                  <a:srgbClr val="000099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Trzydniowe CZ-PL sympozjum rzemieślnicze, </a:t>
            </a:r>
            <a:r>
              <a:rPr lang="pl-PL" sz="1800" dirty="0">
                <a:solidFill>
                  <a:srgbClr val="000099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około 500 gości. </a:t>
            </a:r>
            <a:r>
              <a:rPr lang="pl-PL" sz="1800" u="sng" dirty="0">
                <a:solidFill>
                  <a:srgbClr val="000099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Projekt budżetu:</a:t>
            </a:r>
            <a:r>
              <a:rPr lang="pl-PL" sz="1800" dirty="0">
                <a:solidFill>
                  <a:srgbClr val="000099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 honorarium dla rzeźbiarzy, kamieniarzy, kowali, lektorów 7.400 EUR + materiał (drewno, kamień, metal, warsztaty dla dzieci) 2.960 EUR + Noclegi i wyżywienie dla prowadzących 2.300 EUR + Występ muzyczny 710 EUR + Promocja wydarzenia (plakaty, ulotki, tabliczki z opisem prac) 1.340 EUR + Tłumaczenia pisemne i ustne 310 EUR + Wynajem wyposażenia 1.200 EUR = </a:t>
            </a:r>
            <a:r>
              <a:rPr lang="pl-PL" sz="1800" b="1" dirty="0">
                <a:solidFill>
                  <a:srgbClr val="000099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16.220 EUR wydatki kwalifikowalne + 20 % na koszty osobowe 3.244 EUR + z kosztów osobowych 15% na wydatki administracyjne 486,60 EUR + z kosztów osobowych 15% na koszty podróży i zakwaterowanie 486,60 EUR = </a:t>
            </a:r>
            <a:r>
              <a:rPr lang="pl-PL" sz="1800" b="1" u="sng" dirty="0">
                <a:solidFill>
                  <a:srgbClr val="000099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20.437,20 EUR całkowite wydatki kwalifikowalne</a:t>
            </a:r>
            <a:endParaRPr lang="pl-PL" sz="1800" b="0" i="0" u="sng" strike="noStrike" dirty="0">
              <a:solidFill>
                <a:srgbClr val="000099"/>
              </a:solidFill>
              <a:effectLst/>
              <a:latin typeface="Arial" panose="020B0604020202020204" pitchFamily="34" charset="0"/>
            </a:endParaRPr>
          </a:p>
          <a:p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16765C7C-0E9D-4B1B-D31A-51924BEFBC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5939" y="5748404"/>
            <a:ext cx="4340728" cy="1085182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DF01812B-79DE-F570-0665-A49FEADCDE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01669"/>
            <a:ext cx="975445" cy="969348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D4F6342B-2B66-1188-2C38-7364013B5B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4731" y="5665277"/>
            <a:ext cx="871804" cy="871804"/>
          </a:xfrm>
          <a:prstGeom prst="rect">
            <a:avLst/>
          </a:prstGeom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A31DB48E-826F-AF8F-F902-E29696DF6E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53079" y="5724870"/>
            <a:ext cx="768163" cy="1146147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A6707B21-91B6-6BD8-BEDA-CDE1703B79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20196" y="5508443"/>
            <a:ext cx="871804" cy="877900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B93829C7-486C-23E9-27ED-C2D966C8C51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390178" cy="390178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ED9ABD75-C8ED-E4F2-644C-6FF438746F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801822" y="0"/>
            <a:ext cx="390178" cy="39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8676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graphicFrame>
        <p:nvGraphicFramePr>
          <p:cNvPr id="9" name="Tabulka 2">
            <a:extLst>
              <a:ext uri="{FF2B5EF4-FFF2-40B4-BE49-F238E27FC236}">
                <a16:creationId xmlns:a16="http://schemas.microsoft.com/office/drawing/2014/main" id="{28010F7E-14DD-4DF2-B4D8-A6D3D1B6A4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962286"/>
              </p:ext>
            </p:extLst>
          </p:nvPr>
        </p:nvGraphicFramePr>
        <p:xfrm>
          <a:off x="390803" y="1005751"/>
          <a:ext cx="11410394" cy="43129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410394">
                  <a:extLst>
                    <a:ext uri="{9D8B030D-6E8A-4147-A177-3AD203B41FA5}">
                      <a16:colId xmlns:a16="http://schemas.microsoft.com/office/drawing/2014/main" val="3983641993"/>
                    </a:ext>
                  </a:extLst>
                </a:gridCol>
              </a:tblGrid>
              <a:tr h="3988694"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q"/>
                      </a:pPr>
                      <a:endParaRPr lang="cs-CZ" sz="2000" b="1" cap="small" baseline="0" dirty="0"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sz="2000" b="1" cap="small" baseline="0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Prioritní osa 2 ///</a:t>
                      </a:r>
                      <a:r>
                        <a:rPr lang="cs-CZ" sz="2000" b="1" cap="small" baseline="0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Oś priorytetowa 2</a:t>
                      </a:r>
                      <a:endParaRPr lang="cs-CZ" sz="2000" b="1" cap="small" baseline="0" dirty="0"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600" dirty="0">
                          <a:solidFill>
                            <a:srgbClr val="000099"/>
                          </a:solidFill>
                        </a:rPr>
                        <a:t>Aktivity pro rozvoj cestovního ruchu – </a:t>
                      </a:r>
                      <a:r>
                        <a:rPr lang="cs-CZ" sz="1600" dirty="0">
                          <a:solidFill>
                            <a:srgbClr val="FF6600"/>
                          </a:solidFill>
                        </a:rPr>
                        <a:t>bude použita metoda jednorázových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plateb, resp. </a:t>
                      </a:r>
                      <a:r>
                        <a:rPr lang="cs-CZ" sz="1600" b="1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paušálních částek (lump sums) 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/// </a:t>
                      </a:r>
                      <a:r>
                        <a:rPr lang="cs-CZ" sz="1600" b="1" dirty="0" err="1">
                          <a:solidFill>
                            <a:srgbClr val="000099"/>
                          </a:solidFill>
                          <a:effectLst/>
                        </a:rPr>
                        <a:t>Działania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/>
                        </a:rPr>
                        <a:t> na </a:t>
                      </a:r>
                      <a:r>
                        <a:rPr lang="cs-CZ" sz="1600" b="1" dirty="0" err="1">
                          <a:solidFill>
                            <a:srgbClr val="000099"/>
                          </a:solidFill>
                          <a:effectLst/>
                        </a:rPr>
                        <a:t>rzecz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/>
                        </a:rPr>
                        <a:t> </a:t>
                      </a:r>
                      <a:r>
                        <a:rPr lang="cs-CZ" sz="1600" b="1" dirty="0" err="1">
                          <a:solidFill>
                            <a:srgbClr val="000099"/>
                          </a:solidFill>
                          <a:effectLst/>
                        </a:rPr>
                        <a:t>rozwoju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/>
                        </a:rPr>
                        <a:t> </a:t>
                      </a:r>
                      <a:r>
                        <a:rPr lang="cs-CZ" sz="1600" b="1" dirty="0" err="1">
                          <a:solidFill>
                            <a:srgbClr val="000099"/>
                          </a:solidFill>
                          <a:effectLst/>
                        </a:rPr>
                        <a:t>turystyki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/>
                        </a:rPr>
                        <a:t> – </a:t>
                      </a:r>
                      <a:r>
                        <a:rPr lang="cs-CZ" sz="1600" b="1" dirty="0" err="1">
                          <a:solidFill>
                            <a:srgbClr val="FF6600"/>
                          </a:solidFill>
                          <a:effectLst/>
                        </a:rPr>
                        <a:t>zastosowana</a:t>
                      </a:r>
                      <a:r>
                        <a:rPr lang="cs-CZ" sz="1600" b="1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sz="1600" b="1" dirty="0" err="1">
                          <a:solidFill>
                            <a:srgbClr val="FF6600"/>
                          </a:solidFill>
                          <a:effectLst/>
                        </a:rPr>
                        <a:t>będzie</a:t>
                      </a:r>
                      <a:r>
                        <a:rPr lang="cs-CZ" sz="1600" b="1" dirty="0">
                          <a:solidFill>
                            <a:srgbClr val="FF6600"/>
                          </a:solidFill>
                          <a:effectLst/>
                        </a:rPr>
                        <a:t> metoda </a:t>
                      </a:r>
                      <a:r>
                        <a:rPr lang="cs-CZ" sz="1600" b="1" dirty="0" err="1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kwot</a:t>
                      </a:r>
                      <a:r>
                        <a:rPr lang="cs-CZ" sz="1600" b="1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r>
                        <a:rPr lang="cs-CZ" sz="1600" b="1" dirty="0" err="1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ryczałtowych</a:t>
                      </a:r>
                      <a:r>
                        <a:rPr lang="cs-CZ" sz="1600" b="1" dirty="0"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(lump sums)</a:t>
                      </a: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600" dirty="0">
                          <a:solidFill>
                            <a:srgbClr val="000099"/>
                          </a:solidFill>
                        </a:rPr>
                        <a:t>Žadatel</a:t>
                      </a:r>
                      <a:r>
                        <a:rPr lang="cs-CZ" sz="1600" baseline="0" dirty="0">
                          <a:solidFill>
                            <a:srgbClr val="000099"/>
                          </a:solidFill>
                        </a:rPr>
                        <a:t> předkládá s projektovou žádostí návrh rozpočtu</a:t>
                      </a:r>
                      <a:r>
                        <a:rPr lang="cs-CZ" sz="1600" dirty="0">
                          <a:solidFill>
                            <a:srgbClr val="000099"/>
                          </a:solidFill>
                        </a:rPr>
                        <a:t> (tzv. draft budget) spolu s doložením položkového stavebního rozpočtu stavebních výdajů naceněného stavebním expertem</a:t>
                      </a:r>
                      <a:r>
                        <a:rPr lang="cs-CZ" sz="1600" dirty="0">
                          <a:solidFill>
                            <a:srgbClr val="FF6600"/>
                          </a:solidFill>
                        </a:rPr>
                        <a:t>///Wnioskodawca wraz z </a:t>
                      </a:r>
                      <a:r>
                        <a:rPr lang="cs-CZ" sz="1600" dirty="0" err="1">
                          <a:solidFill>
                            <a:srgbClr val="FF6600"/>
                          </a:solidFill>
                        </a:rPr>
                        <a:t>wnioskiem</a:t>
                      </a:r>
                      <a:r>
                        <a:rPr lang="cs-CZ" sz="160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1600" dirty="0" err="1">
                          <a:solidFill>
                            <a:srgbClr val="FF6600"/>
                          </a:solidFill>
                        </a:rPr>
                        <a:t>projektowym</a:t>
                      </a:r>
                      <a:r>
                        <a:rPr lang="cs-CZ" sz="160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1600" dirty="0" err="1">
                          <a:solidFill>
                            <a:srgbClr val="FF6600"/>
                          </a:solidFill>
                        </a:rPr>
                        <a:t>składa</a:t>
                      </a:r>
                      <a:r>
                        <a:rPr lang="cs-CZ" sz="1600" dirty="0">
                          <a:solidFill>
                            <a:srgbClr val="FF6600"/>
                          </a:solidFill>
                        </a:rPr>
                        <a:t> projekt budżetu (tzw. draft budget) razem z </a:t>
                      </a:r>
                      <a:r>
                        <a:rPr lang="cs-CZ" sz="1600" dirty="0" err="1">
                          <a:solidFill>
                            <a:srgbClr val="FF6600"/>
                          </a:solidFill>
                        </a:rPr>
                        <a:t>kosztorysem</a:t>
                      </a:r>
                      <a:r>
                        <a:rPr lang="cs-CZ" sz="1600" dirty="0">
                          <a:solidFill>
                            <a:srgbClr val="FF6600"/>
                          </a:solidFill>
                        </a:rPr>
                        <a:t> robót </a:t>
                      </a:r>
                      <a:r>
                        <a:rPr lang="cs-CZ" sz="1600" dirty="0" err="1">
                          <a:solidFill>
                            <a:srgbClr val="FF6600"/>
                          </a:solidFill>
                        </a:rPr>
                        <a:t>budowalnych</a:t>
                      </a:r>
                      <a:r>
                        <a:rPr lang="cs-CZ" sz="160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1600" dirty="0" err="1">
                          <a:solidFill>
                            <a:srgbClr val="FF6600"/>
                          </a:solidFill>
                        </a:rPr>
                        <a:t>opracowanym</a:t>
                      </a:r>
                      <a:r>
                        <a:rPr lang="cs-CZ" sz="1600" dirty="0">
                          <a:solidFill>
                            <a:srgbClr val="FF6600"/>
                          </a:solidFill>
                        </a:rPr>
                        <a:t> przez specjalistę w tej dziedzinie,</a:t>
                      </a:r>
                      <a:endParaRPr lang="cs-CZ" sz="1600" baseline="0" dirty="0">
                        <a:solidFill>
                          <a:srgbClr val="000099"/>
                        </a:solidFill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600" baseline="0" dirty="0">
                          <a:solidFill>
                            <a:srgbClr val="000099"/>
                          </a:solidFill>
                        </a:rPr>
                        <a:t>K</a:t>
                      </a:r>
                      <a:r>
                        <a:rPr lang="cs-CZ" sz="1600" dirty="0">
                          <a:solidFill>
                            <a:srgbClr val="000099"/>
                          </a:solidFill>
                        </a:rPr>
                        <a:t>ontrola bude probíhat podle ceníkových soustav pro stavební výdaje</a:t>
                      </a:r>
                      <a:r>
                        <a:rPr lang="cs-CZ" sz="1600" dirty="0">
                          <a:solidFill>
                            <a:srgbClr val="FF6600"/>
                          </a:solidFill>
                        </a:rPr>
                        <a:t>///Kontola polegać będzie na porównaniu zaplanowanych cen z </a:t>
                      </a:r>
                      <a:r>
                        <a:rPr lang="cs-CZ" sz="1600" dirty="0" err="1">
                          <a:solidFill>
                            <a:srgbClr val="FF6600"/>
                          </a:solidFill>
                        </a:rPr>
                        <a:t>katalogiem</a:t>
                      </a:r>
                      <a:r>
                        <a:rPr lang="cs-CZ" sz="1600" dirty="0">
                          <a:solidFill>
                            <a:srgbClr val="FF6600"/>
                          </a:solidFill>
                        </a:rPr>
                        <a:t> cen usług budowlanych</a:t>
                      </a:r>
                      <a:endParaRPr lang="cs-CZ" sz="1600" dirty="0">
                        <a:solidFill>
                          <a:srgbClr val="000099"/>
                        </a:solidFill>
                      </a:endParaRPr>
                    </a:p>
                    <a:p>
                      <a:pPr marL="742950" marR="0" lvl="1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cs-CZ" sz="1600" dirty="0">
                          <a:solidFill>
                            <a:srgbClr val="000099"/>
                          </a:solidFill>
                        </a:rPr>
                        <a:t> + </a:t>
                      </a:r>
                      <a:r>
                        <a:rPr lang="cs-CZ" sz="1600" b="1" dirty="0"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paušální sazby (flat rates)</a:t>
                      </a:r>
                      <a:r>
                        <a:rPr lang="cs-CZ" sz="1600" dirty="0">
                          <a:solidFill>
                            <a:srgbClr val="000099"/>
                          </a:solidFill>
                        </a:rPr>
                        <a:t> na mzdové výdaje (20%), režijní/administrativní výdaje (15% z mezd), cestovní</a:t>
                      </a:r>
                      <a:r>
                        <a:rPr lang="cs-CZ" sz="1600" baseline="0" dirty="0">
                          <a:solidFill>
                            <a:srgbClr val="000099"/>
                          </a:solidFill>
                        </a:rPr>
                        <a:t> výdaje (15% z mezd)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///+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stawki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ryczałtowe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(flat rates) na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koszty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wynagrodzeń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(20%), koszty pośrednie/administracyjne (15% z wynagrodzeń), koszty podróży (15% z wynagrodzeń) </a:t>
                      </a:r>
                      <a:endParaRPr lang="cs-CZ" sz="1600" baseline="0" dirty="0">
                        <a:solidFill>
                          <a:srgbClr val="000099"/>
                        </a:solidFill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600" baseline="0" dirty="0">
                          <a:solidFill>
                            <a:srgbClr val="000099"/>
                          </a:solidFill>
                        </a:rPr>
                        <a:t>Odsouhlasený návrh rozpočtu = jednorázová platba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///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zatwierdzony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projekt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budżetu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=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kwota</a:t>
                      </a:r>
                      <a:r>
                        <a:rPr lang="cs-CZ" sz="1600" baseline="0" dirty="0">
                          <a:solidFill>
                            <a:srgbClr val="FF6600"/>
                          </a:solidFill>
                        </a:rPr>
                        <a:t> </a:t>
                      </a:r>
                      <a:r>
                        <a:rPr lang="cs-CZ" sz="1600" baseline="0" dirty="0" err="1">
                          <a:solidFill>
                            <a:srgbClr val="FF6600"/>
                          </a:solidFill>
                        </a:rPr>
                        <a:t>ryczałtowa</a:t>
                      </a:r>
                      <a:endParaRPr lang="cs-CZ" sz="1600" baseline="0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6565"/>
                  </a:ext>
                </a:extLst>
              </a:tr>
            </a:tbl>
          </a:graphicData>
        </a:graphic>
      </p:graphicFrame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41023" y="36512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altLang="cs-CZ" sz="2200" b="1" dirty="0">
                <a:solidFill>
                  <a:srgbClr val="000099"/>
                </a:solidFill>
                <a:latin typeface="Arial" charset="0"/>
                <a:cs typeface="Arial" charset="0"/>
              </a:rPr>
              <a:t>Fond malých projektů 2021 - 2027</a:t>
            </a:r>
            <a:r>
              <a:rPr lang="pl-PL" sz="22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Fundusz Małych Projektów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3" name="Obrázek 12" descr="Obsah obrázku text&#10;&#10;Popis byl vytvořen automaticky">
            <a:extLst>
              <a:ext uri="{FF2B5EF4-FFF2-40B4-BE49-F238E27FC236}">
                <a16:creationId xmlns:a16="http://schemas.microsoft.com/office/drawing/2014/main" id="{235B8BEC-81D4-4B4A-A9CF-BF555C7794C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1782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graphicFrame>
        <p:nvGraphicFramePr>
          <p:cNvPr id="9" name="Tabulka 2">
            <a:extLst>
              <a:ext uri="{FF2B5EF4-FFF2-40B4-BE49-F238E27FC236}">
                <a16:creationId xmlns:a16="http://schemas.microsoft.com/office/drawing/2014/main" id="{28010F7E-14DD-4DF2-B4D8-A6D3D1B6A4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2380530"/>
              </p:ext>
            </p:extLst>
          </p:nvPr>
        </p:nvGraphicFramePr>
        <p:xfrm>
          <a:off x="390803" y="1005751"/>
          <a:ext cx="11410394" cy="3988694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410394">
                  <a:extLst>
                    <a:ext uri="{9D8B030D-6E8A-4147-A177-3AD203B41FA5}">
                      <a16:colId xmlns:a16="http://schemas.microsoft.com/office/drawing/2014/main" val="3983641993"/>
                    </a:ext>
                  </a:extLst>
                </a:gridCol>
              </a:tblGrid>
              <a:tr h="3988694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None/>
                      </a:pPr>
                      <a:endParaRPr lang="cs-CZ" altLang="cs-CZ" sz="1800" b="1" cap="small" dirty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altLang="cs-CZ" sz="2000" b="1" u="sng" cap="small" dirty="0">
                          <a:solidFill>
                            <a:srgbClr val="FF6600"/>
                          </a:solidFill>
                          <a:effectLst/>
                        </a:rPr>
                        <a:t>Monitorovací Systém</a:t>
                      </a:r>
                      <a:r>
                        <a:rPr lang="cs-CZ" altLang="cs-CZ" sz="2000" b="1" u="sng" cap="small" baseline="0" dirty="0">
                          <a:solidFill>
                            <a:srgbClr val="FF6600"/>
                          </a:solidFill>
                          <a:effectLst/>
                        </a:rPr>
                        <a:t> Pro FMP</a:t>
                      </a:r>
                      <a:r>
                        <a:rPr lang="cs-CZ" altLang="cs-CZ" sz="2000" b="1" u="sng" cap="small" baseline="0" dirty="0">
                          <a:solidFill>
                            <a:srgbClr val="000099"/>
                          </a:solidFill>
                          <a:effectLst/>
                        </a:rPr>
                        <a:t>///system monitorujący dla FMP</a:t>
                      </a:r>
                      <a:r>
                        <a:rPr lang="cs-CZ" altLang="cs-CZ" sz="2000" b="1" u="sng" cap="small" dirty="0">
                          <a:solidFill>
                            <a:srgbClr val="000099"/>
                          </a:solidFill>
                          <a:effectLst/>
                        </a:rPr>
                        <a:t>:</a:t>
                      </a: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dirty="0">
                          <a:solidFill>
                            <a:srgbClr val="000099"/>
                          </a:solidFill>
                          <a:effectLst/>
                        </a:rPr>
                        <a:t>Pro Fond malých projektů je připravován nový monitorovací systém pro předkládání malých projektů, jehož cílem je výrazně zjednodušit formulář projektové žádosti</a:t>
                      </a:r>
                      <a:r>
                        <a:rPr lang="cs-CZ" sz="1800" b="0" dirty="0">
                          <a:solidFill>
                            <a:srgbClr val="FF6600"/>
                          </a:solidFill>
                          <a:effectLst/>
                        </a:rPr>
                        <a:t>///</a:t>
                      </a:r>
                      <a:r>
                        <a:rPr lang="pl-PL" sz="1800" b="0" dirty="0">
                          <a:solidFill>
                            <a:srgbClr val="FF6600"/>
                          </a:solidFill>
                          <a:effectLst/>
                        </a:rPr>
                        <a:t>Dla Funduszu Małych Projektów przygotowywany jest nowy system informatyczny do składania małych projektów, którego celem jest znaczne uproszczenie formularza wniosku projektowego, </a:t>
                      </a:r>
                      <a:endParaRPr lang="cs-CZ" sz="1800" b="0" dirty="0">
                        <a:solidFill>
                          <a:srgbClr val="000099"/>
                        </a:solidFill>
                        <a:effectLst/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dirty="0">
                          <a:solidFill>
                            <a:srgbClr val="000099"/>
                          </a:solidFill>
                          <a:effectLst/>
                        </a:rPr>
                        <a:t>Formulář projektové žádosti bude obsahovat pouze nezbytné informace </a:t>
                      </a:r>
                      <a:r>
                        <a:rPr lang="cs-CZ" sz="1800" b="0" i="1" dirty="0">
                          <a:solidFill>
                            <a:srgbClr val="000099"/>
                          </a:solidFill>
                          <a:effectLst/>
                        </a:rPr>
                        <a:t>(identifikace žadatele a projektového partnera, harmonogram realizace, zdroje financování, popis aktivit, cílů a indikátorů projektu)</a:t>
                      </a:r>
                      <a:r>
                        <a:rPr lang="cs-CZ" sz="1800" b="0" i="1" dirty="0">
                          <a:solidFill>
                            <a:srgbClr val="FF6600"/>
                          </a:solidFill>
                          <a:effectLst/>
                        </a:rPr>
                        <a:t>///</a:t>
                      </a:r>
                      <a:r>
                        <a:rPr lang="cs-CZ" sz="1800" b="0" i="0" dirty="0" err="1">
                          <a:solidFill>
                            <a:srgbClr val="FF6600"/>
                          </a:solidFill>
                          <a:effectLst/>
                        </a:rPr>
                        <a:t>Formularz</a:t>
                      </a:r>
                      <a:r>
                        <a:rPr lang="cs-CZ" sz="1800" b="0" i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sz="1800" b="0" i="0" dirty="0" err="1">
                          <a:solidFill>
                            <a:srgbClr val="FF6600"/>
                          </a:solidFill>
                          <a:effectLst/>
                        </a:rPr>
                        <a:t>wniosku</a:t>
                      </a:r>
                      <a:r>
                        <a:rPr lang="cs-CZ" sz="1800" b="0" i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sz="1800" b="0" i="0" dirty="0" err="1">
                          <a:solidFill>
                            <a:srgbClr val="FF6600"/>
                          </a:solidFill>
                          <a:effectLst/>
                        </a:rPr>
                        <a:t>projektowego</a:t>
                      </a:r>
                      <a:r>
                        <a:rPr lang="cs-CZ" sz="1800" b="0" i="0" dirty="0">
                          <a:solidFill>
                            <a:srgbClr val="FF6600"/>
                          </a:solidFill>
                          <a:effectLst/>
                        </a:rPr>
                        <a:t> będzie zawierał tylko niezbędne informacje (identyfikacja wnioskodawcy i partnera projektu, harmonogram realizacji, źródła finansowania, opis działań, </a:t>
                      </a:r>
                      <a:r>
                        <a:rPr lang="cs-CZ" sz="1800" b="0" i="0" dirty="0" err="1">
                          <a:solidFill>
                            <a:srgbClr val="FF6600"/>
                          </a:solidFill>
                          <a:effectLst/>
                        </a:rPr>
                        <a:t>celów</a:t>
                      </a:r>
                      <a:r>
                        <a:rPr lang="cs-CZ" sz="1800" b="0" i="0" dirty="0">
                          <a:solidFill>
                            <a:srgbClr val="FF6600"/>
                          </a:solidFill>
                          <a:effectLst/>
                        </a:rPr>
                        <a:t> oraz </a:t>
                      </a:r>
                      <a:r>
                        <a:rPr lang="cs-CZ" sz="1800" b="0" i="0" dirty="0" err="1">
                          <a:solidFill>
                            <a:srgbClr val="FF6600"/>
                          </a:solidFill>
                          <a:effectLst/>
                        </a:rPr>
                        <a:t>wskaźników</a:t>
                      </a:r>
                      <a:r>
                        <a:rPr lang="cs-CZ" sz="1800" b="0" i="0" dirty="0">
                          <a:solidFill>
                            <a:srgbClr val="FF6600"/>
                          </a:solidFill>
                          <a:effectLst/>
                        </a:rPr>
                        <a:t> projektu)</a:t>
                      </a:r>
                      <a:endParaRPr lang="cs-CZ" sz="1800" b="0" i="1" dirty="0">
                        <a:solidFill>
                          <a:srgbClr val="000099"/>
                        </a:solidFill>
                        <a:effectLst/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dirty="0">
                          <a:solidFill>
                            <a:srgbClr val="000099"/>
                          </a:solidFill>
                          <a:effectLst/>
                        </a:rPr>
                        <a:t>Rozsah projektové žádosti pro FMP – cca 7 stran </a:t>
                      </a:r>
                      <a:r>
                        <a:rPr lang="cs-CZ" sz="1800" b="0" i="1" dirty="0">
                          <a:solidFill>
                            <a:srgbClr val="000099"/>
                          </a:solidFill>
                          <a:effectLst/>
                        </a:rPr>
                        <a:t>(</a:t>
                      </a:r>
                      <a:r>
                        <a:rPr lang="cs-CZ" sz="1800" b="0" i="1" dirty="0">
                          <a:solidFill>
                            <a:srgbClr val="000099"/>
                          </a:solidFill>
                        </a:rPr>
                        <a:t>oproti cca 50 stranám v období 2014-2020)</a:t>
                      </a:r>
                      <a:r>
                        <a:rPr lang="cs-CZ" sz="1800" b="0" i="0" dirty="0">
                          <a:solidFill>
                            <a:srgbClr val="FF6600"/>
                          </a:solidFill>
                        </a:rPr>
                        <a:t>///Zakres wniosku projektowego w FMP – około 7 </a:t>
                      </a:r>
                      <a:r>
                        <a:rPr lang="cs-CZ" sz="1800" b="0" i="0" dirty="0" err="1">
                          <a:solidFill>
                            <a:srgbClr val="FF6600"/>
                          </a:solidFill>
                        </a:rPr>
                        <a:t>stron</a:t>
                      </a:r>
                      <a:r>
                        <a:rPr lang="cs-CZ" sz="1800" b="0" i="0" dirty="0">
                          <a:solidFill>
                            <a:srgbClr val="FF6600"/>
                          </a:solidFill>
                        </a:rPr>
                        <a:t> (w </a:t>
                      </a:r>
                      <a:r>
                        <a:rPr lang="cs-CZ" sz="1800" b="0" i="0" dirty="0" err="1">
                          <a:solidFill>
                            <a:srgbClr val="FF6600"/>
                          </a:solidFill>
                        </a:rPr>
                        <a:t>przeciwieństwie</a:t>
                      </a:r>
                      <a:r>
                        <a:rPr lang="cs-CZ" sz="1800" b="0" i="0" dirty="0">
                          <a:solidFill>
                            <a:srgbClr val="FF6600"/>
                          </a:solidFill>
                        </a:rPr>
                        <a:t> do ok. 50 w perspektywie 2014-2020)</a:t>
                      </a:r>
                      <a:endParaRPr lang="cs-CZ" sz="1800" b="0" i="0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6565"/>
                  </a:ext>
                </a:extLst>
              </a:tr>
            </a:tbl>
          </a:graphicData>
        </a:graphic>
      </p:graphicFrame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41023" y="36512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altLang="cs-CZ" sz="2200" b="1" dirty="0">
                <a:solidFill>
                  <a:srgbClr val="000099"/>
                </a:solidFill>
                <a:latin typeface="Arial" charset="0"/>
                <a:cs typeface="Arial" charset="0"/>
              </a:rPr>
              <a:t>Fond malých projektů 2021 - 2027</a:t>
            </a:r>
            <a:r>
              <a:rPr lang="pl-PL" sz="22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Fundusz Małych Projektów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3" name="Obrázek 12" descr="Obsah obrázku text&#10;&#10;Popis byl vytvořen automaticky">
            <a:extLst>
              <a:ext uri="{FF2B5EF4-FFF2-40B4-BE49-F238E27FC236}">
                <a16:creationId xmlns:a16="http://schemas.microsoft.com/office/drawing/2014/main" id="{80527768-AE0A-42B7-B2D2-4FECA2A2DB4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9876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265" y="546993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graphicFrame>
        <p:nvGraphicFramePr>
          <p:cNvPr id="9" name="Tabulka 2">
            <a:extLst>
              <a:ext uri="{FF2B5EF4-FFF2-40B4-BE49-F238E27FC236}">
                <a16:creationId xmlns:a16="http://schemas.microsoft.com/office/drawing/2014/main" id="{28010F7E-14DD-4DF2-B4D8-A6D3D1B6A4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0280938"/>
              </p:ext>
            </p:extLst>
          </p:nvPr>
        </p:nvGraphicFramePr>
        <p:xfrm>
          <a:off x="281219" y="967923"/>
          <a:ext cx="11629562" cy="47853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629562">
                  <a:extLst>
                    <a:ext uri="{9D8B030D-6E8A-4147-A177-3AD203B41FA5}">
                      <a16:colId xmlns:a16="http://schemas.microsoft.com/office/drawing/2014/main" val="3983641993"/>
                    </a:ext>
                  </a:extLst>
                </a:gridCol>
              </a:tblGrid>
              <a:tr h="3988694">
                <a:tc>
                  <a:txBody>
                    <a:bodyPr/>
                    <a:lstStyle/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endParaRPr lang="cs-CZ" altLang="cs-CZ" sz="1000" b="1" cap="small" dirty="0">
                        <a:solidFill>
                          <a:srgbClr val="0000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285750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cs-CZ" altLang="cs-CZ" sz="2000" b="1" u="sng" cap="small" dirty="0">
                          <a:solidFill>
                            <a:srgbClr val="FF6600"/>
                          </a:solidFill>
                          <a:effectLst/>
                        </a:rPr>
                        <a:t>Proces Předkládání Projektových Žádostí A Jejich Schvalování</a:t>
                      </a:r>
                      <a:r>
                        <a:rPr lang="cs-CZ" altLang="cs-CZ" sz="2000" b="1" u="sng" cap="small" dirty="0">
                          <a:solidFill>
                            <a:srgbClr val="000099"/>
                          </a:solidFill>
                          <a:effectLst/>
                        </a:rPr>
                        <a:t>///Proces składania </a:t>
                      </a:r>
                      <a:r>
                        <a:rPr lang="cs-CZ" altLang="cs-CZ" sz="2000" b="1" u="sng" cap="small" dirty="0" err="1">
                          <a:solidFill>
                            <a:srgbClr val="000099"/>
                          </a:solidFill>
                          <a:effectLst/>
                        </a:rPr>
                        <a:t>wniosków</a:t>
                      </a:r>
                      <a:r>
                        <a:rPr lang="cs-CZ" altLang="cs-CZ" sz="2000" b="1" u="sng" cap="small" dirty="0">
                          <a:solidFill>
                            <a:srgbClr val="000099"/>
                          </a:solidFill>
                          <a:effectLst/>
                        </a:rPr>
                        <a:t> </a:t>
                      </a:r>
                      <a:r>
                        <a:rPr lang="cs-CZ" altLang="cs-CZ" sz="2000" b="1" u="sng" cap="small" dirty="0" err="1">
                          <a:solidFill>
                            <a:srgbClr val="000099"/>
                          </a:solidFill>
                          <a:effectLst/>
                        </a:rPr>
                        <a:t>projektowych</a:t>
                      </a:r>
                      <a:r>
                        <a:rPr lang="cs-CZ" altLang="cs-CZ" sz="2000" b="1" u="sng" cap="small" dirty="0">
                          <a:solidFill>
                            <a:srgbClr val="000099"/>
                          </a:solidFill>
                          <a:effectLst/>
                        </a:rPr>
                        <a:t> i ich zatwierdzania:</a:t>
                      </a:r>
                      <a:endParaRPr lang="cs-CZ" altLang="cs-CZ" sz="2000" b="1" u="sng" cap="small" dirty="0">
                        <a:solidFill>
                          <a:srgbClr val="FF6600"/>
                        </a:solidFill>
                        <a:effectLst/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dirty="0">
                          <a:solidFill>
                            <a:srgbClr val="000099"/>
                          </a:solidFill>
                          <a:effectLst/>
                        </a:rPr>
                        <a:t>Žadatel – předložení projektové žádosti</a:t>
                      </a:r>
                      <a:r>
                        <a:rPr lang="cs-CZ" sz="1800" b="0" dirty="0">
                          <a:solidFill>
                            <a:srgbClr val="FF6600"/>
                          </a:solidFill>
                          <a:effectLst/>
                        </a:rPr>
                        <a:t>///Wnioskodawca – składa wniosek projektowy</a:t>
                      </a:r>
                      <a:endParaRPr lang="cs-CZ" sz="1800" b="0" dirty="0">
                        <a:solidFill>
                          <a:srgbClr val="000099"/>
                        </a:solidFill>
                        <a:effectLst/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dirty="0">
                          <a:solidFill>
                            <a:srgbClr val="000099"/>
                          </a:solidFill>
                          <a:effectLst/>
                        </a:rPr>
                        <a:t>Správce FMP – kontrola přijatelnosti</a:t>
                      </a:r>
                      <a:r>
                        <a:rPr lang="cs-CZ" sz="1800" b="0" dirty="0">
                          <a:solidFill>
                            <a:srgbClr val="FF6600"/>
                          </a:solidFill>
                          <a:effectLst/>
                        </a:rPr>
                        <a:t>///Zarządzający FMP – kontrola kwalifikowalności </a:t>
                      </a:r>
                      <a:endParaRPr lang="cs-CZ" sz="1800" b="0" dirty="0">
                        <a:solidFill>
                          <a:srgbClr val="000099"/>
                        </a:solidFill>
                        <a:effectLst/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dirty="0">
                          <a:solidFill>
                            <a:srgbClr val="000099"/>
                          </a:solidFill>
                          <a:effectLst/>
                        </a:rPr>
                        <a:t>Regionální experti – bodové hodnocení projektu</a:t>
                      </a:r>
                      <a:r>
                        <a:rPr lang="cs-CZ" sz="1800" b="0" dirty="0">
                          <a:solidFill>
                            <a:srgbClr val="FF6600"/>
                          </a:solidFill>
                          <a:effectLst/>
                        </a:rPr>
                        <a:t>///</a:t>
                      </a:r>
                      <a:r>
                        <a:rPr lang="cs-CZ" sz="1800" b="0" dirty="0" err="1">
                          <a:solidFill>
                            <a:srgbClr val="FF6600"/>
                          </a:solidFill>
                          <a:effectLst/>
                        </a:rPr>
                        <a:t>Eksperci</a:t>
                      </a:r>
                      <a:r>
                        <a:rPr lang="cs-CZ" sz="1800" b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sz="1800" b="0" dirty="0" err="1">
                          <a:solidFill>
                            <a:srgbClr val="FF6600"/>
                          </a:solidFill>
                          <a:effectLst/>
                        </a:rPr>
                        <a:t>regionalni</a:t>
                      </a:r>
                      <a:r>
                        <a:rPr lang="cs-CZ" sz="1800" b="0" dirty="0">
                          <a:solidFill>
                            <a:srgbClr val="FF6600"/>
                          </a:solidFill>
                          <a:effectLst/>
                        </a:rPr>
                        <a:t> – ocena punktowa projektu</a:t>
                      </a:r>
                      <a:endParaRPr lang="cs-CZ" sz="1800" b="0" dirty="0">
                        <a:solidFill>
                          <a:srgbClr val="000099"/>
                        </a:solidFill>
                        <a:effectLst/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dirty="0">
                          <a:solidFill>
                            <a:srgbClr val="000099"/>
                          </a:solidFill>
                          <a:effectLst/>
                        </a:rPr>
                        <a:t>Euroregionální řídící výbor – schválení projektové žádosti</a:t>
                      </a:r>
                      <a:r>
                        <a:rPr lang="cs-CZ" sz="1800" b="0" dirty="0">
                          <a:solidFill>
                            <a:srgbClr val="FF6600"/>
                          </a:solidFill>
                          <a:effectLst/>
                        </a:rPr>
                        <a:t>///Euroregionalny Komitet Sterujący – </a:t>
                      </a:r>
                      <a:r>
                        <a:rPr lang="cs-CZ" sz="1800" b="0" dirty="0" err="1">
                          <a:solidFill>
                            <a:srgbClr val="FF6600"/>
                          </a:solidFill>
                          <a:effectLst/>
                        </a:rPr>
                        <a:t>zatwierdzenie</a:t>
                      </a:r>
                      <a:r>
                        <a:rPr lang="cs-CZ" sz="1800" b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sz="1800" b="0" dirty="0" err="1">
                          <a:solidFill>
                            <a:srgbClr val="FF6600"/>
                          </a:solidFill>
                          <a:effectLst/>
                        </a:rPr>
                        <a:t>wniosku</a:t>
                      </a:r>
                      <a:r>
                        <a:rPr lang="cs-CZ" sz="1800" b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sz="1800" b="0" dirty="0" err="1">
                          <a:solidFill>
                            <a:srgbClr val="FF6600"/>
                          </a:solidFill>
                          <a:effectLst/>
                        </a:rPr>
                        <a:t>projektowego</a:t>
                      </a:r>
                      <a:endParaRPr lang="cs-CZ" sz="1800" b="0" dirty="0">
                        <a:solidFill>
                          <a:srgbClr val="000099"/>
                        </a:solidFill>
                        <a:effectLst/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dirty="0">
                          <a:solidFill>
                            <a:srgbClr val="000099"/>
                          </a:solidFill>
                          <a:effectLst/>
                        </a:rPr>
                        <a:t>Žadatel – realizace projektových aktivit</a:t>
                      </a:r>
                      <a:r>
                        <a:rPr lang="cs-CZ" sz="1800" b="0" dirty="0">
                          <a:solidFill>
                            <a:srgbClr val="FF6600"/>
                          </a:solidFill>
                          <a:effectLst/>
                        </a:rPr>
                        <a:t>///Wnioskodawca – </a:t>
                      </a:r>
                      <a:r>
                        <a:rPr lang="cs-CZ" sz="1800" b="0" dirty="0" err="1">
                          <a:solidFill>
                            <a:srgbClr val="FF6600"/>
                          </a:solidFill>
                          <a:effectLst/>
                        </a:rPr>
                        <a:t>realizacja</a:t>
                      </a:r>
                      <a:r>
                        <a:rPr lang="cs-CZ" sz="1800" b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sz="1800" b="0" dirty="0" err="1">
                          <a:solidFill>
                            <a:srgbClr val="FF6600"/>
                          </a:solidFill>
                          <a:effectLst/>
                        </a:rPr>
                        <a:t>działań</a:t>
                      </a:r>
                      <a:r>
                        <a:rPr lang="cs-CZ" sz="1800" b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sz="1800" b="0" dirty="0" err="1">
                          <a:solidFill>
                            <a:srgbClr val="FF6600"/>
                          </a:solidFill>
                          <a:effectLst/>
                        </a:rPr>
                        <a:t>projektowych</a:t>
                      </a:r>
                      <a:endParaRPr lang="cs-CZ" sz="1800" b="0" dirty="0">
                        <a:solidFill>
                          <a:srgbClr val="000099"/>
                        </a:solidFill>
                        <a:effectLst/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dirty="0">
                          <a:solidFill>
                            <a:srgbClr val="000099"/>
                          </a:solidFill>
                          <a:effectLst/>
                        </a:rPr>
                        <a:t>Správce FMP – kontrola realizace aktivit v místě konání</a:t>
                      </a:r>
                      <a:r>
                        <a:rPr lang="cs-CZ" sz="1800" b="0" dirty="0">
                          <a:solidFill>
                            <a:srgbClr val="FF6600"/>
                          </a:solidFill>
                          <a:effectLst/>
                        </a:rPr>
                        <a:t>///Zarządzający FMP – kontrola realizacji działań na miejscu</a:t>
                      </a:r>
                      <a:endParaRPr lang="cs-CZ" sz="1800" b="0" dirty="0">
                        <a:solidFill>
                          <a:srgbClr val="000099"/>
                        </a:solidFill>
                        <a:effectLst/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dirty="0">
                          <a:solidFill>
                            <a:srgbClr val="000099"/>
                          </a:solidFill>
                          <a:effectLst/>
                        </a:rPr>
                        <a:t>Žadatel – ukončení projektu, předložení vyúčtování projektu</a:t>
                      </a:r>
                      <a:r>
                        <a:rPr lang="cs-CZ" sz="1800" b="0" dirty="0">
                          <a:solidFill>
                            <a:srgbClr val="FF6600"/>
                          </a:solidFill>
                          <a:effectLst/>
                        </a:rPr>
                        <a:t>///Wnioskodawca – zakończenie realizacji projektu, złożenie roliczenia</a:t>
                      </a:r>
                      <a:endParaRPr lang="cs-CZ" sz="1800" b="0" dirty="0">
                        <a:solidFill>
                          <a:srgbClr val="000099"/>
                        </a:solidFill>
                        <a:effectLst/>
                      </a:endParaRPr>
                    </a:p>
                    <a:p>
                      <a:pPr marL="742950" lvl="1" indent="-285750" algn="just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4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cs-CZ" sz="1800" b="0" dirty="0">
                          <a:solidFill>
                            <a:srgbClr val="000099"/>
                          </a:solidFill>
                          <a:effectLst/>
                        </a:rPr>
                        <a:t>Správce FMP – kontrola vyúčtování projektu + proplacení dotace</a:t>
                      </a:r>
                      <a:r>
                        <a:rPr lang="cs-CZ" sz="1800" b="0" dirty="0">
                          <a:solidFill>
                            <a:srgbClr val="FF6600"/>
                          </a:solidFill>
                          <a:effectLst/>
                        </a:rPr>
                        <a:t>///Zarządzający FMP – kontrola rozlicznia + </a:t>
                      </a:r>
                      <a:r>
                        <a:rPr lang="cs-CZ" sz="1800" b="0" dirty="0" err="1">
                          <a:solidFill>
                            <a:srgbClr val="FF6600"/>
                          </a:solidFill>
                          <a:effectLst/>
                        </a:rPr>
                        <a:t>wypłacenie</a:t>
                      </a:r>
                      <a:r>
                        <a:rPr lang="cs-CZ" sz="1800" b="0" dirty="0">
                          <a:solidFill>
                            <a:srgbClr val="FF6600"/>
                          </a:solidFill>
                          <a:effectLst/>
                        </a:rPr>
                        <a:t> </a:t>
                      </a:r>
                      <a:r>
                        <a:rPr lang="cs-CZ" sz="1800" b="0" dirty="0" err="1">
                          <a:solidFill>
                            <a:srgbClr val="FF6600"/>
                          </a:solidFill>
                          <a:effectLst/>
                        </a:rPr>
                        <a:t>dofinansowania</a:t>
                      </a:r>
                      <a:endParaRPr lang="cs-CZ" sz="1800" b="0" dirty="0">
                        <a:solidFill>
                          <a:srgbClr val="000099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06565"/>
                  </a:ext>
                </a:extLst>
              </a:tr>
            </a:tbl>
          </a:graphicData>
        </a:graphic>
      </p:graphicFrame>
      <p:sp>
        <p:nvSpPr>
          <p:cNvPr id="10" name="Nadpis 6">
            <a:extLst>
              <a:ext uri="{FF2B5EF4-FFF2-40B4-BE49-F238E27FC236}">
                <a16:creationId xmlns:a16="http://schemas.microsoft.com/office/drawing/2014/main" id="{01B301D8-2927-4C1D-B399-4AFA73F8D68F}"/>
              </a:ext>
            </a:extLst>
          </p:cNvPr>
          <p:cNvSpPr txBox="1">
            <a:spLocks/>
          </p:cNvSpPr>
          <p:nvPr/>
        </p:nvSpPr>
        <p:spPr>
          <a:xfrm>
            <a:off x="641023" y="365126"/>
            <a:ext cx="10916239" cy="74458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altLang="cs-CZ" sz="2200" b="1" dirty="0">
                <a:solidFill>
                  <a:srgbClr val="000099"/>
                </a:solidFill>
                <a:latin typeface="Arial" charset="0"/>
                <a:cs typeface="Arial" charset="0"/>
              </a:rPr>
              <a:t>Fond malých projektů 2021 - 2027</a:t>
            </a:r>
            <a:r>
              <a:rPr lang="pl-PL" sz="22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</a:t>
            </a:r>
            <a:r>
              <a:rPr lang="pl-PL" altLang="cs-CZ" sz="2200" b="1" dirty="0">
                <a:solidFill>
                  <a:srgbClr val="FF6600"/>
                </a:solidFill>
                <a:latin typeface="Arial" charset="0"/>
                <a:cs typeface="Arial" charset="0"/>
              </a:rPr>
              <a:t>Fundusz Małych Projektów 2021 - 2027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pic>
        <p:nvPicPr>
          <p:cNvPr id="13" name="Obrázek 12" descr="Obsah obrázku text&#10;&#10;Popis byl vytvořen automaticky">
            <a:extLst>
              <a:ext uri="{FF2B5EF4-FFF2-40B4-BE49-F238E27FC236}">
                <a16:creationId xmlns:a16="http://schemas.microsoft.com/office/drawing/2014/main" id="{80527768-AE0A-42B7-B2D2-4FECA2A2DB4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524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3AB9845-D6BC-88D6-E864-9C68D308D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162"/>
            <a:ext cx="1144648" cy="1144648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48F37F9-057D-73E2-5936-CF08750CE8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2363" y="5337175"/>
            <a:ext cx="1144648" cy="1144648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5ABCEC-8226-3485-4AF9-CFDC34D14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1142" y="5713352"/>
            <a:ext cx="766858" cy="1144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BDAE20A-88E9-EE68-569F-AC649D5383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390803" cy="390803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5464020-4B8D-41A5-BAE6-7BF4293D0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01197" y="0"/>
            <a:ext cx="390803" cy="390803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14E7500F-33D8-F0F4-5799-BBE05DD646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28363" y="4925802"/>
            <a:ext cx="1167023" cy="1167023"/>
          </a:xfrm>
          <a:prstGeom prst="rect">
            <a:avLst/>
          </a:prstGeom>
        </p:spPr>
      </p:pic>
      <p:sp>
        <p:nvSpPr>
          <p:cNvPr id="13" name="Nadpis 6">
            <a:extLst>
              <a:ext uri="{FF2B5EF4-FFF2-40B4-BE49-F238E27FC236}">
                <a16:creationId xmlns:a16="http://schemas.microsoft.com/office/drawing/2014/main" id="{E733C5C9-3747-D1D6-8DC2-7BC8BAA12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3260" y="914400"/>
            <a:ext cx="8625480" cy="4011401"/>
          </a:xfrm>
        </p:spPr>
        <p:txBody>
          <a:bodyPr>
            <a:noAutofit/>
          </a:bodyPr>
          <a:lstStyle/>
          <a:p>
            <a:pPr algn="ctr"/>
            <a:r>
              <a:rPr lang="cs-CZ" sz="36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Děkuji za pozornost</a:t>
            </a:r>
            <a:br>
              <a:rPr lang="cs-CZ" sz="3600" b="1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600" b="1" dirty="0" err="1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Dziękuję</a:t>
            </a:r>
            <a:r>
              <a:rPr lang="cs-CZ" sz="36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za </a:t>
            </a:r>
            <a:r>
              <a:rPr lang="cs-CZ" sz="3600" b="1" dirty="0" err="1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uwagę</a:t>
            </a:r>
            <a:br>
              <a:rPr lang="cs-CZ" sz="36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cs-CZ" sz="36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cs-CZ" sz="36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cs-CZ" sz="36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Jana Čejpová</a:t>
            </a:r>
            <a:br>
              <a:rPr lang="cs-CZ" sz="3600" b="1" dirty="0">
                <a:solidFill>
                  <a:srgbClr val="FF66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altLang="pl-PL" sz="1800" b="1" dirty="0">
                <a:solidFill>
                  <a:srgbClr val="FF6600"/>
                </a:solidFill>
                <a:cs typeface="Times New Roman" panose="02020603050405020304" pitchFamily="18" charset="0"/>
              </a:rPr>
              <a:t>Euroregion Pomezí Čech, Moravy a Kladska – Euroregion Glacensis</a:t>
            </a:r>
            <a:br>
              <a:rPr lang="pl-PL" altLang="pl-PL" sz="1800" b="1" dirty="0">
                <a:solidFill>
                  <a:srgbClr val="FF6600"/>
                </a:solidFill>
                <a:cs typeface="Times New Roman" panose="02020603050405020304" pitchFamily="18" charset="0"/>
              </a:rPr>
            </a:br>
            <a:r>
              <a:rPr lang="pl-PL" altLang="pl-PL" sz="1800" b="1" dirty="0">
                <a:solidFill>
                  <a:srgbClr val="FF6600"/>
                </a:solidFill>
                <a:cs typeface="Times New Roman" panose="02020603050405020304" pitchFamily="18" charset="0"/>
              </a:rPr>
              <a:t>Panská 1492, Rychnov nad Kněžnou</a:t>
            </a:r>
            <a:br>
              <a:rPr lang="pl-PL" altLang="pl-PL" sz="1800" b="1" dirty="0">
                <a:solidFill>
                  <a:srgbClr val="FF6600"/>
                </a:solidFill>
                <a:cs typeface="Times New Roman" panose="02020603050405020304" pitchFamily="18" charset="0"/>
              </a:rPr>
            </a:br>
            <a:r>
              <a:rPr lang="pl-PL" altLang="pl-PL" sz="1800" b="1" dirty="0">
                <a:cs typeface="Times New Roman" panose="02020603050405020304" pitchFamily="18" charset="0"/>
                <a:hlinkClick r:id="rId8"/>
              </a:rPr>
              <a:t>www.euro-glacensis.cz</a:t>
            </a:r>
            <a:br>
              <a:rPr lang="pl-PL" altLang="pl-PL" sz="1800" b="1" dirty="0">
                <a:cs typeface="Times New Roman" panose="02020603050405020304" pitchFamily="18" charset="0"/>
              </a:rPr>
            </a:br>
            <a:br>
              <a:rPr lang="pl-PL" altLang="pl-PL" sz="1800" b="1" dirty="0">
                <a:cs typeface="Times New Roman" panose="02020603050405020304" pitchFamily="18" charset="0"/>
              </a:rPr>
            </a:br>
            <a:r>
              <a:rPr lang="cs-CZ" altLang="pl-PL" sz="18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Bernadeta</a:t>
            </a:r>
            <a:r>
              <a:rPr lang="cs-CZ" altLang="pl-PL" sz="18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Tambor</a:t>
            </a:r>
            <a:br>
              <a:rPr lang="pl-PL" altLang="pl-PL" sz="1800" b="1" dirty="0">
                <a:cs typeface="Times New Roman" panose="02020603050405020304" pitchFamily="18" charset="0"/>
              </a:rPr>
            </a:br>
            <a:r>
              <a:rPr lang="pl-PL" sz="1800" b="1" dirty="0">
                <a:solidFill>
                  <a:srgbClr val="000099"/>
                </a:solidFill>
              </a:rPr>
              <a:t>Stowarzyszenie Gmin Polskich Euroregionu Glacensis</a:t>
            </a:r>
            <a:br>
              <a:rPr lang="pl-PL" sz="1800" b="1" dirty="0">
                <a:solidFill>
                  <a:srgbClr val="000099"/>
                </a:solidFill>
              </a:rPr>
            </a:br>
            <a:r>
              <a:rPr lang="pl-PL" sz="1800" b="1" dirty="0">
                <a:solidFill>
                  <a:srgbClr val="000099"/>
                </a:solidFill>
              </a:rPr>
              <a:t>ul. Łukasiewicza 4a/2, 57-300 Kłodzko</a:t>
            </a:r>
            <a:br>
              <a:rPr lang="pl-PL" sz="1800" b="1" dirty="0"/>
            </a:br>
            <a:r>
              <a:rPr lang="cs-CZ" sz="1800" b="1" dirty="0">
                <a:hlinkClick r:id="rId9"/>
              </a:rPr>
              <a:t>www.euroregion-glacensis.ng.pl/</a:t>
            </a:r>
            <a:br>
              <a:rPr lang="pl-PL" altLang="pl-PL" sz="1800" b="1" dirty="0">
                <a:cs typeface="Times New Roman" panose="02020603050405020304" pitchFamily="18" charset="0"/>
              </a:rPr>
            </a:br>
            <a:endParaRPr lang="cs-CZ" sz="1800" b="1" dirty="0">
              <a:solidFill>
                <a:srgbClr val="FF66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4FCD72CF-94C2-49A8-9B0F-0553C665CF1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85643" y="2212643"/>
            <a:ext cx="1886764" cy="627047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4D75712D-83DD-44A3-B913-7C97BF3C7C8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98858" y="2151059"/>
            <a:ext cx="383960" cy="529600"/>
          </a:xfrm>
          <a:prstGeom prst="rect">
            <a:avLst/>
          </a:prstGeom>
        </p:spPr>
      </p:pic>
      <p:pic>
        <p:nvPicPr>
          <p:cNvPr id="16" name="Obrázek 15">
            <a:extLst>
              <a:ext uri="{FF2B5EF4-FFF2-40B4-BE49-F238E27FC236}">
                <a16:creationId xmlns:a16="http://schemas.microsoft.com/office/drawing/2014/main" id="{DA120D4C-5261-4BF2-9A68-46A2290EBDA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07267" y="2082331"/>
            <a:ext cx="484371" cy="605544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B9F7EBB8-A65B-416D-9480-31857A2B4BF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851355" y="2018083"/>
            <a:ext cx="787375" cy="787375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E9CBDBA6-4F79-4DBF-ACF7-964F2265AB0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54389" y="2176228"/>
            <a:ext cx="550140" cy="541696"/>
          </a:xfrm>
          <a:prstGeom prst="rect">
            <a:avLst/>
          </a:prstGeom>
        </p:spPr>
      </p:pic>
      <p:pic>
        <p:nvPicPr>
          <p:cNvPr id="19" name="Obrázek 18" descr="Obsah obrázku text, klipart&#10;&#10;Popis byl vytvořen automaticky">
            <a:extLst>
              <a:ext uri="{FF2B5EF4-FFF2-40B4-BE49-F238E27FC236}">
                <a16:creationId xmlns:a16="http://schemas.microsoft.com/office/drawing/2014/main" id="{710AE3A5-34FA-4979-83B9-6564D5AFA05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89763" y="2106369"/>
            <a:ext cx="2178237" cy="699089"/>
          </a:xfrm>
          <a:prstGeom prst="rect">
            <a:avLst/>
          </a:prstGeom>
        </p:spPr>
      </p:pic>
      <p:pic>
        <p:nvPicPr>
          <p:cNvPr id="20" name="Obrázek 19" descr="Obsah obrázku text&#10;&#10;Popis byl vytvořen automaticky">
            <a:extLst>
              <a:ext uri="{FF2B5EF4-FFF2-40B4-BE49-F238E27FC236}">
                <a16:creationId xmlns:a16="http://schemas.microsoft.com/office/drawing/2014/main" id="{7EC4C3EA-BC64-4360-A27B-60C305C3DAD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691123" y="5433661"/>
            <a:ext cx="4809754" cy="120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78957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1729</TotalTime>
  <Words>3312</Words>
  <Application>Microsoft Office PowerPoint</Application>
  <PresentationFormat>Širokoúhlá obrazovka</PresentationFormat>
  <Paragraphs>205</Paragraphs>
  <Slides>22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Wingdings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Fond malých projektů 2021 - 2027 | Fundusz Małych Projektów 2021 - 2027 </vt:lpstr>
      <vt:lpstr>Prezentace aplikace PowerPoint</vt:lpstr>
      <vt:lpstr>Fond malých projektů 2021 - 2027 | Fundusz Małych Projektów 2021 - 2027 </vt:lpstr>
      <vt:lpstr>Prezentace aplikace PowerPoint</vt:lpstr>
      <vt:lpstr>Fond malých projektů 2021 - 2027 | Fundusz Małych Projektów 2021 - 2027 </vt:lpstr>
      <vt:lpstr>Prezentace aplikace PowerPoint</vt:lpstr>
      <vt:lpstr>Prezentace aplikace PowerPoint</vt:lpstr>
      <vt:lpstr>Prezentace aplikace PowerPoint</vt:lpstr>
      <vt:lpstr>Děkuji za pozornost Dziękuję za uwagę    Jana Čejpová Euroregion Pomezí Čech, Moravy a Kladska – Euroregion Glacensis Panská 1492, Rychnov nad Kněžnou www.euro-glacensis.cz  Bernadeta Tambor Stowarzyszenie Gmin Polskich Euroregionu Glacensis ul. Łukasiewicza 4a/2, 57-300 Kłodzko www.euroregion-glacensis.ng.pl/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Čejpová</dc:creator>
  <cp:lastModifiedBy>Karína Kurková</cp:lastModifiedBy>
  <cp:revision>96</cp:revision>
  <cp:lastPrinted>2023-04-12T09:11:06Z</cp:lastPrinted>
  <dcterms:created xsi:type="dcterms:W3CDTF">2022-11-21T08:56:57Z</dcterms:created>
  <dcterms:modified xsi:type="dcterms:W3CDTF">2023-04-12T11:39:01Z</dcterms:modified>
</cp:coreProperties>
</file>