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7" r:id="rId4"/>
    <p:sldId id="262" r:id="rId5"/>
    <p:sldId id="268" r:id="rId6"/>
    <p:sldId id="263" r:id="rId7"/>
    <p:sldId id="265" r:id="rId8"/>
    <p:sldId id="266" r:id="rId9"/>
    <p:sldId id="269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4C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8E2C4C-E9BD-470E-84DF-56E859E5C2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6D2A1DF-E7FC-4E5B-8A18-9A1E635124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340FE69-74E1-4139-889D-7DFF4F79D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B334-CCF2-4C75-A010-57B7C36467EF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95EAA0B-19EA-401F-817F-D1F3E9E40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0F69FD5-3B26-42DB-9E8E-73797C8D5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901FB-27FA-4DFA-BAD6-ADB717B5A4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386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6B1672-21D1-4453-865F-64472087A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592385E-458D-4461-9473-BF059DCE50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4AAEE41-84B5-4290-984F-0C59749BB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B334-CCF2-4C75-A010-57B7C36467EF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DFD678C-0906-40E6-9168-5875ED40F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35FE65B-7588-4624-A3B9-C8D3E7123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901FB-27FA-4DFA-BAD6-ADB717B5A4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1102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1015F1-F0A3-4900-AA60-8A1ACAB99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0F580568-01CF-4B94-A2EC-1F437B0E12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E8DB04B-E041-4D7F-A08E-91B730756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B334-CCF2-4C75-A010-57B7C36467EF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E6FA843-7968-4BCE-8DDB-74C92A717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58DD860-C07A-4F04-A58A-4ECCDA0D5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901FB-27FA-4DFA-BAD6-ADB717B5A4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1045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C9A0A06-626C-4AB5-9006-C715582A3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612853C-9956-45B8-8030-2497558032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B45480DF-D00D-4163-AC3D-15B4ECBDAB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EFE8910-241C-450D-8D91-6392BF1BD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B334-CCF2-4C75-A010-57B7C36467EF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49D6BEB-6052-442A-B27A-68ACD198F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DA1F290-A73B-4D2F-9EF0-40AC54466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901FB-27FA-4DFA-BAD6-ADB717B5A4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8575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F84D18-E0C6-4E39-9D47-3EB947390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1A9E721B-CF13-454A-9B93-A05293B016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946058E-8325-4091-AC79-C15EBC2237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3935359C-29FB-4A6C-A984-2CAE2BD09C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DDE76522-0A95-4649-A5AD-CE181955C9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7F332FE-FD96-44F2-BD69-BF2E4731E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B334-CCF2-4C75-A010-57B7C36467EF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6578961-294E-4224-9938-DC2CAE3A6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19B0BC4C-91F6-454D-BC09-2E4D7042D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901FB-27FA-4DFA-BAD6-ADB717B5A4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0480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1AFE97-46EA-4C6D-AD7E-392F7ACE6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C8A40E2-1387-436D-9645-C70EC3650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B334-CCF2-4C75-A010-57B7C36467EF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3C2C6CFE-F7F3-4992-9097-25508C4F6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7631DF3-387A-4A72-BB3A-3AC87CC0B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901FB-27FA-4DFA-BAD6-ADB717B5A4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5159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D95C33AE-94CC-4F78-B4C5-30B8B6165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B334-CCF2-4C75-A010-57B7C36467EF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21D7575-76AA-4647-8A38-243742454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CA68DC9-6ACA-4CE7-A05D-99E16937D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901FB-27FA-4DFA-BAD6-ADB717B5A4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9960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21C4A9F-C41C-4DB6-9D80-79BADC76F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E4D9DCF-1E3B-4CEE-9439-3034C9362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7921DBFC-A445-48BB-A695-5FADDB11CE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C44D274-8D86-41C1-8AC8-580319F9B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B334-CCF2-4C75-A010-57B7C36467EF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3E0D264-4572-4750-B36E-F907CBD5C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21CC58E-0286-48C1-80A2-F2D982B86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901FB-27FA-4DFA-BAD6-ADB717B5A4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0524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26DB38-DCE9-4447-96E5-1575B2F976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3C118732-719A-42E9-BD49-DBABEC379E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7DB9877C-3EB7-49D3-9EEE-0AB274622F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69431FC-29C9-4B8D-846B-A9DE085EB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B334-CCF2-4C75-A010-57B7C36467EF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0328D65-DEB5-4CB1-87E1-A32EEA7C0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58BFD0-4424-407D-B015-6454B8384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901FB-27FA-4DFA-BAD6-ADB717B5A4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4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C2E3163-8163-460D-99A1-C8E6A6181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1CA1BB1-3CF9-442D-BCCB-ADEC233D9A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7818AE4-DC14-40EB-A1BE-D4392653B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B334-CCF2-4C75-A010-57B7C36467EF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680AF92-A69F-411A-A3FE-49B2EDBA2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421FC22-4DC2-4E30-B0F8-BD96F19A9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901FB-27FA-4DFA-BAD6-ADB717B5A4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2406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348C0B3E-00AF-4160-9D5E-52852E7774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5C2EDFE-48F4-4544-BD5E-D085D6374C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229D0A9-BE41-43E8-91AA-EF48D7F6F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B334-CCF2-4C75-A010-57B7C36467EF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4E6717A-92D9-4EBF-A7D0-B1E476398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A0E39C4-6886-45E5-AAFA-8B601B5E7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901FB-27FA-4DFA-BAD6-ADB717B5A4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9339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40A3164E-2DA0-439D-ADCD-66EC08FC2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F3FA9FFD-F43A-4A0E-BEE0-3922594E3F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BC3BABA-2C97-4421-98A9-80240C8BD8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CB334-CCF2-4C75-A010-57B7C36467EF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D87D66A-36B7-4209-8999-E2E74A13FA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FD94636-A39E-43B6-817B-47FEC5B322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901FB-27FA-4DFA-BAD6-ADB717B5A4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1030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uro-glacensis.cz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5965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7744C7-C93E-4233-8667-F3423F9D8B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270858"/>
            <a:ext cx="11236751" cy="964054"/>
          </a:xfrm>
        </p:spPr>
        <p:txBody>
          <a:bodyPr>
            <a:normAutofit/>
          </a:bodyPr>
          <a:lstStyle/>
          <a:p>
            <a:r>
              <a:rPr lang="cs-CZ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</a:t>
            </a:r>
            <a:r>
              <a:rPr lang="cs-CZ" sz="3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TID – Euroregion tvořivý, inspirativní a dynamický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:a16="http://schemas.microsoft.com/office/drawing/2014/main" id="{B6E5A2F0-79C7-419B-9243-F0A622B91C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1" y="2451668"/>
            <a:ext cx="5153024" cy="778421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cs-CZ" sz="22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Euroregion Pomezí Čech, Moravy a Kladska – Euroregion Glacensis</a:t>
            </a:r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51D5E125-1FB8-4E92-B3EB-3934C4E4A750}"/>
              </a:ext>
            </a:extLst>
          </p:cNvPr>
          <p:cNvSpPr txBox="1">
            <a:spLocks/>
          </p:cNvSpPr>
          <p:nvPr/>
        </p:nvSpPr>
        <p:spPr>
          <a:xfrm>
            <a:off x="380999" y="879236"/>
            <a:ext cx="11236751" cy="9640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</a:t>
            </a:r>
            <a:r>
              <a:rPr lang="pl-PL" sz="3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TID – Euroregion twórczy, inspirujący i dynamiczny</a:t>
            </a:r>
            <a:endParaRPr lang="cs-CZ" sz="3000" dirty="0">
              <a:solidFill>
                <a:srgbClr val="024C7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B5C29478-7BC4-429B-8163-3C8FD371EEE0}"/>
              </a:ext>
            </a:extLst>
          </p:cNvPr>
          <p:cNvSpPr/>
          <p:nvPr/>
        </p:nvSpPr>
        <p:spPr>
          <a:xfrm>
            <a:off x="2048099" y="2917287"/>
            <a:ext cx="241072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6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Partner</a:t>
            </a:r>
            <a:r>
              <a:rPr lang="cs-CZ" sz="2600" b="1" dirty="0">
                <a:latin typeface="DejaVuSerifCondensed-Bold"/>
              </a:rPr>
              <a:t> </a:t>
            </a:r>
            <a:r>
              <a:rPr lang="cs-CZ" sz="26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Wiodący</a:t>
            </a:r>
            <a:endParaRPr lang="cs-CZ" sz="2600" dirty="0">
              <a:solidFill>
                <a:srgbClr val="024C7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96C3EB51-21BD-4200-8EB4-EB4BABE2FD8E}"/>
              </a:ext>
            </a:extLst>
          </p:cNvPr>
          <p:cNvSpPr/>
          <p:nvPr/>
        </p:nvSpPr>
        <p:spPr>
          <a:xfrm>
            <a:off x="2048099" y="2219584"/>
            <a:ext cx="238552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6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Vedoucí partner 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593B8034-DDBC-4CD8-901C-53DE02D4866F}"/>
              </a:ext>
            </a:extLst>
          </p:cNvPr>
          <p:cNvSpPr/>
          <p:nvPr/>
        </p:nvSpPr>
        <p:spPr>
          <a:xfrm>
            <a:off x="2048099" y="3752571"/>
            <a:ext cx="267413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6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Projektový partner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A39C13EC-02BB-4259-B03E-52D38403A707}"/>
              </a:ext>
            </a:extLst>
          </p:cNvPr>
          <p:cNvSpPr/>
          <p:nvPr/>
        </p:nvSpPr>
        <p:spPr>
          <a:xfrm>
            <a:off x="2048099" y="4454848"/>
            <a:ext cx="269336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6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Partner </a:t>
            </a:r>
            <a:r>
              <a:rPr lang="cs-CZ" sz="26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Projektowi</a:t>
            </a:r>
            <a:endParaRPr lang="cs-CZ" sz="2600" dirty="0">
              <a:solidFill>
                <a:srgbClr val="024C7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4EDE74A7-A6AD-4181-8419-F0C05E68024C}"/>
              </a:ext>
            </a:extLst>
          </p:cNvPr>
          <p:cNvSpPr/>
          <p:nvPr/>
        </p:nvSpPr>
        <p:spPr>
          <a:xfrm>
            <a:off x="2048099" y="6046021"/>
            <a:ext cx="4047903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Planowany</a:t>
            </a:r>
            <a:r>
              <a:rPr lang="cs-CZ" sz="26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okres </a:t>
            </a:r>
            <a:r>
              <a:rPr lang="cs-CZ" sz="26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realizacji</a:t>
            </a:r>
            <a:endParaRPr lang="cs-CZ" sz="2600" dirty="0">
              <a:solidFill>
                <a:srgbClr val="024C7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71E6E9CA-8CDD-425B-B147-A92FCC1606A2}"/>
              </a:ext>
            </a:extLst>
          </p:cNvPr>
          <p:cNvSpPr/>
          <p:nvPr/>
        </p:nvSpPr>
        <p:spPr>
          <a:xfrm>
            <a:off x="2048099" y="5344536"/>
            <a:ext cx="356860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6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Plánovaná doba realizace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0AFE86A9-4BFA-4C47-B0B6-D804EA29B836}"/>
              </a:ext>
            </a:extLst>
          </p:cNvPr>
          <p:cNvSpPr/>
          <p:nvPr/>
        </p:nvSpPr>
        <p:spPr>
          <a:xfrm>
            <a:off x="6096002" y="4111167"/>
            <a:ext cx="5521748" cy="718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1">
              <a:lnSpc>
                <a:spcPct val="90000"/>
              </a:lnSpc>
              <a:spcBef>
                <a:spcPts val="500"/>
              </a:spcBef>
            </a:pPr>
            <a:r>
              <a:rPr lang="pl-PL" sz="22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Stowarzyszenie Gmin Polskich Euroregionu Glacensis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97282DD4-0A7A-4AA1-8F0C-85AEE37AF24A}"/>
              </a:ext>
            </a:extLst>
          </p:cNvPr>
          <p:cNvSpPr/>
          <p:nvPr/>
        </p:nvSpPr>
        <p:spPr>
          <a:xfrm>
            <a:off x="6096002" y="5746957"/>
            <a:ext cx="3416320" cy="4247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1">
              <a:lnSpc>
                <a:spcPct val="90000"/>
              </a:lnSpc>
              <a:spcBef>
                <a:spcPts val="500"/>
              </a:spcBef>
            </a:pPr>
            <a:r>
              <a:rPr lang="cs-CZ" sz="22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1.1.2024 – 31.12.2027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C0308E5C-8AA3-4203-B6E1-DBD9736ED99C}"/>
              </a:ext>
            </a:extLst>
          </p:cNvPr>
          <p:cNvSpPr/>
          <p:nvPr/>
        </p:nvSpPr>
        <p:spPr>
          <a:xfrm rot="16200000">
            <a:off x="6625161" y="582926"/>
            <a:ext cx="46800" cy="9200926"/>
          </a:xfrm>
          <a:prstGeom prst="rect">
            <a:avLst/>
          </a:prstGeom>
          <a:solidFill>
            <a:srgbClr val="024C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B611501A-C8AE-484C-BF32-6C910C19C131}"/>
              </a:ext>
            </a:extLst>
          </p:cNvPr>
          <p:cNvSpPr/>
          <p:nvPr/>
        </p:nvSpPr>
        <p:spPr>
          <a:xfrm rot="16200000">
            <a:off x="6625162" y="-953182"/>
            <a:ext cx="46800" cy="9200929"/>
          </a:xfrm>
          <a:prstGeom prst="rect">
            <a:avLst/>
          </a:prstGeom>
          <a:solidFill>
            <a:srgbClr val="024C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1948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7744C7-C93E-4233-8667-F3423F9D8B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0857"/>
            <a:ext cx="6033502" cy="964054"/>
          </a:xfrm>
        </p:spPr>
        <p:txBody>
          <a:bodyPr>
            <a:normAutofit/>
          </a:bodyPr>
          <a:lstStyle/>
          <a:p>
            <a:pPr algn="ctr"/>
            <a:r>
              <a:rPr lang="cs-CZ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Cíle projektu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:a16="http://schemas.microsoft.com/office/drawing/2014/main" id="{B6E5A2F0-79C7-419B-9243-F0A622B91C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86187"/>
            <a:ext cx="5050872" cy="2046914"/>
          </a:xfrm>
        </p:spPr>
        <p:txBody>
          <a:bodyPr>
            <a:normAutofit/>
          </a:bodyPr>
          <a:lstStyle/>
          <a:p>
            <a:r>
              <a:rPr lang="cs-CZ" sz="22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vytvoření systémové sítě spolupracujících subjektů s efektem opětovného nastartování přeshraniční spolupráce na území Euroregionu Glacensis</a:t>
            </a:r>
          </a:p>
        </p:txBody>
      </p:sp>
      <p:sp>
        <p:nvSpPr>
          <p:cNvPr id="4" name="Zástupný symbol pro obsah 4">
            <a:extLst>
              <a:ext uri="{FF2B5EF4-FFF2-40B4-BE49-F238E27FC236}">
                <a16:creationId xmlns:a16="http://schemas.microsoft.com/office/drawing/2014/main" id="{3311ECE6-D184-4A5E-9B8B-152D61F759CC}"/>
              </a:ext>
            </a:extLst>
          </p:cNvPr>
          <p:cNvSpPr txBox="1">
            <a:spLocks/>
          </p:cNvSpPr>
          <p:nvPr/>
        </p:nvSpPr>
        <p:spPr>
          <a:xfrm>
            <a:off x="6302928" y="1686188"/>
            <a:ext cx="5215156" cy="20469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2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stworzenie systemowej sieci współpracujących podmiotów, której efektem będzie ponowne uruchomienie współpracy transgranicznej na terenie Euroregionu Glacensis</a:t>
            </a: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8A4E393-5547-465B-B334-C2A0862A6FCD}"/>
              </a:ext>
            </a:extLst>
          </p:cNvPr>
          <p:cNvSpPr/>
          <p:nvPr/>
        </p:nvSpPr>
        <p:spPr>
          <a:xfrm>
            <a:off x="838200" y="3884103"/>
            <a:ext cx="505087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aktivizace spolupráce na čtyřech úrovních</a:t>
            </a: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asociace euroregionů</a:t>
            </a: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krajské samosprávy</a:t>
            </a: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místní samosprávy a neziskové organizace</a:t>
            </a: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pracovníci české a polské části Euroregionu Glacensis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2CDBFEB2-64DB-4475-A868-B15F40DCC9B7}"/>
              </a:ext>
            </a:extLst>
          </p:cNvPr>
          <p:cNvSpPr/>
          <p:nvPr/>
        </p:nvSpPr>
        <p:spPr>
          <a:xfrm>
            <a:off x="6302927" y="3884103"/>
            <a:ext cx="5215155" cy="2385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aktywizacja współpracy na czterech poziomach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stowarzyszeń</a:t>
            </a:r>
            <a:r>
              <a:rPr lang="cs-CZ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euroregionów</a:t>
            </a:r>
            <a:endParaRPr lang="cs-CZ" dirty="0">
              <a:solidFill>
                <a:srgbClr val="024C7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samorządów</a:t>
            </a:r>
            <a:r>
              <a:rPr lang="cs-CZ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regionálních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samorządów</a:t>
            </a:r>
            <a:r>
              <a:rPr lang="cs-CZ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lokálních i </a:t>
            </a:r>
            <a:r>
              <a:rPr lang="cs-CZ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organizacji</a:t>
            </a:r>
            <a:r>
              <a:rPr lang="cs-CZ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non-profit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pracowników czeskiej i polskiej części Euroregionu Glacensis</a:t>
            </a:r>
            <a:endParaRPr lang="cs-CZ" dirty="0">
              <a:solidFill>
                <a:srgbClr val="024C7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74479E41-2384-46E6-9C51-E6295792EDD5}"/>
              </a:ext>
            </a:extLst>
          </p:cNvPr>
          <p:cNvSpPr/>
          <p:nvPr/>
        </p:nvSpPr>
        <p:spPr>
          <a:xfrm>
            <a:off x="6033502" y="1403059"/>
            <a:ext cx="45719" cy="5352176"/>
          </a:xfrm>
          <a:prstGeom prst="rect">
            <a:avLst/>
          </a:prstGeom>
          <a:solidFill>
            <a:srgbClr val="024C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8815EF9E-7723-4138-B4D1-9BB79EF9CB76}"/>
              </a:ext>
            </a:extLst>
          </p:cNvPr>
          <p:cNvSpPr/>
          <p:nvPr/>
        </p:nvSpPr>
        <p:spPr>
          <a:xfrm>
            <a:off x="6079221" y="498969"/>
            <a:ext cx="6112779" cy="5078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cs-CZ" sz="3000" dirty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Cele projektu</a:t>
            </a:r>
          </a:p>
        </p:txBody>
      </p:sp>
    </p:spTree>
    <p:extLst>
      <p:ext uri="{BB962C8B-B14F-4D97-AF65-F5344CB8AC3E}">
        <p14:creationId xmlns:p14="http://schemas.microsoft.com/office/powerpoint/2010/main" val="3587809052"/>
      </p:ext>
    </p:extLst>
  </p:cSld>
  <p:clrMapOvr>
    <a:masterClrMapping/>
  </p:clrMapOvr>
  <p:transition spd="slow">
    <p:pu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7744C7-C93E-4233-8667-F3423F9D8B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1666" y="270857"/>
            <a:ext cx="3610466" cy="1281106"/>
          </a:xfrm>
        </p:spPr>
        <p:txBody>
          <a:bodyPr>
            <a:normAutofit/>
          </a:bodyPr>
          <a:lstStyle/>
          <a:p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Klíčová aktivita</a:t>
            </a:r>
            <a:b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Kluczowe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działania</a:t>
            </a:r>
            <a:br>
              <a:rPr lang="cs-CZ" b="1" dirty="0"/>
            </a:br>
            <a:r>
              <a:rPr lang="cs-CZ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č. 1</a:t>
            </a:r>
            <a:endParaRPr lang="cs-CZ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ástupný symbol pro obsah 4">
            <a:extLst>
              <a:ext uri="{FF2B5EF4-FFF2-40B4-BE49-F238E27FC236}">
                <a16:creationId xmlns:a16="http://schemas.microsoft.com/office/drawing/2014/main" id="{B6E5A2F0-79C7-419B-9243-F0A622B91C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1666" y="1825625"/>
            <a:ext cx="3544478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Řízení projektu</a:t>
            </a:r>
          </a:p>
          <a:p>
            <a:pPr marL="0" indent="0">
              <a:buNone/>
            </a:pPr>
            <a:endParaRPr lang="cs-CZ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s-CZ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Zarządzanie</a:t>
            </a:r>
            <a:r>
              <a:rPr lang="cs-C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projektem</a:t>
            </a:r>
          </a:p>
        </p:txBody>
      </p:sp>
      <p:sp>
        <p:nvSpPr>
          <p:cNvPr id="4" name="Zástupný symbol pro obsah 4">
            <a:extLst>
              <a:ext uri="{FF2B5EF4-FFF2-40B4-BE49-F238E27FC236}">
                <a16:creationId xmlns:a16="http://schemas.microsoft.com/office/drawing/2014/main" id="{310397DA-43CB-4C0C-9DF6-C7F68CB5F91F}"/>
              </a:ext>
            </a:extLst>
          </p:cNvPr>
          <p:cNvSpPr txBox="1">
            <a:spLocks/>
          </p:cNvSpPr>
          <p:nvPr/>
        </p:nvSpPr>
        <p:spPr>
          <a:xfrm>
            <a:off x="5902750" y="1825625"/>
            <a:ext cx="5716001" cy="22598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zabezpečení realizace projektu zkušeným personálem</a:t>
            </a:r>
          </a:p>
          <a:p>
            <a:r>
              <a:rPr lang="cs-CZ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administrace projektu</a:t>
            </a:r>
          </a:p>
          <a:p>
            <a:r>
              <a:rPr lang="cs-CZ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vytvoření modulu pro navazování partnerství po vzoru euroregionu </a:t>
            </a:r>
            <a:r>
              <a:rPr lang="cs-CZ" sz="20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Bałtyk</a:t>
            </a:r>
            <a:endParaRPr lang="cs-CZ" sz="2000" dirty="0">
              <a:solidFill>
                <a:srgbClr val="024C7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CA280F68-7175-422A-B84F-54F74C7F777B}"/>
              </a:ext>
            </a:extLst>
          </p:cNvPr>
          <p:cNvSpPr/>
          <p:nvPr/>
        </p:nvSpPr>
        <p:spPr>
          <a:xfrm>
            <a:off x="5902750" y="4001294"/>
            <a:ext cx="5716001" cy="24012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zapewnienie realizacji projektu przez doświadczony personel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administracja projektu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stworzenie modułu partnerskiego na wzór Euroregionu Bałtyk</a:t>
            </a:r>
            <a:endParaRPr lang="cs-CZ" sz="2000" dirty="0">
              <a:solidFill>
                <a:srgbClr val="024C7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341E0EE8-309F-437D-BEAB-1503CBF165E7}"/>
              </a:ext>
            </a:extLst>
          </p:cNvPr>
          <p:cNvSpPr/>
          <p:nvPr/>
        </p:nvSpPr>
        <p:spPr>
          <a:xfrm rot="5400000">
            <a:off x="8737891" y="883706"/>
            <a:ext cx="45719" cy="5716000"/>
          </a:xfrm>
          <a:prstGeom prst="rect">
            <a:avLst/>
          </a:prstGeom>
          <a:solidFill>
            <a:srgbClr val="024C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D939D418-0FE0-49CB-A2D6-DFC8F99701B1}"/>
              </a:ext>
            </a:extLst>
          </p:cNvPr>
          <p:cNvSpPr/>
          <p:nvPr/>
        </p:nvSpPr>
        <p:spPr>
          <a:xfrm rot="5400000">
            <a:off x="8737890" y="883707"/>
            <a:ext cx="45719" cy="5716000"/>
          </a:xfrm>
          <a:prstGeom prst="rect">
            <a:avLst/>
          </a:prstGeom>
          <a:solidFill>
            <a:srgbClr val="024C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9042566"/>
      </p:ext>
    </p:extLst>
  </p:cSld>
  <p:clrMapOvr>
    <a:masterClrMapping/>
  </p:clrMapOvr>
  <p:transition spd="slow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66EBE79D-B9E9-4AFE-AB7A-D11FECD1F2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424" b="-1"/>
          <a:stretch/>
        </p:blipFill>
        <p:spPr>
          <a:xfrm>
            <a:off x="10062074" y="269910"/>
            <a:ext cx="1559499" cy="1453663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E07744C7-C93E-4233-8667-F3423F9D8B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1666" y="270857"/>
            <a:ext cx="3610466" cy="1281106"/>
          </a:xfrm>
        </p:spPr>
        <p:txBody>
          <a:bodyPr>
            <a:normAutofit/>
          </a:bodyPr>
          <a:lstStyle/>
          <a:p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Klíčová aktivita</a:t>
            </a:r>
            <a:b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Kluczowe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działania</a:t>
            </a:r>
            <a:br>
              <a:rPr lang="cs-CZ" b="1" dirty="0"/>
            </a:br>
            <a:r>
              <a:rPr lang="cs-CZ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č. 2</a:t>
            </a:r>
            <a:endParaRPr lang="cs-CZ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ástupný symbol pro obsah 4">
            <a:extLst>
              <a:ext uri="{FF2B5EF4-FFF2-40B4-BE49-F238E27FC236}">
                <a16:creationId xmlns:a16="http://schemas.microsoft.com/office/drawing/2014/main" id="{B6E5A2F0-79C7-419B-9243-F0A622B91C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1666" y="1825625"/>
            <a:ext cx="3544478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Prohloubení spolupráce </a:t>
            </a:r>
          </a:p>
          <a:p>
            <a:pPr marL="0" indent="0">
              <a:buNone/>
            </a:pPr>
            <a:r>
              <a:rPr lang="cs-C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CZ-PL euroregionů</a:t>
            </a:r>
          </a:p>
          <a:p>
            <a:pPr marL="0" indent="0">
              <a:buNone/>
            </a:pPr>
            <a:endParaRPr lang="cs-CZ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s-CZ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Pogłębienie</a:t>
            </a:r>
            <a:r>
              <a:rPr lang="cs-C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współpracy</a:t>
            </a:r>
            <a:r>
              <a:rPr lang="cs-C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CZ-PL </a:t>
            </a:r>
            <a:r>
              <a:rPr lang="cs-CZ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euroregionów</a:t>
            </a:r>
            <a:endParaRPr lang="cs-CZ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obsah 4">
            <a:extLst>
              <a:ext uri="{FF2B5EF4-FFF2-40B4-BE49-F238E27FC236}">
                <a16:creationId xmlns:a16="http://schemas.microsoft.com/office/drawing/2014/main" id="{310397DA-43CB-4C0C-9DF6-C7F68CB5F91F}"/>
              </a:ext>
            </a:extLst>
          </p:cNvPr>
          <p:cNvSpPr txBox="1">
            <a:spLocks/>
          </p:cNvSpPr>
          <p:nvPr/>
        </p:nvSpPr>
        <p:spPr>
          <a:xfrm>
            <a:off x="5902750" y="1825625"/>
            <a:ext cx="5716001" cy="22598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česká část v rámci svého předsednictví v Asociaci euroregionů ČR uspořádá 3-denní setkání AEČR a Federace euroregionů Polské republiky</a:t>
            </a:r>
          </a:p>
          <a:p>
            <a:r>
              <a:rPr lang="cs-CZ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dále bude uspořádáno 3-denní setkání česko-polských euroregionů</a:t>
            </a:r>
          </a:p>
        </p:txBody>
      </p:sp>
      <p:pic>
        <p:nvPicPr>
          <p:cNvPr id="1026" name="Picture 2" descr="https://asociaceeuroregionu.cz/wp-content/uploads/2022/04/logo_asociace_euroregionu-1024x469-1.jpg">
            <a:extLst>
              <a:ext uri="{FF2B5EF4-FFF2-40B4-BE49-F238E27FC236}">
                <a16:creationId xmlns:a16="http://schemas.microsoft.com/office/drawing/2014/main" id="{69A91B69-BC80-4E40-9281-06F055C567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1589" y="538156"/>
            <a:ext cx="2125514" cy="973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9">
            <a:extLst>
              <a:ext uri="{FF2B5EF4-FFF2-40B4-BE49-F238E27FC236}">
                <a16:creationId xmlns:a16="http://schemas.microsoft.com/office/drawing/2014/main" id="{FEC1F25D-C620-437C-B5CE-F6E76E537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103" y="326241"/>
            <a:ext cx="2281806" cy="1397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CA280F68-7175-422A-B84F-54F74C7F777B}"/>
              </a:ext>
            </a:extLst>
          </p:cNvPr>
          <p:cNvSpPr/>
          <p:nvPr/>
        </p:nvSpPr>
        <p:spPr>
          <a:xfrm>
            <a:off x="5902750" y="4001294"/>
            <a:ext cx="5716001" cy="24012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cs-CZ" sz="20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strona</a:t>
            </a:r>
            <a:r>
              <a:rPr lang="cs-CZ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czeska</a:t>
            </a:r>
            <a:r>
              <a:rPr lang="cs-CZ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zorganizuje 3-dniowe </a:t>
            </a:r>
            <a:r>
              <a:rPr lang="cs-CZ" sz="20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spotkanie</a:t>
            </a:r>
            <a:r>
              <a:rPr lang="cs-CZ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AECR i </a:t>
            </a:r>
            <a:r>
              <a:rPr lang="cs-CZ" sz="20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Federacji</a:t>
            </a:r>
            <a:r>
              <a:rPr lang="cs-CZ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Euroregionów</a:t>
            </a:r>
            <a:r>
              <a:rPr lang="cs-CZ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Rzeczypospolitej</a:t>
            </a:r>
            <a:r>
              <a:rPr lang="cs-CZ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Polskiej</a:t>
            </a:r>
            <a:r>
              <a:rPr lang="cs-CZ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 </a:t>
            </a:r>
            <a:r>
              <a:rPr lang="cs-CZ" sz="20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ramach</a:t>
            </a:r>
            <a:r>
              <a:rPr lang="cs-CZ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jego</a:t>
            </a:r>
            <a:r>
              <a:rPr lang="cs-CZ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przewodnictwa</a:t>
            </a:r>
            <a:r>
              <a:rPr lang="cs-CZ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 </a:t>
            </a:r>
            <a:r>
              <a:rPr lang="cs-CZ" sz="20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Stowarzyszeniu</a:t>
            </a:r>
            <a:r>
              <a:rPr lang="cs-CZ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Euroregionów</a:t>
            </a:r>
            <a:r>
              <a:rPr lang="cs-CZ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Republiki</a:t>
            </a:r>
            <a:r>
              <a:rPr lang="cs-CZ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Czeskiej</a:t>
            </a:r>
            <a:endParaRPr lang="cs-CZ" sz="2000" dirty="0">
              <a:solidFill>
                <a:srgbClr val="024C7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zorganizowane zostanie 3-dniowe spotkanie czesko-polskich euroregionów</a:t>
            </a:r>
            <a:endParaRPr lang="cs-CZ" sz="2000" dirty="0">
              <a:solidFill>
                <a:srgbClr val="024C7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341E0EE8-309F-437D-BEAB-1503CBF165E7}"/>
              </a:ext>
            </a:extLst>
          </p:cNvPr>
          <p:cNvSpPr/>
          <p:nvPr/>
        </p:nvSpPr>
        <p:spPr>
          <a:xfrm rot="5400000">
            <a:off x="8737891" y="883706"/>
            <a:ext cx="45719" cy="5716000"/>
          </a:xfrm>
          <a:prstGeom prst="rect">
            <a:avLst/>
          </a:prstGeom>
          <a:solidFill>
            <a:srgbClr val="024C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D939D418-0FE0-49CB-A2D6-DFC8F99701B1}"/>
              </a:ext>
            </a:extLst>
          </p:cNvPr>
          <p:cNvSpPr/>
          <p:nvPr/>
        </p:nvSpPr>
        <p:spPr>
          <a:xfrm rot="5400000">
            <a:off x="8737890" y="883707"/>
            <a:ext cx="45719" cy="5716000"/>
          </a:xfrm>
          <a:prstGeom prst="rect">
            <a:avLst/>
          </a:prstGeom>
          <a:solidFill>
            <a:srgbClr val="024C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534392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>
            <a:extLst>
              <a:ext uri="{FF2B5EF4-FFF2-40B4-BE49-F238E27FC236}">
                <a16:creationId xmlns:a16="http://schemas.microsoft.com/office/drawing/2014/main" id="{B6E5A2F0-79C7-419B-9243-F0A622B91C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1666" y="1825625"/>
            <a:ext cx="3544478" cy="4351338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buNone/>
            </a:pPr>
            <a:r>
              <a:rPr lang="cs-C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Prohloubení spolupráce krajů a krajských organizací</a:t>
            </a:r>
          </a:p>
          <a:p>
            <a:pPr marL="0" indent="0">
              <a:buNone/>
            </a:pPr>
            <a:endParaRPr lang="cs-CZ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pl-PL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Pogłębianie współpracy regionów i ich organizacji</a:t>
            </a:r>
            <a:endParaRPr lang="cs-CZ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obsah 4">
            <a:extLst>
              <a:ext uri="{FF2B5EF4-FFF2-40B4-BE49-F238E27FC236}">
                <a16:creationId xmlns:a16="http://schemas.microsoft.com/office/drawing/2014/main" id="{310397DA-43CB-4C0C-9DF6-C7F68CB5F91F}"/>
              </a:ext>
            </a:extLst>
          </p:cNvPr>
          <p:cNvSpPr txBox="1">
            <a:spLocks/>
          </p:cNvSpPr>
          <p:nvPr/>
        </p:nvSpPr>
        <p:spPr>
          <a:xfrm>
            <a:off x="5902751" y="1825625"/>
            <a:ext cx="5716000" cy="203331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navázání vztahů jak na úrovni krajských zastupitelů, ukázkami již realizovaných přeshraničních aktivit a představením česko-polské spolupráce v akci, tak na úrovni jednotlivých odborů a skupin zaměřených na různá témata – zdravotní péče, vzdělávání, spolupráce kraje a samospráv, inovace, rozvoj kulturního sektoru</a:t>
            </a:r>
          </a:p>
          <a:p>
            <a:r>
              <a:rPr lang="cs-CZ" sz="18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setkání každý projektový rok, dohromady tedy 20 akcí, setkání a výjezdů a stejný počet on-line setkání</a:t>
            </a:r>
          </a:p>
          <a:p>
            <a:endParaRPr lang="cs-CZ" sz="2000" dirty="0">
              <a:solidFill>
                <a:srgbClr val="024C7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Nadpis 1">
            <a:extLst>
              <a:ext uri="{FF2B5EF4-FFF2-40B4-BE49-F238E27FC236}">
                <a16:creationId xmlns:a16="http://schemas.microsoft.com/office/drawing/2014/main" id="{9026BBD7-F681-4788-B435-57439B0EC7EF}"/>
              </a:ext>
            </a:extLst>
          </p:cNvPr>
          <p:cNvSpPr txBox="1">
            <a:spLocks/>
          </p:cNvSpPr>
          <p:nvPr/>
        </p:nvSpPr>
        <p:spPr>
          <a:xfrm>
            <a:off x="1781666" y="270857"/>
            <a:ext cx="3610466" cy="1281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Klíčová aktivita</a:t>
            </a:r>
            <a:b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Kluczowe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działania</a:t>
            </a:r>
            <a:br>
              <a:rPr lang="cs-CZ" b="1" dirty="0"/>
            </a:br>
            <a:r>
              <a:rPr lang="cs-CZ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č. 3</a:t>
            </a:r>
            <a:endParaRPr lang="cs-CZ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929C12-C9A5-4957-88D1-462CF924EC4E}"/>
              </a:ext>
            </a:extLst>
          </p:cNvPr>
          <p:cNvSpPr/>
          <p:nvPr/>
        </p:nvSpPr>
        <p:spPr>
          <a:xfrm>
            <a:off x="5902751" y="4328464"/>
            <a:ext cx="5716000" cy="226528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pl-PL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nawiązaniu relacji zarówno na poziomie krajskich (wojewódzkich) radnych, przedstawiając zrealizowane już działania transgraniczne i pl-cz współpracę w praktyce, jak i na poziomie poszczególnych departamentów skupiając się na różnych tematach - ochrona zdrowia, edukacja, współpraca regionu z samorządami, innowacyjność, rozwój sektora kultury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pl-PL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spotkania w każdym roku projektu, łącznie 20 wydarzeń, spotkań i wyjazdów oraz taka sama liczba spotkań </a:t>
            </a:r>
            <a:r>
              <a:rPr lang="cs-CZ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online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1E9100A1-89F7-47CF-B477-F7A0A94E6C2B}"/>
              </a:ext>
            </a:extLst>
          </p:cNvPr>
          <p:cNvSpPr/>
          <p:nvPr/>
        </p:nvSpPr>
        <p:spPr>
          <a:xfrm rot="5400000">
            <a:off x="8737891" y="1143294"/>
            <a:ext cx="45719" cy="5716000"/>
          </a:xfrm>
          <a:prstGeom prst="rect">
            <a:avLst/>
          </a:prstGeom>
          <a:solidFill>
            <a:srgbClr val="024C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2" name="Picture 2" descr="Soubor:Lower Silesia (logo) 01.png – Wikipedie">
            <a:extLst>
              <a:ext uri="{FF2B5EF4-FFF2-40B4-BE49-F238E27FC236}">
                <a16:creationId xmlns:a16="http://schemas.microsoft.com/office/drawing/2014/main" id="{EB7D283C-132F-4484-B093-51E0876127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9653" y="610437"/>
            <a:ext cx="1477395" cy="608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Městské informační centrum | Rychnov n. Kn.">
            <a:extLst>
              <a:ext uri="{FF2B5EF4-FFF2-40B4-BE49-F238E27FC236}">
                <a16:creationId xmlns:a16="http://schemas.microsoft.com/office/drawing/2014/main" id="{B722659E-3A74-41EB-9BE5-DCD442657C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59" r="27931"/>
          <a:stretch/>
        </p:blipFill>
        <p:spPr bwMode="auto">
          <a:xfrm>
            <a:off x="7377153" y="600584"/>
            <a:ext cx="1281904" cy="627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Pardubický kraj – Design portál">
            <a:extLst>
              <a:ext uri="{FF2B5EF4-FFF2-40B4-BE49-F238E27FC236}">
                <a16:creationId xmlns:a16="http://schemas.microsoft.com/office/drawing/2014/main" id="{8D69A9A0-CCB4-4E62-9278-20C7C0CDE6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5" t="21529" r="7539" b="20887"/>
          <a:stretch/>
        </p:blipFill>
        <p:spPr bwMode="auto">
          <a:xfrm>
            <a:off x="8912870" y="638586"/>
            <a:ext cx="1477395" cy="551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Program obnovy venkova (POV) | Olomoucký kraj">
            <a:extLst>
              <a:ext uri="{FF2B5EF4-FFF2-40B4-BE49-F238E27FC236}">
                <a16:creationId xmlns:a16="http://schemas.microsoft.com/office/drawing/2014/main" id="{28857170-431D-43CF-B7B2-3355E5EABD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078" y="638586"/>
            <a:ext cx="1281904" cy="559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7858512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>
            <a:extLst>
              <a:ext uri="{FF2B5EF4-FFF2-40B4-BE49-F238E27FC236}">
                <a16:creationId xmlns:a16="http://schemas.microsoft.com/office/drawing/2014/main" id="{B6E5A2F0-79C7-419B-9243-F0A622B91C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1666" y="1825625"/>
            <a:ext cx="3544478" cy="435133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cs-C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Prohloubení spolupráce samospráv</a:t>
            </a:r>
          </a:p>
          <a:p>
            <a:pPr marL="0" indent="0">
              <a:buNone/>
            </a:pPr>
            <a:endParaRPr lang="cs-CZ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s-CZ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Pogłębienie</a:t>
            </a:r>
            <a:r>
              <a:rPr lang="cs-C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współpracy</a:t>
            </a:r>
            <a:r>
              <a:rPr lang="cs-C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samorządów</a:t>
            </a:r>
            <a:endParaRPr lang="cs-CZ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obsah 4">
            <a:extLst>
              <a:ext uri="{FF2B5EF4-FFF2-40B4-BE49-F238E27FC236}">
                <a16:creationId xmlns:a16="http://schemas.microsoft.com/office/drawing/2014/main" id="{310397DA-43CB-4C0C-9DF6-C7F68CB5F91F}"/>
              </a:ext>
            </a:extLst>
          </p:cNvPr>
          <p:cNvSpPr txBox="1">
            <a:spLocks/>
          </p:cNvSpPr>
          <p:nvPr/>
        </p:nvSpPr>
        <p:spPr>
          <a:xfrm>
            <a:off x="5902751" y="1736521"/>
            <a:ext cx="5716000" cy="27012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6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aktivity zaměřeny na podněcování nových partnerství, předávání zkušeností a dobré praxe</a:t>
            </a:r>
          </a:p>
          <a:p>
            <a:r>
              <a:rPr lang="cs-CZ" sz="16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uspořádány budou</a:t>
            </a:r>
          </a:p>
          <a:p>
            <a:pPr lvl="1"/>
            <a:r>
              <a:rPr lang="cs-CZ" sz="14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tematické exkurze pro nové zájemce o přeshraniční spolupráci</a:t>
            </a:r>
          </a:p>
          <a:p>
            <a:pPr lvl="1"/>
            <a:r>
              <a:rPr lang="cs-CZ" sz="14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tematických exkurzí pro všechny subjekty po Euroregionu Glacensis</a:t>
            </a:r>
          </a:p>
          <a:p>
            <a:pPr lvl="1"/>
            <a:r>
              <a:rPr lang="cs-CZ" sz="14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tematické exkurze do dalších euroregionů</a:t>
            </a:r>
          </a:p>
          <a:p>
            <a:pPr lvl="1"/>
            <a:r>
              <a:rPr lang="cs-CZ" sz="14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zasedání členů české i polské části EURG</a:t>
            </a:r>
          </a:p>
          <a:p>
            <a:pPr lvl="1"/>
            <a:r>
              <a:rPr lang="cs-CZ" sz="14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výroční konference, výroční koncert, </a:t>
            </a:r>
            <a:r>
              <a:rPr lang="cs-CZ" sz="14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webináře</a:t>
            </a:r>
            <a:r>
              <a:rPr lang="cs-CZ" sz="14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zpravodaj</a:t>
            </a:r>
          </a:p>
        </p:txBody>
      </p:sp>
      <p:sp>
        <p:nvSpPr>
          <p:cNvPr id="7" name="Nadpis 1">
            <a:extLst>
              <a:ext uri="{FF2B5EF4-FFF2-40B4-BE49-F238E27FC236}">
                <a16:creationId xmlns:a16="http://schemas.microsoft.com/office/drawing/2014/main" id="{92355040-D1A9-4A4C-9F8F-4B0F5FFC3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1666" y="270857"/>
            <a:ext cx="3610466" cy="1281106"/>
          </a:xfrm>
        </p:spPr>
        <p:txBody>
          <a:bodyPr>
            <a:normAutofit/>
          </a:bodyPr>
          <a:lstStyle/>
          <a:p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Klíčová aktivita</a:t>
            </a:r>
            <a:b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Kluczowe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działania</a:t>
            </a:r>
            <a:br>
              <a:rPr lang="cs-CZ" b="1" dirty="0"/>
            </a:br>
            <a:r>
              <a:rPr lang="cs-CZ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č. 4</a:t>
            </a:r>
            <a:endParaRPr lang="cs-CZ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711293F5-7114-4EE3-BA53-38C6318565E4}"/>
              </a:ext>
            </a:extLst>
          </p:cNvPr>
          <p:cNvSpPr/>
          <p:nvPr/>
        </p:nvSpPr>
        <p:spPr>
          <a:xfrm>
            <a:off x="5902751" y="4286774"/>
            <a:ext cx="5724390" cy="28522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cs-CZ" sz="16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działania</a:t>
            </a:r>
            <a:r>
              <a:rPr lang="cs-CZ" sz="16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16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mające</a:t>
            </a:r>
            <a:r>
              <a:rPr lang="cs-CZ" sz="16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 celu </a:t>
            </a:r>
            <a:r>
              <a:rPr lang="cs-CZ" sz="16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stymulowanie</a:t>
            </a:r>
            <a:r>
              <a:rPr lang="cs-CZ" sz="16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16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nowych</a:t>
            </a:r>
            <a:r>
              <a:rPr lang="cs-CZ" sz="16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16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partnerstw</a:t>
            </a:r>
            <a:r>
              <a:rPr lang="cs-CZ" sz="16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transfer </a:t>
            </a:r>
            <a:r>
              <a:rPr lang="cs-CZ" sz="16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doświadczeń</a:t>
            </a:r>
            <a:r>
              <a:rPr lang="cs-CZ" sz="16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 </a:t>
            </a:r>
            <a:r>
              <a:rPr lang="cs-CZ" sz="16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dobrych</a:t>
            </a:r>
            <a:r>
              <a:rPr lang="cs-CZ" sz="16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16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praktyk</a:t>
            </a:r>
            <a:endParaRPr lang="cs-CZ" sz="1600" dirty="0">
              <a:solidFill>
                <a:srgbClr val="024C7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cs-CZ" sz="16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zostaną</a:t>
            </a:r>
            <a:r>
              <a:rPr lang="cs-CZ" sz="16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16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zorganizowane</a:t>
            </a:r>
            <a:endParaRPr lang="cs-CZ" sz="1600" dirty="0">
              <a:solidFill>
                <a:srgbClr val="024C7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lvl="1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pl-PL" sz="14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wycieczki tematyczne dla nowych osób zainteresowanych współpracą transgraniczną</a:t>
            </a:r>
          </a:p>
          <a:p>
            <a:pPr marL="685800" lvl="1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pl-PL" sz="14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wycieczek tematycznych dla wszystkich przedmiotów w Euroregionie Glacensis</a:t>
            </a:r>
          </a:p>
          <a:p>
            <a:pPr marL="685800" lvl="1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pl-PL" sz="14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wycieczki tematyczne do innych euroregionów</a:t>
            </a:r>
          </a:p>
          <a:p>
            <a:pPr marL="685800" lvl="1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cs-CZ" sz="14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konferencja</a:t>
            </a:r>
            <a:r>
              <a:rPr lang="cs-CZ" sz="14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14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jubileuszowa</a:t>
            </a:r>
            <a:r>
              <a:rPr lang="cs-CZ" sz="14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koncert </a:t>
            </a:r>
            <a:r>
              <a:rPr lang="cs-CZ" sz="14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jubileuszowa</a:t>
            </a:r>
            <a:r>
              <a:rPr lang="cs-CZ" sz="14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sz="14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webinaria</a:t>
            </a:r>
            <a:r>
              <a:rPr lang="cs-CZ" sz="14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sz="1400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biuletyn</a:t>
            </a:r>
            <a:endParaRPr lang="cs-CZ" sz="1400" dirty="0">
              <a:solidFill>
                <a:srgbClr val="024C7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0D40D2D1-5893-4B27-A4A9-55CC2F223FAF}"/>
              </a:ext>
            </a:extLst>
          </p:cNvPr>
          <p:cNvSpPr/>
          <p:nvPr/>
        </p:nvSpPr>
        <p:spPr>
          <a:xfrm rot="5400000">
            <a:off x="8737891" y="1308767"/>
            <a:ext cx="45719" cy="5716000"/>
          </a:xfrm>
          <a:prstGeom prst="rect">
            <a:avLst/>
          </a:prstGeom>
          <a:solidFill>
            <a:srgbClr val="024C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7" name="Skupina 16">
            <a:extLst>
              <a:ext uri="{FF2B5EF4-FFF2-40B4-BE49-F238E27FC236}">
                <a16:creationId xmlns:a16="http://schemas.microsoft.com/office/drawing/2014/main" id="{1DB1C066-DF25-4988-91BA-5169C2D536CD}"/>
              </a:ext>
            </a:extLst>
          </p:cNvPr>
          <p:cNvGrpSpPr/>
          <p:nvPr/>
        </p:nvGrpSpPr>
        <p:grpSpPr>
          <a:xfrm>
            <a:off x="5392132" y="-9481"/>
            <a:ext cx="6799868" cy="1452133"/>
            <a:chOff x="5392132" y="-9481"/>
            <a:chExt cx="6799868" cy="1452133"/>
          </a:xfrm>
        </p:grpSpPr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BD7F2CAC-7B3F-4D7D-9A31-904893A49A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49485" y="-9481"/>
              <a:ext cx="1042515" cy="1449262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646D69B8-0F61-435E-BA5B-77415A68497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427" b="14206"/>
            <a:stretch/>
          </p:blipFill>
          <p:spPr>
            <a:xfrm>
              <a:off x="7751953" y="-2801"/>
              <a:ext cx="2359822" cy="1445453"/>
            </a:xfrm>
            <a:prstGeom prst="rect">
              <a:avLst/>
            </a:prstGeom>
          </p:spPr>
        </p:pic>
        <p:pic>
          <p:nvPicPr>
            <p:cNvPr id="10" name="Obrázek 9">
              <a:extLst>
                <a:ext uri="{FF2B5EF4-FFF2-40B4-BE49-F238E27FC236}">
                  <a16:creationId xmlns:a16="http://schemas.microsoft.com/office/drawing/2014/main" id="{4DBAB5B2-1700-470E-86F6-40C9FDAB20B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950"/>
            <a:stretch/>
          </p:blipFill>
          <p:spPr>
            <a:xfrm>
              <a:off x="5392132" y="-2801"/>
              <a:ext cx="2359822" cy="1445453"/>
            </a:xfrm>
            <a:prstGeom prst="rect">
              <a:avLst/>
            </a:prstGeom>
          </p:spPr>
        </p:pic>
        <p:pic>
          <p:nvPicPr>
            <p:cNvPr id="14" name="Obrázek 13">
              <a:extLst>
                <a:ext uri="{FF2B5EF4-FFF2-40B4-BE49-F238E27FC236}">
                  <a16:creationId xmlns:a16="http://schemas.microsoft.com/office/drawing/2014/main" id="{B881AC3B-2FC0-40B7-BBD2-C9787D08BD3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11775" y="-2974"/>
              <a:ext cx="1037710" cy="14427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98262533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>
            <a:extLst>
              <a:ext uri="{FF2B5EF4-FFF2-40B4-BE49-F238E27FC236}">
                <a16:creationId xmlns:a16="http://schemas.microsoft.com/office/drawing/2014/main" id="{B6E5A2F0-79C7-419B-9243-F0A622B91C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1666" y="1825624"/>
            <a:ext cx="3544478" cy="4761517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buNone/>
            </a:pPr>
            <a:r>
              <a:rPr lang="cs-C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Prohloubení spolupráce CZ a PL strany Euroregionu Glacensis</a:t>
            </a:r>
          </a:p>
          <a:p>
            <a:pPr marL="0" indent="0">
              <a:buNone/>
            </a:pPr>
            <a:endParaRPr lang="cs-CZ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pl-PL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Pogłębienie współpracy pomiędzy PL i CZ stroną Euroregionu Glacensis</a:t>
            </a:r>
            <a:endParaRPr lang="cs-CZ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obsah 4">
            <a:extLst>
              <a:ext uri="{FF2B5EF4-FFF2-40B4-BE49-F238E27FC236}">
                <a16:creationId xmlns:a16="http://schemas.microsoft.com/office/drawing/2014/main" id="{310397DA-43CB-4C0C-9DF6-C7F68CB5F91F}"/>
              </a:ext>
            </a:extLst>
          </p:cNvPr>
          <p:cNvSpPr txBox="1">
            <a:spLocks/>
          </p:cNvSpPr>
          <p:nvPr/>
        </p:nvSpPr>
        <p:spPr>
          <a:xfrm>
            <a:off x="5902750" y="1825625"/>
            <a:ext cx="5716001" cy="22933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Ambasador přeshraniční spolupráce </a:t>
            </a:r>
          </a:p>
          <a:p>
            <a:pPr lvl="1"/>
            <a:r>
              <a:rPr lang="cs-CZ" sz="16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činnosti – aktivně vyhledávat nová partnerství, napomáhat s jejich navazováním, procesem vzniku, vysvětlovat přínosy a z počátku také tlumočit </a:t>
            </a:r>
          </a:p>
          <a:p>
            <a:r>
              <a:rPr lang="cs-CZ" sz="18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2x ročně stáže vybraných zaměstnanců </a:t>
            </a:r>
          </a:p>
          <a:p>
            <a:r>
              <a:rPr lang="cs-CZ" sz="18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setkání všech pracovníků CZ a PL sekretariátu</a:t>
            </a:r>
          </a:p>
        </p:txBody>
      </p:sp>
      <p:sp>
        <p:nvSpPr>
          <p:cNvPr id="7" name="Nadpis 1">
            <a:extLst>
              <a:ext uri="{FF2B5EF4-FFF2-40B4-BE49-F238E27FC236}">
                <a16:creationId xmlns:a16="http://schemas.microsoft.com/office/drawing/2014/main" id="{8048758C-0FAF-497B-ADC2-00ED85DF8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1666" y="270857"/>
            <a:ext cx="3610466" cy="1281106"/>
          </a:xfrm>
        </p:spPr>
        <p:txBody>
          <a:bodyPr>
            <a:normAutofit/>
          </a:bodyPr>
          <a:lstStyle/>
          <a:p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Klíčová aktivita</a:t>
            </a:r>
            <a:b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Kluczowe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działania</a:t>
            </a:r>
            <a:br>
              <a:rPr lang="cs-CZ" b="1" dirty="0"/>
            </a:br>
            <a:r>
              <a:rPr lang="cs-CZ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č. 5</a:t>
            </a:r>
            <a:endParaRPr lang="cs-CZ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83043823-AAAC-498A-AA49-022CB62DDE76}"/>
              </a:ext>
            </a:extLst>
          </p:cNvPr>
          <p:cNvSpPr/>
          <p:nvPr/>
        </p:nvSpPr>
        <p:spPr>
          <a:xfrm>
            <a:off x="5902750" y="4320330"/>
            <a:ext cx="5716001" cy="2084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Ambasadora </a:t>
            </a:r>
            <a:r>
              <a:rPr lang="cs-CZ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współpracy</a:t>
            </a:r>
            <a:r>
              <a:rPr lang="cs-CZ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err="1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transgranicznej</a:t>
            </a:r>
            <a:endParaRPr lang="cs-CZ" dirty="0">
              <a:solidFill>
                <a:srgbClr val="024C7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sz="16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działania – aktywne poszukiwanie nowych partnerstw, pomoc w ich nawiązaniu i procesie budowania, wyjaśnianie korzyści i i na początku także tłumaczenie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pl-PL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2x w roku staże dla wybranych pracowników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pl-PL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spotkania wszystkich pracowników PL i CZ sekretariatu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6A21E449-B791-4373-8D32-CE07923B6AFC}"/>
              </a:ext>
            </a:extLst>
          </p:cNvPr>
          <p:cNvSpPr/>
          <p:nvPr/>
        </p:nvSpPr>
        <p:spPr>
          <a:xfrm rot="5400000">
            <a:off x="8737891" y="1308767"/>
            <a:ext cx="45719" cy="5716000"/>
          </a:xfrm>
          <a:prstGeom prst="rect">
            <a:avLst/>
          </a:prstGeom>
          <a:solidFill>
            <a:srgbClr val="024C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3402282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7744C7-C93E-4233-8667-F3423F9D8B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0857"/>
            <a:ext cx="6033502" cy="964054"/>
          </a:xfrm>
        </p:spPr>
        <p:txBody>
          <a:bodyPr>
            <a:normAutofit/>
          </a:bodyPr>
          <a:lstStyle/>
          <a:p>
            <a:pPr algn="ctr"/>
            <a:r>
              <a:rPr lang="cs-CZ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Děkuji za pozornost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:a16="http://schemas.microsoft.com/office/drawing/2014/main" id="{B6E5A2F0-79C7-419B-9243-F0A622B91C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73417"/>
            <a:ext cx="5814270" cy="37582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Jaroslav Štefek – sekretář</a:t>
            </a:r>
          </a:p>
          <a:p>
            <a:pPr marL="0" indent="0">
              <a:buNone/>
            </a:pPr>
            <a:r>
              <a:rPr lang="cs-CZ" sz="3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Sekretariát Euroregionu Glacensis</a:t>
            </a:r>
          </a:p>
          <a:p>
            <a:pPr marL="0" indent="0">
              <a:buNone/>
            </a:pPr>
            <a:r>
              <a:rPr lang="cs-CZ" sz="3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Panská 1492</a:t>
            </a:r>
          </a:p>
          <a:p>
            <a:pPr marL="0" indent="0">
              <a:buNone/>
            </a:pPr>
            <a:r>
              <a:rPr lang="cs-CZ" sz="3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516 01 Rychnov nad Kněžnou</a:t>
            </a:r>
          </a:p>
          <a:p>
            <a:pPr marL="0" indent="0">
              <a:buNone/>
            </a:pPr>
            <a:r>
              <a:rPr lang="cs-CZ" sz="3000" dirty="0">
                <a:solidFill>
                  <a:srgbClr val="024C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Česká republika</a:t>
            </a:r>
          </a:p>
          <a:p>
            <a:pPr marL="0" indent="0">
              <a:buNone/>
            </a:pPr>
            <a:r>
              <a:rPr lang="cs-CZ" altLang="pl-PL" sz="3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www.euro-glacensis.cz</a:t>
            </a:r>
            <a:endParaRPr lang="cs-CZ" altLang="pl-PL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8815EF9E-7723-4138-B4D1-9BB79EF9CB76}"/>
              </a:ext>
            </a:extLst>
          </p:cNvPr>
          <p:cNvSpPr/>
          <p:nvPr/>
        </p:nvSpPr>
        <p:spPr>
          <a:xfrm>
            <a:off x="6079221" y="498969"/>
            <a:ext cx="6112779" cy="5078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cs-CZ" sz="3000" dirty="0" err="1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Dziękuję</a:t>
            </a:r>
            <a:r>
              <a:rPr lang="cs-CZ" sz="3000" dirty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za </a:t>
            </a:r>
            <a:r>
              <a:rPr lang="cs-CZ" sz="3000" dirty="0" err="1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uwagę</a:t>
            </a:r>
            <a:endParaRPr lang="cs-CZ" sz="3000" dirty="0">
              <a:solidFill>
                <a:schemeClr val="bg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084270"/>
      </p:ext>
    </p:extLst>
  </p:cSld>
  <p:clrMapOvr>
    <a:masterClrMapping/>
  </p:clrMapOvr>
  <p:transition spd="slow">
    <p:push/>
  </p:transition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1085</TotalTime>
  <Words>645</Words>
  <Application>Microsoft Office PowerPoint</Application>
  <PresentationFormat>Širokoúhlá obrazovka</PresentationFormat>
  <Paragraphs>92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DejaVuSerifCondensed-Bold</vt:lpstr>
      <vt:lpstr>Times New Roman</vt:lpstr>
      <vt:lpstr>Motiv Office</vt:lpstr>
      <vt:lpstr>Prezentace aplikace PowerPoint</vt:lpstr>
      <vt:lpstr>EUROTID – Euroregion tvořivý, inspirativní a dynamický</vt:lpstr>
      <vt:lpstr>Cíle projektu</vt:lpstr>
      <vt:lpstr>Klíčová aktivita Kluczowe działania č. 1</vt:lpstr>
      <vt:lpstr>Klíčová aktivita Kluczowe działania č. 2</vt:lpstr>
      <vt:lpstr>Prezentace aplikace PowerPoint</vt:lpstr>
      <vt:lpstr>Klíčová aktivita Kluczowe działania č. 4</vt:lpstr>
      <vt:lpstr>Klíčová aktivita Kluczowe działania č. 5</vt:lpstr>
      <vt:lpstr>Děkuji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Denisa Kalousková</dc:creator>
  <cp:lastModifiedBy>Denisa Kalousková</cp:lastModifiedBy>
  <cp:revision>50</cp:revision>
  <dcterms:created xsi:type="dcterms:W3CDTF">2022-02-22T08:54:42Z</dcterms:created>
  <dcterms:modified xsi:type="dcterms:W3CDTF">2023-04-12T09:03:06Z</dcterms:modified>
</cp:coreProperties>
</file>