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7"/>
  </p:notesMasterIdLst>
  <p:sldIdLst>
    <p:sldId id="256" r:id="rId2"/>
    <p:sldId id="257" r:id="rId3"/>
    <p:sldId id="258" r:id="rId4"/>
    <p:sldId id="259" r:id="rId5"/>
    <p:sldId id="260" r:id="rId6"/>
    <p:sldId id="261" r:id="rId7"/>
    <p:sldId id="294" r:id="rId8"/>
    <p:sldId id="295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93" r:id="rId18"/>
    <p:sldId id="276" r:id="rId19"/>
    <p:sldId id="292" r:id="rId20"/>
    <p:sldId id="279" r:id="rId21"/>
    <p:sldId id="280" r:id="rId22"/>
    <p:sldId id="266" r:id="rId23"/>
    <p:sldId id="281" r:id="rId24"/>
    <p:sldId id="282" r:id="rId25"/>
    <p:sldId id="283" r:id="rId26"/>
    <p:sldId id="284" r:id="rId27"/>
    <p:sldId id="286" r:id="rId28"/>
    <p:sldId id="285" r:id="rId29"/>
    <p:sldId id="287" r:id="rId30"/>
    <p:sldId id="288" r:id="rId31"/>
    <p:sldId id="289" r:id="rId32"/>
    <p:sldId id="441" r:id="rId33"/>
    <p:sldId id="440" r:id="rId34"/>
    <p:sldId id="290" r:id="rId35"/>
    <p:sldId id="291" r:id="rId3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370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614331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321183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124534E-7079-09B6-8292-D22E3B204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10B66640-6691-0B20-DEDB-54E16768C68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FECE0010-CE24-4F14-BF30-552E9330B543}" type="datetimeFigureOut">
              <a:t>9.09.2026</a:t>
            </a:fld>
            <a:endParaRPr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D947D671-9C69-6196-401F-71D45A8D87B3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E8918F76-2B1F-6332-5AB8-66E49E6D50A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30E05BDE-5311-42D4-8AA9-2394D2C4665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3E567D5-7868-30F4-0C21-8A56B41922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92F75-F68C-49DD-BCD2-9C14867DC708}" type="datetimeFigureOut">
              <a:rPr lang="cs-CZ"/>
              <a:pPr>
                <a:defRPr/>
              </a:pPr>
              <a:t>09.09.2026</a:t>
            </a:fld>
            <a:endParaRPr lang="cs-CZ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8715750-7F2D-E027-2332-17044613C4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3A136B3-9FD3-619F-E3A3-4DF1208C1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7BE41-0E6B-47CD-9865-5748061B8393}" type="slidenum">
              <a:rPr lang="cs-CZ" altLang="pl-PL"/>
              <a:pPr>
                <a:defRPr/>
              </a:pPr>
              <a:t>‹#›</a:t>
            </a:fld>
            <a:endParaRPr lang="cs-CZ" altLang="pl-PL"/>
          </a:p>
        </p:txBody>
      </p:sp>
    </p:spTree>
    <p:extLst>
      <p:ext uri="{BB962C8B-B14F-4D97-AF65-F5344CB8AC3E}">
        <p14:creationId xmlns:p14="http://schemas.microsoft.com/office/powerpoint/2010/main" val="2862356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AFEC4A53-5646-99B3-E5AD-D208B07EA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r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CCAECDE3-6B11-73FA-0277-81DEBC7463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buNone/>
            </a:pPr>
            <a:r>
              <a:t>Kliknij, aby edytować style wzorca tekstu</a:t>
            </a:r>
          </a:p>
          <a:p>
            <a:pPr lvl="1">
              <a:buNone/>
            </a:pPr>
            <a:r>
              <a:t>Drugi poziom</a:t>
            </a:r>
          </a:p>
          <a:p>
            <a:pPr lvl="2">
              <a:buNone/>
            </a:pPr>
            <a:r>
              <a:t>Trzeci poziom</a:t>
            </a:r>
          </a:p>
          <a:p>
            <a:pPr lvl="3">
              <a:buNone/>
            </a:pPr>
            <a:r>
              <a:t>Czwarty poziom</a:t>
            </a:r>
          </a:p>
          <a:p>
            <a:pPr lvl="4">
              <a:buNone/>
            </a:pPr>
            <a:r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F16F633C-A043-4905-A962-B241473EF7E8}"/>
              </a:ext>
            </a:extLst>
          </p:cNvPr>
          <p:cNvSpPr>
            <a:spLocks noGrp="1"/>
          </p:cNvSpPr>
          <p:nvPr>
            <p:ph type="dt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ECE0010-CE24-4F14-BF30-552E9330B543}" type="datetimeFigureOut">
              <a:t>9.09.2026</a:t>
            </a:fld>
            <a:endParaRPr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989DA67C-1232-CC8E-44C2-F32F4F61C117}"/>
              </a:ext>
            </a:extLst>
          </p:cNvPr>
          <p:cNvSpPr>
            <a:spLocks noGrp="1"/>
          </p:cNvSpPr>
          <p:nvPr>
            <p:ph type="ft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C550CBFC-F85A-3657-50D3-FDBCAFB158F5}"/>
              </a:ext>
            </a:extLst>
          </p:cNvPr>
          <p:cNvSpPr>
            <a:spLocks noGrp="1"/>
          </p:cNvSpPr>
          <p:nvPr>
            <p:ph type="sldNum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E05BDE-5311-42D4-8AA9-2394D2C4665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8179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>
            <a:extLst>
              <a:ext uri="{FF2B5EF4-FFF2-40B4-BE49-F238E27FC236}">
                <a16:creationId xmlns:a16="http://schemas.microsoft.com/office/drawing/2014/main" id="{6778DEC4-28E7-C451-19D1-36C953A1D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>
              <a:spcAft>
                <a:spcPts val="0"/>
              </a:spcAft>
              <a:buNone/>
            </a:pPr>
            <a:r>
              <a:rPr sz="2800" b="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Euroregion powstał w wyniku podpisania umowy o utworzeniu czesko-polskiego EUROREGIONU GLACENSIS 5 grudnia 1996 r. w Hradcu Králové. W 2026 roku EUROREGION GLACENSIS obchodzi 30-lecie działalności.</a:t>
            </a:r>
            <a:endParaRPr sz="2800" b="1"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5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9466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>
            <a:extLst>
              <a:ext uri="{FF2B5EF4-FFF2-40B4-BE49-F238E27FC236}">
                <a16:creationId xmlns:a16="http://schemas.microsoft.com/office/drawing/2014/main" id="{0C6E8C09-6987-2C10-152F-282114A56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sz="2300" b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Pierwsi przewodniczący - František Bartoš i Czesław Kręcichwost</a:t>
            </a:r>
          </a:p>
        </p:txBody>
      </p:sp>
      <p:pic>
        <p:nvPicPr>
          <p:cNvPr id="5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0021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>
            <a:extLst>
              <a:ext uri="{FF2B5EF4-FFF2-40B4-BE49-F238E27FC236}">
                <a16:creationId xmlns:a16="http://schemas.microsoft.com/office/drawing/2014/main" id="{D2B6D186-BFAB-593D-20CA-86E2354CB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Aft>
                <a:spcPts val="0"/>
              </a:spcAft>
              <a:buNone/>
            </a:pPr>
            <a:r>
              <a:rPr sz="4000" b="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Euroregiony na česko-</a:t>
            </a:r>
            <a:r>
              <a:rPr sz="4000" b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polské hranici</a:t>
            </a:r>
          </a:p>
        </p:txBody>
      </p:sp>
      <p:pic>
        <p:nvPicPr>
          <p:cNvPr id="5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957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3867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6551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D85F039-7899-1262-1B5F-D24C629EA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951EA9F2-FD14-0485-45E5-21164F3B19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184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419F61-24D1-E3D3-B5F7-82028B1AC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C514C176-F500-42CE-A32C-B66ADB60C0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7910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>
            <a:extLst>
              <a:ext uri="{FF2B5EF4-FFF2-40B4-BE49-F238E27FC236}">
                <a16:creationId xmlns:a16="http://schemas.microsoft.com/office/drawing/2014/main" id="{FD2D27A1-41B4-1CE1-AD85-25180D860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sz="3400" b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Historia Funduszu Małych Projektów w programach współpracy transgranicznej</a:t>
            </a:r>
          </a:p>
        </p:txBody>
      </p:sp>
      <p:pic>
        <p:nvPicPr>
          <p:cNvPr id="5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18070"/>
            <a:ext cx="12192000" cy="6858000"/>
          </a:xfrm>
          <a:prstGeom prst="rect">
            <a:avLst/>
          </a:prstGeom>
        </p:spPr>
      </p:pic>
      <p:sp>
        <p:nvSpPr>
          <p:cNvPr id="3" name="pole tekstowe 2">
            <a:extLst>
              <a:ext uri="{FF2B5EF4-FFF2-40B4-BE49-F238E27FC236}">
                <a16:creationId xmlns:a16="http://schemas.microsoft.com/office/drawing/2014/main" id="{A866C321-230B-F442-B94D-B67D1708EED0}"/>
              </a:ext>
            </a:extLst>
          </p:cNvPr>
          <p:cNvSpPr txBox="1"/>
          <p:nvPr/>
        </p:nvSpPr>
        <p:spPr>
          <a:xfrm>
            <a:off x="4555067" y="5816600"/>
            <a:ext cx="72982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Interreg Czechy – Polska 2021-2027</a:t>
            </a:r>
          </a:p>
          <a:p>
            <a:r>
              <a:rPr lang="pl-PL">
                <a:latin typeface="Times New Roman" panose="02020603050405020304" pitchFamily="18" charset="0"/>
                <a:cs typeface="Times New Roman" panose="02020603050405020304" pitchFamily="18" charset="0"/>
              </a:rPr>
              <a:t>     Fundusz Małych Projektów </a:t>
            </a:r>
          </a:p>
          <a:p>
            <a:r>
              <a:rPr lang="pl-PL">
                <a:latin typeface="Times New Roman" panose="02020603050405020304" pitchFamily="18" charset="0"/>
                <a:cs typeface="Times New Roman" panose="02020603050405020304" pitchFamily="18" charset="0"/>
              </a:rPr>
              <a:t>     Priorytet 2 i 4: 20% programu</a:t>
            </a:r>
            <a:endParaRPr lang="pl-PL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E4D9271E-438B-4B6C-F9FA-1C3F51A862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8125" y="5857133"/>
            <a:ext cx="5777484" cy="627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0179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>
            <a:extLst>
              <a:ext uri="{FF2B5EF4-FFF2-40B4-BE49-F238E27FC236}">
                <a16:creationId xmlns:a16="http://schemas.microsoft.com/office/drawing/2014/main" id="{90ABABE6-23DE-D810-DF02-6DE68D170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spcAft>
                <a:spcPts val="0"/>
              </a:spcAft>
              <a:buNone/>
            </a:pPr>
            <a:r>
              <a:rPr sz="4000" b="1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Fundusz Mikroprojektów </a:t>
            </a:r>
            <a:br/>
            <a:r>
              <a:rPr sz="4000" b="1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w Euroregionie Glacensis</a:t>
            </a:r>
          </a:p>
        </p:txBody>
      </p:sp>
      <p:pic>
        <p:nvPicPr>
          <p:cNvPr id="5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8709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0409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1652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933" y="169334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5093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>
            <a:extLst>
              <a:ext uri="{FF2B5EF4-FFF2-40B4-BE49-F238E27FC236}">
                <a16:creationId xmlns:a16="http://schemas.microsoft.com/office/drawing/2014/main" id="{5F0D4D37-F00F-82A7-03B3-7418EFEEE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42900" indent="-342900">
              <a:spcAft>
                <a:spcPts val="0"/>
              </a:spcAft>
              <a:buFont typeface="Wingdings"/>
              <a:buChar char="Ø"/>
            </a:pPr>
            <a:r>
              <a:rPr sz="2000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Euroregion reprezentuje interesy pogranicza w Komitecie Monitorującym programu Interreg Czechy-Polska oraz uczestniczy w przygotowaniu perspektywy po 2027 roku.</a:t>
            </a:r>
            <a:endParaRPr sz="2400" b="1"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5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6094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>
            <a:extLst>
              <a:ext uri="{FF2B5EF4-FFF2-40B4-BE49-F238E27FC236}">
                <a16:creationId xmlns:a16="http://schemas.microsoft.com/office/drawing/2014/main" id="{3CF5844A-E109-EAA3-BF91-FA0978D80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  <a:buNone/>
            </a:pPr>
            <a:r>
              <a:rPr sz="2400" b="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Zrealizovali jsme společné projekty:</a:t>
            </a:r>
            <a:br/>
            <a:br/>
            <a:r>
              <a:rPr sz="2400" b="1">
                <a:latin typeface="Times New Roman"/>
                <a:ea typeface="Times New Roman"/>
                <a:cs typeface="Times New Roman"/>
              </a:rPr>
              <a:t>- Cyklobusy do Orlických hor</a:t>
            </a:r>
            <a:br/>
            <a:r>
              <a:rPr sz="2400" b="1">
                <a:latin typeface="Times New Roman"/>
                <a:ea typeface="Times New Roman"/>
                <a:cs typeface="Times New Roman"/>
              </a:rPr>
              <a:t>- EUREGIO PL-CZ </a:t>
            </a:r>
            <a:br/>
            <a:r>
              <a:rPr sz="2400" b="1">
                <a:latin typeface="Times New Roman"/>
                <a:ea typeface="Times New Roman"/>
                <a:cs typeface="Times New Roman"/>
              </a:rPr>
              <a:t>- Analýza systémových problémů </a:t>
            </a:r>
            <a:br/>
            <a:r>
              <a:rPr sz="2400" b="1">
                <a:latin typeface="Times New Roman"/>
                <a:ea typeface="Times New Roman"/>
                <a:cs typeface="Times New Roman"/>
              </a:rPr>
              <a:t>- Síťová spolupráce</a:t>
            </a:r>
            <a:br/>
            <a:r>
              <a:rPr sz="2400" b="1">
                <a:latin typeface="Times New Roman"/>
                <a:ea typeface="Times New Roman"/>
                <a:cs typeface="Times New Roman"/>
              </a:rPr>
              <a:t>- Místa plná rozhledů v Euroregionu Glacensis</a:t>
            </a:r>
          </a:p>
        </p:txBody>
      </p:sp>
      <p:pic>
        <p:nvPicPr>
          <p:cNvPr id="5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3254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>
            <a:extLst>
              <a:ext uri="{FF2B5EF4-FFF2-40B4-BE49-F238E27FC236}">
                <a16:creationId xmlns:a16="http://schemas.microsoft.com/office/drawing/2014/main" id="{84F41024-90FC-13CA-80C8-0A8732FD9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Aft>
                <a:spcPts val="0"/>
              </a:spcAft>
              <a:buNone/>
            </a:pPr>
            <a:r>
              <a:rPr sz="2800" b="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Zrealizovali jsme</a:t>
            </a:r>
            <a:r>
              <a:rPr sz="2800" b="1">
                <a:latin typeface="Times New Roman"/>
                <a:ea typeface="Times New Roman"/>
                <a:cs typeface="Times New Roman"/>
              </a:rPr>
              <a:t> </a:t>
            </a:r>
            <a:r>
              <a:rPr sz="2800" b="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strategické projekty:</a:t>
            </a:r>
            <a:br/>
            <a:br/>
            <a:r>
              <a:rPr sz="2400" b="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- Tajemství vojenského podzemí</a:t>
            </a:r>
            <a:br/>
            <a:br/>
            <a:r>
              <a:rPr sz="2400" b="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- Česko-polská Hřebenovka </a:t>
            </a:r>
            <a:br/>
            <a:br/>
            <a:r>
              <a:rPr sz="2400" b="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- Vzdělávání nezná hranic</a:t>
            </a:r>
            <a:br/>
            <a:br/>
            <a:r>
              <a:rPr sz="2400" b="1">
                <a:solidFill>
                  <a:schemeClr val="accent1">
                    <a:lumMod val="75000"/>
                  </a:schemeClr>
                </a:solidFill>
                <a:latin typeface="Times New Roman"/>
                <a:ea typeface="Times New Roman"/>
                <a:cs typeface="Times New Roman"/>
              </a:rPr>
              <a:t>- Propagace spolupráce v Euroregionu Glacensis</a:t>
            </a:r>
            <a:br/>
            <a:endParaRPr sz="2400" b="1">
              <a:solidFill>
                <a:schemeClr val="accent1">
                  <a:lumMod val="75000"/>
                </a:schemeClr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5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9517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7670E5C-B67C-A6E9-7547-CA81629D2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99B3E164-4E37-565C-035F-5003C0ACDA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133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>
            <a:extLst>
              <a:ext uri="{FF2B5EF4-FFF2-40B4-BE49-F238E27FC236}">
                <a16:creationId xmlns:a16="http://schemas.microsoft.com/office/drawing/2014/main" id="{7DCD60E1-DC43-A212-14C9-4DE1930F66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3408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D4969ED-991A-F5C7-919A-2105AD734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C24E8F97-F9C7-7D7C-8790-6307DCF124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3379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2854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0444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>
            <a:extLst>
              <a:ext uri="{FF2B5EF4-FFF2-40B4-BE49-F238E27FC236}">
                <a16:creationId xmlns:a16="http://schemas.microsoft.com/office/drawing/2014/main" id="{FB703DCE-E2C0-ADD7-08BC-ADC6392D4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Aft>
                <a:spcPts val="0"/>
              </a:spcAft>
              <a:buNone/>
            </a:pPr>
            <a:r>
              <a:rPr sz="2000" b="1">
                <a:latin typeface="Times New Roman"/>
                <a:ea typeface="Times New Roman"/>
                <a:cs typeface="Times New Roman"/>
              </a:rPr>
              <a:t>- Orlicko-kłodzki festiwal organowy</a:t>
            </a:r>
            <a:endParaRPr sz="2000">
              <a:latin typeface="Times New Roman"/>
              <a:ea typeface="Times New Roman"/>
              <a:cs typeface="Times New Roman"/>
            </a:endParaRPr>
          </a:p>
          <a:p>
            <a:pPr>
              <a:lnSpc>
                <a:spcPct val="100000"/>
              </a:lnSpc>
              <a:spcAft>
                <a:spcPts val="0"/>
              </a:spcAft>
              <a:buNone/>
            </a:pPr>
            <a:r>
              <a:rPr sz="2000" b="1">
                <a:latin typeface="Times New Roman"/>
                <a:ea typeface="Times New Roman"/>
                <a:cs typeface="Times New Roman"/>
              </a:rPr>
              <a:t>- Dni Kultury Polsko-Czeskiej</a:t>
            </a:r>
            <a:endParaRPr sz="2000">
              <a:latin typeface="Times New Roman"/>
              <a:ea typeface="Times New Roman"/>
              <a:cs typeface="Times New Roman"/>
            </a:endParaRPr>
          </a:p>
          <a:p>
            <a:pPr>
              <a:lnSpc>
                <a:spcPct val="100000"/>
              </a:lnSpc>
              <a:spcAft>
                <a:spcPts val="0"/>
              </a:spcAft>
              <a:buNone/>
            </a:pPr>
            <a:r>
              <a:rPr sz="2000" b="1">
                <a:latin typeface="Times New Roman"/>
                <a:ea typeface="Times New Roman"/>
                <a:cs typeface="Times New Roman"/>
              </a:rPr>
              <a:t>- Euroregionalny bieg narciarski</a:t>
            </a:r>
            <a:endParaRPr sz="2000">
              <a:latin typeface="Times New Roman"/>
              <a:ea typeface="Times New Roman"/>
              <a:cs typeface="Times New Roman"/>
            </a:endParaRPr>
          </a:p>
          <a:p>
            <a:pPr>
              <a:lnSpc>
                <a:spcPct val="100000"/>
              </a:lnSpc>
              <a:spcAft>
                <a:spcPts val="0"/>
              </a:spcAft>
              <a:buNone/>
            </a:pPr>
            <a:r>
              <a:rPr sz="2000" b="1">
                <a:latin typeface="Times New Roman"/>
                <a:ea typeface="Times New Roman"/>
                <a:cs typeface="Times New Roman"/>
              </a:rPr>
              <a:t>- Mecz piłki nożnej z udziałem członków Euroregionu</a:t>
            </a:r>
            <a:endParaRPr sz="2000">
              <a:latin typeface="Times New Roman"/>
              <a:ea typeface="Times New Roman"/>
              <a:cs typeface="Times New Roman"/>
            </a:endParaRPr>
          </a:p>
          <a:p>
            <a:pPr>
              <a:lnSpc>
                <a:spcPct val="100000"/>
              </a:lnSpc>
              <a:spcAft>
                <a:spcPts val="0"/>
              </a:spcAft>
              <a:buNone/>
            </a:pPr>
            <a:r>
              <a:rPr sz="2000" b="1">
                <a:latin typeface="Times New Roman"/>
                <a:ea typeface="Times New Roman"/>
                <a:cs typeface="Times New Roman"/>
              </a:rPr>
              <a:t>- Polsko-czeskie zawody strzeleckie</a:t>
            </a:r>
            <a:endParaRPr sz="2000">
              <a:latin typeface="Times New Roman"/>
              <a:ea typeface="Times New Roman"/>
              <a:cs typeface="Times New Roman"/>
            </a:endParaRPr>
          </a:p>
          <a:p>
            <a:pPr>
              <a:lnSpc>
                <a:spcPct val="100000"/>
              </a:lnSpc>
              <a:spcAft>
                <a:spcPts val="0"/>
              </a:spcAft>
              <a:buNone/>
            </a:pPr>
            <a:r>
              <a:rPr sz="2000" b="1">
                <a:latin typeface="Times New Roman"/>
                <a:ea typeface="Times New Roman"/>
                <a:cs typeface="Times New Roman"/>
              </a:rPr>
              <a:t>- Společný výstup na Králický Sněžník</a:t>
            </a:r>
            <a:endParaRPr sz="2000">
              <a:latin typeface="Times New Roman"/>
              <a:ea typeface="Times New Roman"/>
              <a:cs typeface="Times New Roman"/>
            </a:endParaRPr>
          </a:p>
          <a:p>
            <a:pPr>
              <a:lnSpc>
                <a:spcPct val="100000"/>
              </a:lnSpc>
              <a:spcAft>
                <a:spcPts val="0"/>
              </a:spcAft>
              <a:buNone/>
            </a:pPr>
            <a:r>
              <a:rPr sz="2000" b="1">
                <a:latin typeface="Times New Roman"/>
                <a:ea typeface="Times New Roman"/>
                <a:cs typeface="Times New Roman"/>
              </a:rPr>
              <a:t>- Rajd rowerowy Cyklo Glacensis (od 2002 roku)</a:t>
            </a:r>
            <a:endParaRPr sz="2000"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5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6329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7085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4550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8129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522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56796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3811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2129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96155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 hidden="1">
            <a:extLst>
              <a:ext uri="{FF2B5EF4-FFF2-40B4-BE49-F238E27FC236}">
                <a16:creationId xmlns:a16="http://schemas.microsoft.com/office/drawing/2014/main" id="{B7F168B3-D0E9-8F75-4977-4FFF32A0A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spcAft>
                <a:spcPts val="0"/>
              </a:spcAft>
              <a:buFont typeface="Wingdings 2"/>
              <a:buNone/>
            </a:pPr>
            <a:r>
              <a:rPr sz="3400" b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Euroregion Pomezí Čech, Moravy a Kladska </a:t>
            </a:r>
            <a:br/>
            <a:r>
              <a:rPr sz="2800" b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- Euroregion Glacensis </a:t>
            </a:r>
            <a:br/>
            <a:br/>
            <a:r>
              <a:rPr sz="2800" b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OCENĚNÍ</a:t>
            </a:r>
          </a:p>
        </p:txBody>
      </p:sp>
      <p:pic>
        <p:nvPicPr>
          <p:cNvPr id="5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6910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Obraz 2">
            <a:extLst>
              <a:ext uri="{FF2B5EF4-FFF2-40B4-BE49-F238E27FC236}">
                <a16:creationId xmlns:a16="http://schemas.microsoft.com/office/drawing/2014/main" id="{71E5C6E2-3AFF-48BF-D551-360F79E510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ole tekstowe 4">
            <a:extLst>
              <a:ext uri="{FF2B5EF4-FFF2-40B4-BE49-F238E27FC236}">
                <a16:creationId xmlns:a16="http://schemas.microsoft.com/office/drawing/2014/main" id="{44AED508-2386-9369-B3BE-A213CD4DA99D}"/>
              </a:ext>
            </a:extLst>
          </p:cNvPr>
          <p:cNvSpPr txBox="1"/>
          <p:nvPr/>
        </p:nvSpPr>
        <p:spPr>
          <a:xfrm>
            <a:off x="5375275" y="1628775"/>
            <a:ext cx="6096000" cy="452431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l-PL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 </a:t>
            </a:r>
            <a:r>
              <a:rPr lang="pl-PL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</a:t>
            </a:r>
            <a:r>
              <a:rPr lang="pl-PL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společné</a:t>
            </a:r>
            <a:r>
              <a:rPr lang="pl-PL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historie</a:t>
            </a:r>
          </a:p>
          <a:p>
            <a:pPr>
              <a:defRPr/>
            </a:pP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Máme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za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sebou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tři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desetiletí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česko-polské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spolupráce.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Před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námi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jsou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další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výzvy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nové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příležitosti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defRPr/>
            </a:pPr>
            <a:r>
              <a:rPr lang="pl-PL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Euroregion v </a:t>
            </a:r>
            <a:r>
              <a:rPr lang="pl-PL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měnící</a:t>
            </a:r>
            <a:r>
              <a:rPr lang="pl-PL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</a:t>
            </a:r>
            <a:r>
              <a:rPr lang="pl-PL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Evropě</a:t>
            </a:r>
            <a:endParaRPr lang="pl-PL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světě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dynamických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změn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nabývají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přeshraniční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spolupráce,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vzájemná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důvěra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regionální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soudržnost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stále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většího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významu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defRPr/>
            </a:pPr>
            <a:endParaRPr lang="pl-PL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pl-PL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 lat wspólnej historii</a:t>
            </a:r>
            <a:br>
              <a:rPr lang="pl-PL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 nami trzy dekady polsko-czeskiej współpracy. Przed nami kolejne wyzwania i nowe możliwości.</a:t>
            </a:r>
          </a:p>
          <a:p>
            <a:r>
              <a:rPr lang="pl-PL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Euroregion w zmieniającej się Europie</a:t>
            </a:r>
            <a:br>
              <a:rPr lang="pl-PL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świecie dynamicznych zmian współpraca transgraniczna, wzajemne zaufanie i spójność regionalna nabierają coraz większego znaczenia. </a:t>
            </a:r>
          </a:p>
          <a:p>
            <a:pPr>
              <a:defRPr/>
            </a:pPr>
            <a:endParaRPr lang="pl-PL" dirty="0"/>
          </a:p>
          <a:p>
            <a:pPr>
              <a:defRPr/>
            </a:pPr>
            <a:endParaRPr lang="pl-PL" dirty="0"/>
          </a:p>
        </p:txBody>
      </p:sp>
      <p:sp>
        <p:nvSpPr>
          <p:cNvPr id="79876" name="pole tekstowe 6">
            <a:extLst>
              <a:ext uri="{FF2B5EF4-FFF2-40B4-BE49-F238E27FC236}">
                <a16:creationId xmlns:a16="http://schemas.microsoft.com/office/drawing/2014/main" id="{B853F227-2AF3-DD0B-6B06-5C628CCD1E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225" y="153988"/>
            <a:ext cx="61626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 let Euroregionu: Co bude dál?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 lat Euroregionu: Co dalej</a:t>
            </a:r>
          </a:p>
        </p:txBody>
      </p:sp>
      <p:pic>
        <p:nvPicPr>
          <p:cNvPr id="79877" name="Obraz 8">
            <a:extLst>
              <a:ext uri="{FF2B5EF4-FFF2-40B4-BE49-F238E27FC236}">
                <a16:creationId xmlns:a16="http://schemas.microsoft.com/office/drawing/2014/main" id="{08709CA1-A6B5-8432-BE4E-7F24D9DCFC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25" y="1412875"/>
            <a:ext cx="4559300" cy="456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Obraz 4">
            <a:extLst>
              <a:ext uri="{FF2B5EF4-FFF2-40B4-BE49-F238E27FC236}">
                <a16:creationId xmlns:a16="http://schemas.microsoft.com/office/drawing/2014/main" id="{8717E7F4-D784-C078-8599-AAABD8600E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899" name="pole tekstowe 6">
            <a:extLst>
              <a:ext uri="{FF2B5EF4-FFF2-40B4-BE49-F238E27FC236}">
                <a16:creationId xmlns:a16="http://schemas.microsoft.com/office/drawing/2014/main" id="{E31805B3-C7EF-40BD-71C7-0E5145DFA8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153988"/>
            <a:ext cx="616108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 let Euroregionu: Co bude dál?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l-PL" altLang="pl-PL"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 lat Euroregionu: Co dalej</a:t>
            </a:r>
          </a:p>
        </p:txBody>
      </p:sp>
      <p:sp>
        <p:nvSpPr>
          <p:cNvPr id="11" name="pole tekstowe 10">
            <a:extLst>
              <a:ext uri="{FF2B5EF4-FFF2-40B4-BE49-F238E27FC236}">
                <a16:creationId xmlns:a16="http://schemas.microsoft.com/office/drawing/2014/main" id="{294C4BAD-CCA5-84E4-C269-192C80EB5F40}"/>
              </a:ext>
            </a:extLst>
          </p:cNvPr>
          <p:cNvSpPr txBox="1"/>
          <p:nvPr/>
        </p:nvSpPr>
        <p:spPr>
          <a:xfrm>
            <a:off x="455613" y="1292225"/>
            <a:ext cx="6094412" cy="5632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l-PL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Naše</a:t>
            </a:r>
            <a:r>
              <a:rPr lang="pl-PL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největší</a:t>
            </a:r>
            <a:r>
              <a:rPr lang="pl-PL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síla</a:t>
            </a:r>
            <a:r>
              <a:rPr lang="pl-PL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vztahy</a:t>
            </a:r>
            <a:endParaRPr lang="pl-PL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Fondy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nám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pomáhají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realizovat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projekty, ale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největším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kapitálem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Euroregionu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jsou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trvalé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vztahy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mezi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lidmi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samosprávami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institucemi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organizacemi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obou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stranách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hranice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pl-PL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Budoucnost</a:t>
            </a:r>
            <a:r>
              <a:rPr lang="pl-PL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bez </a:t>
            </a:r>
            <a:r>
              <a:rPr lang="pl-PL" b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hranic</a:t>
            </a:r>
            <a:endParaRPr lang="pl-PL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Naším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úkolem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rozvíjet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to, co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jsme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společně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budovali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30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spolupracovat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propojovat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lidi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vytvářet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společnou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budoucnost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česko-polského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příhraničí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defRPr/>
            </a:pPr>
            <a:endParaRPr lang="pl-PL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pl-PL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Nasza największa siła – relacje</a:t>
            </a:r>
            <a:b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Fundusze pomagają realizować projekty, ale największym kapitałem Euroregionu są trwałe relacje między ludźmi, samorządami, instytucjami i organizacjami po obu stronach granicy.</a:t>
            </a:r>
            <a:endParaRPr lang="pl-PL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Lato"/>
              <a:cs typeface="Times New Roman" panose="02020603050405020304" pitchFamily="18" charset="0"/>
              <a:sym typeface="Lato"/>
            </a:endParaRPr>
          </a:p>
          <a:p>
            <a:pPr>
              <a:defRPr/>
            </a:pPr>
            <a:r>
              <a:rPr lang="pl-PL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Przyszłość bez granic</a:t>
            </a:r>
            <a:b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Naszym zadaniem jest rozwijać to, co budowaliśmy przez 30 lat – współpracować, łączyć ludzi i tworzyć wspólną przyszłość polsko-czeskiego pogranicza.</a:t>
            </a:r>
            <a:endParaRPr lang="pl-PL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Lato"/>
              <a:cs typeface="Times New Roman" panose="02020603050405020304" pitchFamily="18" charset="0"/>
              <a:sym typeface="Lato"/>
            </a:endParaRPr>
          </a:p>
          <a:p>
            <a:pPr>
              <a:defRPr/>
            </a:pPr>
            <a:endParaRPr lang="pl-PL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pl-PL" dirty="0"/>
          </a:p>
        </p:txBody>
      </p:sp>
      <p:pic>
        <p:nvPicPr>
          <p:cNvPr id="80901" name="Obraz 12">
            <a:extLst>
              <a:ext uri="{FF2B5EF4-FFF2-40B4-BE49-F238E27FC236}">
                <a16:creationId xmlns:a16="http://schemas.microsoft.com/office/drawing/2014/main" id="{9B0A0F1F-E077-8362-1236-B2763A86D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1700213"/>
            <a:ext cx="4491038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68948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602690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440</Words>
  <Application>Microsoft Office PowerPoint</Application>
  <DocSecurity>0</DocSecurity>
  <PresentationFormat>Panoramiczny</PresentationFormat>
  <Paragraphs>36</Paragraphs>
  <Slides>35</Slides>
  <Notes>29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35</vt:i4>
      </vt:variant>
    </vt:vector>
  </HeadingPairs>
  <TitlesOfParts>
    <vt:vector size="42" baseType="lpstr">
      <vt:lpstr>Aptos</vt:lpstr>
      <vt:lpstr>Aptos Display</vt:lpstr>
      <vt:lpstr>Arial</vt:lpstr>
      <vt:lpstr>Times New Roman</vt:lpstr>
      <vt:lpstr>Wingdings</vt:lpstr>
      <vt:lpstr>Wingdings 2</vt:lpstr>
      <vt:lpstr>Motyw pakietu Office</vt:lpstr>
      <vt:lpstr>Prezentacja programu PowerPoint</vt:lpstr>
      <vt:lpstr>Euroregion powstał w wyniku podpisania umowy o utworzeniu czesko-polskiego EUROREGIONU GLACENSIS 5 grudnia 1996 r. w Hradcu Králové. W 2026 roku EUROREGION GLACENSIS obchodzi 30-lecie działalności.</vt:lpstr>
      <vt:lpstr>Pierwsi przewodniczący - František Bartoš i Czesław Kręcichwost</vt:lpstr>
      <vt:lpstr>Euroregiony na česko-polské hranici</vt:lpstr>
      <vt:lpstr>Prezentacja programu PowerPoint</vt:lpstr>
      <vt:lpstr>Prezentacja programu PowerPoint</vt:lpstr>
      <vt:lpstr>Prezentacja programu PowerPoint</vt:lpstr>
      <vt:lpstr>Prezentacja programu PowerPoint</vt:lpstr>
      <vt:lpstr>Historia Funduszu Małych Projektów w programach współpracy transgranicznej</vt:lpstr>
      <vt:lpstr>Fundusz Mikroprojektów  w Euroregionie Glacensis</vt:lpstr>
      <vt:lpstr>Prezentacja programu PowerPoint</vt:lpstr>
      <vt:lpstr>Prezentacja programu PowerPoint</vt:lpstr>
      <vt:lpstr>Prezentacja programu PowerPoint</vt:lpstr>
      <vt:lpstr>Euroregion reprezentuje interesy pogranicza w Komitecie Monitorującym programu Interreg Czechy-Polska oraz uczestniczy w przygotowaniu perspektywy po 2027 roku.</vt:lpstr>
      <vt:lpstr>Zrealizovali jsme společné projekty:  - Cyklobusy do Orlických hor - EUREGIO PL-CZ  - Analýza systémových problémů  - Síťová spolupráce - Místa plná rozhledů v Euroregionu Glacensis</vt:lpstr>
      <vt:lpstr>Zrealizovali jsme strategické projekty:  - Tajemství vojenského podzemí  - Česko-polská Hřebenovka   - Vzdělávání nezná hranic  - Propagace spolupráce v Euroregionu Glacensis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- Orlicko-kłodzki festiwal organowy - Dni Kultury Polsko-Czeskiej - Euroregionalny bieg narciarski - Mecz piłki nożnej z udziałem członków Euroregionu - Polsko-czeskie zawody strzeleckie - Společný výstup na Králický Sněžník - Rajd rowerowy Cyklo Glacensis (od 2002 roku)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Euroregion Pomezí Čech, Moravy a Kladska  - Euroregion Glacensis   OCENĚNÍ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Martyna</cp:lastModifiedBy>
  <cp:revision>6</cp:revision>
  <dcterms:created xsi:type="dcterms:W3CDTF">2026-09-08T06:35:58Z</dcterms:created>
  <dcterms:modified xsi:type="dcterms:W3CDTF">2026-09-09T08:03:58Z</dcterms:modified>
</cp:coreProperties>
</file>