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30" r:id="rId2"/>
    <p:sldId id="291" r:id="rId3"/>
    <p:sldId id="309" r:id="rId4"/>
    <p:sldId id="327" r:id="rId5"/>
    <p:sldId id="323" r:id="rId6"/>
    <p:sldId id="324" r:id="rId7"/>
    <p:sldId id="325" r:id="rId8"/>
    <p:sldId id="328" r:id="rId9"/>
    <p:sldId id="329" r:id="rId10"/>
    <p:sldId id="331" r:id="rId11"/>
    <p:sldId id="332" r:id="rId12"/>
  </p:sldIdLst>
  <p:sldSz cx="24384000" cy="13716000"/>
  <p:notesSz cx="6797675" cy="9926638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4320">
          <p15:clr>
            <a:srgbClr val="A4A3A4"/>
          </p15:clr>
        </p15:guide>
        <p15:guide id="2" pos="76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805"/>
    <a:srgbClr val="105790"/>
    <a:srgbClr val="9A06CC"/>
    <a:srgbClr val="135991"/>
    <a:srgbClr val="FF0000"/>
    <a:srgbClr val="0000FF"/>
    <a:srgbClr val="989898"/>
    <a:srgbClr val="FCC900"/>
    <a:srgbClr val="96989A"/>
    <a:srgbClr val="ED31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6" autoAdjust="0"/>
    <p:restoredTop sz="94624"/>
  </p:normalViewPr>
  <p:slideViewPr>
    <p:cSldViewPr snapToGrid="0" snapToObjects="1">
      <p:cViewPr varScale="1">
        <p:scale>
          <a:sx n="48" d="100"/>
          <a:sy n="48" d="100"/>
        </p:scale>
        <p:origin x="128" y="244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5" name="Shape 135"/>
          <p:cNvSpPr>
            <a:spLocks noGrp="1"/>
          </p:cNvSpPr>
          <p:nvPr>
            <p:ph type="body" sz="quarter" idx="1"/>
          </p:nvPr>
        </p:nvSpPr>
        <p:spPr>
          <a:xfrm>
            <a:off x="906357" y="4715153"/>
            <a:ext cx="4984962" cy="44669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3207846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29547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ytuł i pod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kst tytułowy"/>
          <p:cNvSpPr>
            <a:spLocks noGrp="1"/>
          </p:cNvSpPr>
          <p:nvPr>
            <p:ph type="title"/>
          </p:nvPr>
        </p:nvSpPr>
        <p:spPr>
          <a:xfrm>
            <a:off x="4833937" y="2303859"/>
            <a:ext cx="14716126" cy="4643438"/>
          </a:xfrm>
          <a:prstGeom prst="rect">
            <a:avLst/>
          </a:prstGeom>
        </p:spPr>
        <p:txBody>
          <a:bodyPr lIns="71437" tIns="71437" rIns="71437" bIns="71437" anchor="b"/>
          <a:lstStyle>
            <a:lvl1pPr algn="ctr" defTabSz="821531">
              <a:lnSpc>
                <a:spcPct val="100000"/>
              </a:lnSpc>
              <a:defRPr sz="112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Tekst tytułowy</a:t>
            </a:r>
          </a:p>
        </p:txBody>
      </p:sp>
      <p:sp>
        <p:nvSpPr>
          <p:cNvPr id="12" name="Treść - poziom 1…"/>
          <p:cNvSpPr>
            <a:spLocks noGrp="1"/>
          </p:cNvSpPr>
          <p:nvPr>
            <p:ph type="body" sz="quarter" idx="1"/>
          </p:nvPr>
        </p:nvSpPr>
        <p:spPr>
          <a:xfrm>
            <a:off x="4833937" y="7072312"/>
            <a:ext cx="14716126" cy="1589485"/>
          </a:xfrm>
          <a:prstGeom prst="rect">
            <a:avLst/>
          </a:prstGeom>
        </p:spPr>
        <p:txBody>
          <a:bodyPr lIns="71437" tIns="71437" rIns="71437" bIns="71437"/>
          <a:lstStyle>
            <a:lvl1pPr marL="0" indent="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13" name="Numer slajdu"/>
          <p:cNvSpPr>
            <a:spLocks noGrp="1"/>
          </p:cNvSpPr>
          <p:nvPr>
            <p:ph type="sldNum" sz="quarter" idx="2"/>
          </p:nvPr>
        </p:nvSpPr>
        <p:spPr>
          <a:xfrm>
            <a:off x="11935814" y="1301055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Zdjęcie (poziom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razek"/>
          <p:cNvSpPr>
            <a:spLocks noGrp="1"/>
          </p:cNvSpPr>
          <p:nvPr>
            <p:ph type="pic" sz="half" idx="13"/>
          </p:nvPr>
        </p:nvSpPr>
        <p:spPr>
          <a:xfrm>
            <a:off x="5307210" y="892968"/>
            <a:ext cx="13751720" cy="8322470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21" name="Tekst tytułowy"/>
          <p:cNvSpPr>
            <a:spLocks noGrp="1"/>
          </p:cNvSpPr>
          <p:nvPr>
            <p:ph type="title"/>
          </p:nvPr>
        </p:nvSpPr>
        <p:spPr>
          <a:xfrm>
            <a:off x="4833937" y="9447609"/>
            <a:ext cx="14716126" cy="2000251"/>
          </a:xfrm>
          <a:prstGeom prst="rect">
            <a:avLst/>
          </a:prstGeom>
        </p:spPr>
        <p:txBody>
          <a:bodyPr lIns="71437" tIns="71437" rIns="71437" bIns="71437" anchor="b"/>
          <a:lstStyle>
            <a:lvl1pPr algn="ctr" defTabSz="821531">
              <a:lnSpc>
                <a:spcPct val="100000"/>
              </a:lnSpc>
              <a:defRPr sz="112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Tekst tytułowy</a:t>
            </a:r>
          </a:p>
        </p:txBody>
      </p:sp>
      <p:sp>
        <p:nvSpPr>
          <p:cNvPr id="22" name="Treść - poziom 1…"/>
          <p:cNvSpPr>
            <a:spLocks noGrp="1"/>
          </p:cNvSpPr>
          <p:nvPr>
            <p:ph type="body" sz="quarter" idx="1"/>
          </p:nvPr>
        </p:nvSpPr>
        <p:spPr>
          <a:xfrm>
            <a:off x="4833937" y="11519296"/>
            <a:ext cx="14716126" cy="1589486"/>
          </a:xfrm>
          <a:prstGeom prst="rect">
            <a:avLst/>
          </a:prstGeom>
        </p:spPr>
        <p:txBody>
          <a:bodyPr lIns="71437" tIns="71437" rIns="71437" bIns="71437"/>
          <a:lstStyle>
            <a:lvl1pPr marL="0" indent="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23" name="Numer slajdu"/>
          <p:cNvSpPr>
            <a:spLocks noGrp="1"/>
          </p:cNvSpPr>
          <p:nvPr>
            <p:ph type="sldNum" sz="quarter" idx="2"/>
          </p:nvPr>
        </p:nvSpPr>
        <p:spPr>
          <a:xfrm>
            <a:off x="11935814" y="13001625"/>
            <a:ext cx="494513" cy="511175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ytuł (na środku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kst tytułowy"/>
          <p:cNvSpPr>
            <a:spLocks noGrp="1"/>
          </p:cNvSpPr>
          <p:nvPr>
            <p:ph type="title"/>
          </p:nvPr>
        </p:nvSpPr>
        <p:spPr>
          <a:xfrm>
            <a:off x="4833937" y="4536281"/>
            <a:ext cx="14716126" cy="4643438"/>
          </a:xfrm>
          <a:prstGeom prst="rect">
            <a:avLst/>
          </a:prstGeom>
        </p:spPr>
        <p:txBody>
          <a:bodyPr lIns="71437" tIns="71437" rIns="71437" bIns="71437"/>
          <a:lstStyle>
            <a:lvl1pPr algn="ctr" defTabSz="821531">
              <a:lnSpc>
                <a:spcPct val="100000"/>
              </a:lnSpc>
              <a:defRPr sz="112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Tekst tytułowy</a:t>
            </a:r>
          </a:p>
        </p:txBody>
      </p:sp>
      <p:sp>
        <p:nvSpPr>
          <p:cNvPr id="31" name="Numer slajdu"/>
          <p:cNvSpPr>
            <a:spLocks noGrp="1"/>
          </p:cNvSpPr>
          <p:nvPr>
            <p:ph type="sldNum" sz="quarter" idx="2"/>
          </p:nvPr>
        </p:nvSpPr>
        <p:spPr>
          <a:xfrm>
            <a:off x="11935814" y="1301055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Zdjęcie (pionow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Obrazek"/>
          <p:cNvSpPr>
            <a:spLocks noGrp="1"/>
          </p:cNvSpPr>
          <p:nvPr>
            <p:ph type="pic" sz="half" idx="13"/>
          </p:nvPr>
        </p:nvSpPr>
        <p:spPr>
          <a:xfrm>
            <a:off x="12495609" y="892968"/>
            <a:ext cx="7500938" cy="11572876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39" name="Tekst tytułowy"/>
          <p:cNvSpPr>
            <a:spLocks noGrp="1"/>
          </p:cNvSpPr>
          <p:nvPr>
            <p:ph type="title"/>
          </p:nvPr>
        </p:nvSpPr>
        <p:spPr>
          <a:xfrm>
            <a:off x="4387453" y="892968"/>
            <a:ext cx="7500938" cy="5607845"/>
          </a:xfrm>
          <a:prstGeom prst="rect">
            <a:avLst/>
          </a:prstGeom>
        </p:spPr>
        <p:txBody>
          <a:bodyPr lIns="71437" tIns="71437" rIns="71437" bIns="71437" anchor="b"/>
          <a:lstStyle>
            <a:lvl1pPr algn="ctr" defTabSz="821531">
              <a:lnSpc>
                <a:spcPct val="100000"/>
              </a:lnSpc>
              <a:defRPr sz="84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Tekst tytułowy</a:t>
            </a:r>
          </a:p>
        </p:txBody>
      </p:sp>
      <p:sp>
        <p:nvSpPr>
          <p:cNvPr id="40" name="Treść - poziom 1…"/>
          <p:cNvSpPr>
            <a:spLocks noGrp="1"/>
          </p:cNvSpPr>
          <p:nvPr>
            <p:ph type="body" sz="quarter" idx="1"/>
          </p:nvPr>
        </p:nvSpPr>
        <p:spPr>
          <a:xfrm>
            <a:off x="4387453" y="6697265"/>
            <a:ext cx="7500938" cy="5768579"/>
          </a:xfrm>
          <a:prstGeom prst="rect">
            <a:avLst/>
          </a:prstGeom>
        </p:spPr>
        <p:txBody>
          <a:bodyPr lIns="71437" tIns="71437" rIns="71437" bIns="71437"/>
          <a:lstStyle>
            <a:lvl1pPr marL="0" indent="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4400"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41" name="Numer slajdu"/>
          <p:cNvSpPr>
            <a:spLocks noGrp="1"/>
          </p:cNvSpPr>
          <p:nvPr>
            <p:ph type="sldNum" sz="quarter" idx="2"/>
          </p:nvPr>
        </p:nvSpPr>
        <p:spPr>
          <a:xfrm>
            <a:off x="11935814" y="1301055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ytuł (na górz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kst tytułowy"/>
          <p:cNvSpPr>
            <a:spLocks noGrp="1"/>
          </p:cNvSpPr>
          <p:nvPr>
            <p:ph type="title"/>
          </p:nvPr>
        </p:nvSpPr>
        <p:spPr>
          <a:xfrm>
            <a:off x="4387453" y="625078"/>
            <a:ext cx="15609094" cy="3036094"/>
          </a:xfrm>
          <a:prstGeom prst="rect">
            <a:avLst/>
          </a:prstGeom>
        </p:spPr>
        <p:txBody>
          <a:bodyPr lIns="71437" tIns="71437" rIns="71437" bIns="71437"/>
          <a:lstStyle>
            <a:lvl1pPr algn="ctr" defTabSz="821531">
              <a:lnSpc>
                <a:spcPct val="100000"/>
              </a:lnSpc>
              <a:defRPr sz="112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Tekst tytułowy</a:t>
            </a:r>
          </a:p>
        </p:txBody>
      </p:sp>
      <p:sp>
        <p:nvSpPr>
          <p:cNvPr id="49" name="Numer slajdu"/>
          <p:cNvSpPr>
            <a:spLocks noGrp="1"/>
          </p:cNvSpPr>
          <p:nvPr>
            <p:ph type="sldNum" sz="quarter" idx="2"/>
          </p:nvPr>
        </p:nvSpPr>
        <p:spPr>
          <a:xfrm>
            <a:off x="11935814" y="1301055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ytuł i punkto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kst tytułowy"/>
          <p:cNvSpPr>
            <a:spLocks noGrp="1"/>
          </p:cNvSpPr>
          <p:nvPr>
            <p:ph type="title"/>
          </p:nvPr>
        </p:nvSpPr>
        <p:spPr>
          <a:xfrm>
            <a:off x="4387453" y="625078"/>
            <a:ext cx="15609094" cy="3036094"/>
          </a:xfrm>
          <a:prstGeom prst="rect">
            <a:avLst/>
          </a:prstGeom>
        </p:spPr>
        <p:txBody>
          <a:bodyPr lIns="71437" tIns="71437" rIns="71437" bIns="71437"/>
          <a:lstStyle>
            <a:lvl1pPr algn="ctr" defTabSz="821531">
              <a:lnSpc>
                <a:spcPct val="100000"/>
              </a:lnSpc>
              <a:defRPr sz="112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Tekst tytułowy</a:t>
            </a:r>
          </a:p>
        </p:txBody>
      </p:sp>
      <p:sp>
        <p:nvSpPr>
          <p:cNvPr id="57" name="Treść - poziom 1…"/>
          <p:cNvSpPr>
            <a:spLocks noGrp="1"/>
          </p:cNvSpPr>
          <p:nvPr>
            <p:ph type="body" idx="1"/>
          </p:nvPr>
        </p:nvSpPr>
        <p:spPr>
          <a:xfrm>
            <a:off x="4387453" y="3661171"/>
            <a:ext cx="15609094" cy="8840392"/>
          </a:xfrm>
          <a:prstGeom prst="rect">
            <a:avLst/>
          </a:prstGeom>
        </p:spPr>
        <p:txBody>
          <a:bodyPr lIns="71437" tIns="71437" rIns="71437" bIns="71437" anchor="ctr"/>
          <a:lstStyle>
            <a:lvl1pPr marL="617361" indent="-617361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000">
                <a:latin typeface="+mn-lt"/>
                <a:ea typeface="+mn-ea"/>
                <a:cs typeface="+mn-cs"/>
                <a:sym typeface="Helvetica Light"/>
              </a:defRPr>
            </a:lvl1pPr>
            <a:lvl2pPr marL="1061861" indent="-617361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000">
                <a:latin typeface="+mn-lt"/>
                <a:ea typeface="+mn-ea"/>
                <a:cs typeface="+mn-cs"/>
                <a:sym typeface="Helvetica Light"/>
              </a:defRPr>
            </a:lvl2pPr>
            <a:lvl3pPr marL="1506361" indent="-617361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000">
                <a:latin typeface="+mn-lt"/>
                <a:ea typeface="+mn-ea"/>
                <a:cs typeface="+mn-cs"/>
                <a:sym typeface="Helvetica Light"/>
              </a:defRPr>
            </a:lvl3pPr>
            <a:lvl4pPr marL="1950861" indent="-617361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000">
                <a:latin typeface="+mn-lt"/>
                <a:ea typeface="+mn-ea"/>
                <a:cs typeface="+mn-cs"/>
                <a:sym typeface="Helvetica Light"/>
              </a:defRPr>
            </a:lvl4pPr>
            <a:lvl5pPr marL="2395361" indent="-617361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000"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58" name="Numer slajdu"/>
          <p:cNvSpPr>
            <a:spLocks noGrp="1"/>
          </p:cNvSpPr>
          <p:nvPr>
            <p:ph type="sldNum" sz="quarter" idx="2"/>
          </p:nvPr>
        </p:nvSpPr>
        <p:spPr>
          <a:xfrm>
            <a:off x="11935814" y="1301055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ytuł i punktory ze zdjęc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razek"/>
          <p:cNvSpPr>
            <a:spLocks noGrp="1"/>
          </p:cNvSpPr>
          <p:nvPr>
            <p:ph type="pic" sz="quarter" idx="13"/>
          </p:nvPr>
        </p:nvSpPr>
        <p:spPr>
          <a:xfrm>
            <a:off x="12495609" y="3661171"/>
            <a:ext cx="7500938" cy="8840392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66" name="Tekst tytułowy"/>
          <p:cNvSpPr>
            <a:spLocks noGrp="1"/>
          </p:cNvSpPr>
          <p:nvPr>
            <p:ph type="title"/>
          </p:nvPr>
        </p:nvSpPr>
        <p:spPr>
          <a:xfrm>
            <a:off x="4387453" y="625078"/>
            <a:ext cx="15609094" cy="3036094"/>
          </a:xfrm>
          <a:prstGeom prst="rect">
            <a:avLst/>
          </a:prstGeom>
        </p:spPr>
        <p:txBody>
          <a:bodyPr lIns="71437" tIns="71437" rIns="71437" bIns="71437"/>
          <a:lstStyle>
            <a:lvl1pPr algn="ctr" defTabSz="821531">
              <a:lnSpc>
                <a:spcPct val="100000"/>
              </a:lnSpc>
              <a:defRPr sz="112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Tekst tytułowy</a:t>
            </a:r>
          </a:p>
        </p:txBody>
      </p:sp>
      <p:sp>
        <p:nvSpPr>
          <p:cNvPr id="67" name="Treść - poziom 1…"/>
          <p:cNvSpPr>
            <a:spLocks noGrp="1"/>
          </p:cNvSpPr>
          <p:nvPr>
            <p:ph type="body" sz="quarter" idx="1"/>
          </p:nvPr>
        </p:nvSpPr>
        <p:spPr>
          <a:xfrm>
            <a:off x="4387453" y="3661171"/>
            <a:ext cx="7500938" cy="8840392"/>
          </a:xfrm>
          <a:prstGeom prst="rect">
            <a:avLst/>
          </a:prstGeom>
        </p:spPr>
        <p:txBody>
          <a:bodyPr lIns="71437" tIns="71437" rIns="71437" bIns="71437" anchor="ctr"/>
          <a:lstStyle>
            <a:lvl1pPr marL="465364" indent="-465364" defTabSz="821531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+mn-lt"/>
                <a:ea typeface="+mn-ea"/>
                <a:cs typeface="+mn-cs"/>
                <a:sym typeface="Helvetica Light"/>
              </a:defRPr>
            </a:lvl1pPr>
            <a:lvl2pPr marL="808264" indent="-465364" defTabSz="821531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+mn-lt"/>
                <a:ea typeface="+mn-ea"/>
                <a:cs typeface="+mn-cs"/>
                <a:sym typeface="Helvetica Light"/>
              </a:defRPr>
            </a:lvl2pPr>
            <a:lvl3pPr marL="1151164" indent="-465364" defTabSz="821531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+mn-lt"/>
                <a:ea typeface="+mn-ea"/>
                <a:cs typeface="+mn-cs"/>
                <a:sym typeface="Helvetica Light"/>
              </a:defRPr>
            </a:lvl3pPr>
            <a:lvl4pPr marL="1494064" indent="-465364" defTabSz="821531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+mn-lt"/>
                <a:ea typeface="+mn-ea"/>
                <a:cs typeface="+mn-cs"/>
                <a:sym typeface="Helvetica Light"/>
              </a:defRPr>
            </a:lvl4pPr>
            <a:lvl5pPr marL="1836964" indent="-465364" defTabSz="821531">
              <a:lnSpc>
                <a:spcPct val="100000"/>
              </a:lnSpc>
              <a:spcBef>
                <a:spcPts val="4500"/>
              </a:spcBef>
              <a:buSzPct val="75000"/>
              <a:buFontTx/>
              <a:defRPr sz="3800"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68" name="Numer slajdu"/>
          <p:cNvSpPr>
            <a:spLocks noGrp="1"/>
          </p:cNvSpPr>
          <p:nvPr>
            <p:ph type="sldNum" sz="quarter" idx="2"/>
          </p:nvPr>
        </p:nvSpPr>
        <p:spPr>
          <a:xfrm>
            <a:off x="11935814" y="1301055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unkto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reść - poziom 1…"/>
          <p:cNvSpPr>
            <a:spLocks noGrp="1"/>
          </p:cNvSpPr>
          <p:nvPr>
            <p:ph type="body" idx="1"/>
          </p:nvPr>
        </p:nvSpPr>
        <p:spPr>
          <a:xfrm>
            <a:off x="4387453" y="1785937"/>
            <a:ext cx="15609094" cy="10144126"/>
          </a:xfrm>
          <a:prstGeom prst="rect">
            <a:avLst/>
          </a:prstGeom>
        </p:spPr>
        <p:txBody>
          <a:bodyPr lIns="71437" tIns="71437" rIns="71437" bIns="71437" anchor="ctr"/>
          <a:lstStyle>
            <a:lvl1pPr marL="617361" indent="-617361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000">
                <a:latin typeface="+mn-lt"/>
                <a:ea typeface="+mn-ea"/>
                <a:cs typeface="+mn-cs"/>
                <a:sym typeface="Helvetica Light"/>
              </a:defRPr>
            </a:lvl1pPr>
            <a:lvl2pPr marL="1061861" indent="-617361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000">
                <a:latin typeface="+mn-lt"/>
                <a:ea typeface="+mn-ea"/>
                <a:cs typeface="+mn-cs"/>
                <a:sym typeface="Helvetica Light"/>
              </a:defRPr>
            </a:lvl2pPr>
            <a:lvl3pPr marL="1506361" indent="-617361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000">
                <a:latin typeface="+mn-lt"/>
                <a:ea typeface="+mn-ea"/>
                <a:cs typeface="+mn-cs"/>
                <a:sym typeface="Helvetica Light"/>
              </a:defRPr>
            </a:lvl3pPr>
            <a:lvl4pPr marL="1950861" indent="-617361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000">
                <a:latin typeface="+mn-lt"/>
                <a:ea typeface="+mn-ea"/>
                <a:cs typeface="+mn-cs"/>
                <a:sym typeface="Helvetica Light"/>
              </a:defRPr>
            </a:lvl4pPr>
            <a:lvl5pPr marL="2395361" indent="-617361" defTabSz="821531">
              <a:lnSpc>
                <a:spcPct val="100000"/>
              </a:lnSpc>
              <a:spcBef>
                <a:spcPts val="5900"/>
              </a:spcBef>
              <a:buSzPct val="75000"/>
              <a:buFontTx/>
              <a:defRPr sz="5000"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76" name="Numer slajdu"/>
          <p:cNvSpPr>
            <a:spLocks noGrp="1"/>
          </p:cNvSpPr>
          <p:nvPr>
            <p:ph type="sldNum" sz="quarter" idx="2"/>
          </p:nvPr>
        </p:nvSpPr>
        <p:spPr>
          <a:xfrm>
            <a:off x="11935814" y="1301055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Zdjęcie (3 sztuki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Obrazek"/>
          <p:cNvSpPr>
            <a:spLocks noGrp="1"/>
          </p:cNvSpPr>
          <p:nvPr>
            <p:ph type="pic" sz="quarter" idx="13"/>
          </p:nvPr>
        </p:nvSpPr>
        <p:spPr>
          <a:xfrm>
            <a:off x="12495609" y="7161609"/>
            <a:ext cx="7500938" cy="5304235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84" name="Obrazek"/>
          <p:cNvSpPr>
            <a:spLocks noGrp="1"/>
          </p:cNvSpPr>
          <p:nvPr>
            <p:ph type="pic" sz="quarter" idx="14"/>
          </p:nvPr>
        </p:nvSpPr>
        <p:spPr>
          <a:xfrm>
            <a:off x="12504353" y="1250156"/>
            <a:ext cx="7500939" cy="5304235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85" name="Obrazek"/>
          <p:cNvSpPr>
            <a:spLocks noGrp="1"/>
          </p:cNvSpPr>
          <p:nvPr>
            <p:ph type="pic" sz="half" idx="15"/>
          </p:nvPr>
        </p:nvSpPr>
        <p:spPr>
          <a:xfrm>
            <a:off x="4387453" y="1250156"/>
            <a:ext cx="7500938" cy="11215688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86" name="Numer slajdu"/>
          <p:cNvSpPr>
            <a:spLocks noGrp="1"/>
          </p:cNvSpPr>
          <p:nvPr>
            <p:ph type="sldNum" sz="quarter" idx="2"/>
          </p:nvPr>
        </p:nvSpPr>
        <p:spPr>
          <a:xfrm>
            <a:off x="11935814" y="1301055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y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anek Jabłonka"/>
          <p:cNvSpPr>
            <a:spLocks noGrp="1"/>
          </p:cNvSpPr>
          <p:nvPr>
            <p:ph type="body" sz="quarter" idx="13"/>
          </p:nvPr>
        </p:nvSpPr>
        <p:spPr>
          <a:xfrm>
            <a:off x="4833937" y="8947546"/>
            <a:ext cx="14716126" cy="660798"/>
          </a:xfrm>
          <a:prstGeom prst="rect">
            <a:avLst/>
          </a:prstGeom>
        </p:spPr>
        <p:txBody>
          <a:bodyPr lIns="71437" tIns="71437" rIns="71437" bIns="71437">
            <a:spAutoFit/>
          </a:bodyPr>
          <a:lstStyle>
            <a:lvl1pPr marL="0" indent="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32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–Janek Jabłonka</a:t>
            </a:r>
          </a:p>
        </p:txBody>
      </p:sp>
      <p:sp>
        <p:nvSpPr>
          <p:cNvPr id="94" name="„Wpisz tu cytat.”"/>
          <p:cNvSpPr>
            <a:spLocks noGrp="1"/>
          </p:cNvSpPr>
          <p:nvPr>
            <p:ph type="body" sz="quarter" idx="14"/>
          </p:nvPr>
        </p:nvSpPr>
        <p:spPr>
          <a:xfrm>
            <a:off x="4833937" y="6000353"/>
            <a:ext cx="14716126" cy="965201"/>
          </a:xfrm>
          <a:prstGeom prst="rect">
            <a:avLst/>
          </a:prstGeom>
        </p:spPr>
        <p:txBody>
          <a:bodyPr lIns="71437" tIns="71437" rIns="71437" bIns="71437" anchor="ctr">
            <a:spAutoFit/>
          </a:bodyPr>
          <a:lstStyle>
            <a:lvl1pPr marL="0" indent="0" algn="ctr" defTabSz="821531">
              <a:lnSpc>
                <a:spcPct val="100000"/>
              </a:lnSpc>
              <a:spcBef>
                <a:spcPts val="0"/>
              </a:spcBef>
              <a:buSzTx/>
              <a:buFontTx/>
              <a:buNone/>
              <a:defRPr sz="52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„Wpisz tu cytat.” </a:t>
            </a:r>
          </a:p>
        </p:txBody>
      </p:sp>
      <p:sp>
        <p:nvSpPr>
          <p:cNvPr id="95" name="Numer slajdu"/>
          <p:cNvSpPr>
            <a:spLocks noGrp="1"/>
          </p:cNvSpPr>
          <p:nvPr>
            <p:ph type="sldNum" sz="quarter" idx="2"/>
          </p:nvPr>
        </p:nvSpPr>
        <p:spPr>
          <a:xfrm>
            <a:off x="11935814" y="1301055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Zdję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Obrazek"/>
          <p:cNvSpPr>
            <a:spLocks noGrp="1"/>
          </p:cNvSpPr>
          <p:nvPr>
            <p:ph type="pic" idx="13"/>
          </p:nvPr>
        </p:nvSpPr>
        <p:spPr>
          <a:xfrm>
            <a:off x="3048000" y="0"/>
            <a:ext cx="18288000" cy="13716000"/>
          </a:xfrm>
          <a:prstGeom prst="rect">
            <a:avLst/>
          </a:prstGeom>
        </p:spPr>
        <p:txBody>
          <a:bodyPr tIns="45719" bIns="45719">
            <a:noAutofit/>
          </a:bodyPr>
          <a:lstStyle/>
          <a:p>
            <a:endParaRPr/>
          </a:p>
        </p:txBody>
      </p:sp>
      <p:sp>
        <p:nvSpPr>
          <p:cNvPr id="103" name="Numer slajdu"/>
          <p:cNvSpPr>
            <a:spLocks noGrp="1"/>
          </p:cNvSpPr>
          <p:nvPr>
            <p:ph type="sldNum" sz="quarter" idx="2"/>
          </p:nvPr>
        </p:nvSpPr>
        <p:spPr>
          <a:xfrm>
            <a:off x="11935814" y="1301055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er slajdu"/>
          <p:cNvSpPr>
            <a:spLocks noGrp="1"/>
          </p:cNvSpPr>
          <p:nvPr>
            <p:ph type="sldNum" sz="quarter" idx="2"/>
          </p:nvPr>
        </p:nvSpPr>
        <p:spPr>
          <a:xfrm>
            <a:off x="11935814" y="13010554"/>
            <a:ext cx="494513" cy="511176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821531">
              <a:defRPr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Tekst tytułowy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Tekst tytułowy</a:t>
            </a:r>
          </a:p>
        </p:txBody>
      </p:sp>
      <p:sp>
        <p:nvSpPr>
          <p:cNvPr id="127" name="Treść - poziom 1…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128" name="Numer slajdu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 tytułowy"/>
          <p:cNvSpPr>
            <a:spLocks noGrp="1"/>
          </p:cNvSpPr>
          <p:nvPr>
            <p:ph type="title"/>
          </p:nvPr>
        </p:nvSpPr>
        <p:spPr>
          <a:xfrm>
            <a:off x="1676400" y="730250"/>
            <a:ext cx="21031200" cy="2651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tIns="91439" bIns="91439" anchor="ctr">
            <a:normAutofit/>
          </a:bodyPr>
          <a:lstStyle/>
          <a:p>
            <a:r>
              <a:t>Tekst tytułowy</a:t>
            </a:r>
          </a:p>
        </p:txBody>
      </p:sp>
      <p:sp>
        <p:nvSpPr>
          <p:cNvPr id="3" name="Treść - poziom 1…"/>
          <p:cNvSpPr>
            <a:spLocks noGrp="1"/>
          </p:cNvSpPr>
          <p:nvPr>
            <p:ph type="body" idx="1"/>
          </p:nvPr>
        </p:nvSpPr>
        <p:spPr>
          <a:xfrm>
            <a:off x="1676400" y="3651250"/>
            <a:ext cx="21031200" cy="8702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tIns="91439" bIns="91439">
            <a:normAutofit/>
          </a:bodyPr>
          <a:lstStyle/>
          <a:p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4" name="Numer slajdu"/>
          <p:cNvSpPr>
            <a:spLocks noGrp="1"/>
          </p:cNvSpPr>
          <p:nvPr>
            <p:ph type="sldNum" sz="quarter" idx="2"/>
          </p:nvPr>
        </p:nvSpPr>
        <p:spPr>
          <a:xfrm>
            <a:off x="22192337" y="12808585"/>
            <a:ext cx="515264" cy="538480"/>
          </a:xfrm>
          <a:prstGeom prst="rect">
            <a:avLst/>
          </a:prstGeom>
          <a:ln w="12700">
            <a:miter lim="400000"/>
          </a:ln>
        </p:spPr>
        <p:txBody>
          <a:bodyPr wrap="none" tIns="91439" bIns="91439" anchor="ctr">
            <a:spAutoFit/>
          </a:bodyPr>
          <a:lstStyle>
            <a:lvl1pPr algn="r" defTabSz="1828800">
              <a:defRPr sz="24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</p:sldLayoutIdLst>
  <p:transition spd="med"/>
  <p:txStyles>
    <p:titleStyle>
      <a:lvl1pPr marL="0" marR="0" indent="0" algn="l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8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8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8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8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8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8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8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8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8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457200" marR="0" indent="-457200" algn="l" defTabSz="1828800" latinLnBrk="0">
        <a:lnSpc>
          <a:spcPct val="9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1pPr>
      <a:lvl2pPr marL="990600" marR="0" indent="-533400" algn="l" defTabSz="1828800" latinLnBrk="0">
        <a:lnSpc>
          <a:spcPct val="9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2pPr>
      <a:lvl3pPr marL="1554479" marR="0" indent="-640079" algn="l" defTabSz="1828800" latinLnBrk="0">
        <a:lnSpc>
          <a:spcPct val="9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3pPr>
      <a:lvl4pPr marL="2082800" marR="0" indent="-711200" algn="l" defTabSz="1828800" latinLnBrk="0">
        <a:lnSpc>
          <a:spcPct val="9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4pPr>
      <a:lvl5pPr marL="2540000" marR="0" indent="-711200" algn="l" defTabSz="1828800" latinLnBrk="0">
        <a:lnSpc>
          <a:spcPct val="9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5pPr>
      <a:lvl6pPr marL="2997200" marR="0" indent="-711200" algn="l" defTabSz="1828800" latinLnBrk="0">
        <a:lnSpc>
          <a:spcPct val="9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6pPr>
      <a:lvl7pPr marL="3454400" marR="0" indent="-711200" algn="l" defTabSz="1828800" latinLnBrk="0">
        <a:lnSpc>
          <a:spcPct val="9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7pPr>
      <a:lvl8pPr marL="3911600" marR="0" indent="-711200" algn="l" defTabSz="1828800" latinLnBrk="0">
        <a:lnSpc>
          <a:spcPct val="9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8pPr>
      <a:lvl9pPr marL="4368800" marR="0" indent="-711200" algn="l" defTabSz="1828800" latinLnBrk="0">
        <a:lnSpc>
          <a:spcPct val="9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9pPr>
    </p:bodyStyle>
    <p:otherStyle>
      <a:lvl1pPr marL="0" marR="0" indent="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image" Target="file:///C:\Users\tkorycki\Documents\prezentacje\2025-10%20po&#322;&#261;czenie%20transgraniczne%20D&#346;\POL_location_map.emf" TargetMode="External"/><Relationship Id="rId5" Type="http://schemas.openxmlformats.org/officeDocument/2006/relationships/image" Target="../media/image6.emf"/><Relationship Id="rId4" Type="http://schemas.openxmlformats.org/officeDocument/2006/relationships/image" Target="file:///C:\Users\tkorycki\Documents\prezentacje\2025-10%20po&#322;&#261;czenie%20transgraniczne%20D&#346;\POL_location_map%201.emf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TextBox 313"/>
          <p:cNvSpPr/>
          <p:nvPr/>
        </p:nvSpPr>
        <p:spPr>
          <a:xfrm>
            <a:off x="1204976" y="785430"/>
            <a:ext cx="20258024" cy="14465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l" defTabSz="914400">
              <a:defRPr sz="120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endParaRPr lang="pl-PL" sz="8800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138" name="Straight Connector 315"/>
          <p:cNvSpPr/>
          <p:nvPr/>
        </p:nvSpPr>
        <p:spPr>
          <a:xfrm>
            <a:off x="1204976" y="12950009"/>
            <a:ext cx="10926000" cy="0"/>
          </a:xfrm>
          <a:prstGeom prst="line">
            <a:avLst/>
          </a:prstGeom>
          <a:ln w="57150">
            <a:solidFill>
              <a:srgbClr val="FCD020"/>
            </a:solidFill>
            <a:miter/>
          </a:ln>
        </p:spPr>
        <p:txBody>
          <a:bodyPr lIns="45719" rIns="45719"/>
          <a:lstStyle/>
          <a:p>
            <a:pPr algn="l" defTabSz="914400">
              <a:defRPr sz="18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" name="Prostokąt 1">
            <a:extLst>
              <a:ext uri="{FF2B5EF4-FFF2-40B4-BE49-F238E27FC236}">
                <a16:creationId xmlns:a16="http://schemas.microsoft.com/office/drawing/2014/main" id="{BFF83280-9B56-1B94-BDB7-614D57FF7D9A}"/>
              </a:ext>
            </a:extLst>
          </p:cNvPr>
          <p:cNvSpPr/>
          <p:nvPr/>
        </p:nvSpPr>
        <p:spPr>
          <a:xfrm>
            <a:off x="1204976" y="9992010"/>
            <a:ext cx="1606617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pl-PL" sz="3600" b="1" dirty="0">
                <a:latin typeface="Arial" panose="020B0604020202020204" pitchFamily="34" charset="0"/>
                <a:cs typeface="Arial" panose="020B0604020202020204" pitchFamily="34" charset="0"/>
              </a:rPr>
              <a:t>Łukasz Sęk</a:t>
            </a:r>
          </a:p>
          <a:p>
            <a:pPr algn="l"/>
            <a:r>
              <a:rPr lang="pl-PL" sz="3600" b="1" dirty="0">
                <a:latin typeface="Arial" panose="020B0604020202020204" pitchFamily="34" charset="0"/>
                <a:cs typeface="Arial" panose="020B0604020202020204" pitchFamily="34" charset="0"/>
              </a:rPr>
              <a:t>Dyrektor Wydziału Transportu</a:t>
            </a:r>
          </a:p>
          <a:p>
            <a:pPr algn="l"/>
            <a:r>
              <a:rPr lang="pl-PL" sz="3600" b="1" dirty="0">
                <a:latin typeface="Arial" panose="020B0604020202020204" pitchFamily="34" charset="0"/>
                <a:cs typeface="Arial" panose="020B0604020202020204" pitchFamily="34" charset="0"/>
              </a:rPr>
              <a:t>Departament Infrastruktury</a:t>
            </a:r>
          </a:p>
          <a:p>
            <a:pPr algn="l"/>
            <a:r>
              <a:rPr lang="pl-PL" sz="3600" b="1" dirty="0">
                <a:latin typeface="Arial" panose="020B0604020202020204" pitchFamily="34" charset="0"/>
                <a:cs typeface="Arial" panose="020B0604020202020204" pitchFamily="34" charset="0"/>
              </a:rPr>
              <a:t>Urząd Marszałkowski Województwa Dolnośląskiego</a:t>
            </a:r>
          </a:p>
        </p:txBody>
      </p:sp>
      <p:sp>
        <p:nvSpPr>
          <p:cNvPr id="3" name="TextBox 313">
            <a:extLst>
              <a:ext uri="{FF2B5EF4-FFF2-40B4-BE49-F238E27FC236}">
                <a16:creationId xmlns:a16="http://schemas.microsoft.com/office/drawing/2014/main" id="{21158772-E8F1-1FA5-11F5-3A7347F98BE6}"/>
              </a:ext>
            </a:extLst>
          </p:cNvPr>
          <p:cNvSpPr/>
          <p:nvPr/>
        </p:nvSpPr>
        <p:spPr>
          <a:xfrm>
            <a:off x="1204976" y="785430"/>
            <a:ext cx="20258024" cy="28007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l" defTabSz="914400">
              <a:defRPr sz="120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pl-PL" sz="8800" dirty="0">
                <a:latin typeface="Aptos" panose="020B0004020202020204" pitchFamily="34" charset="0"/>
              </a:rPr>
              <a:t>Kolejowy transport</a:t>
            </a:r>
          </a:p>
          <a:p>
            <a:r>
              <a:rPr lang="pl-PL" sz="8800" dirty="0">
                <a:latin typeface="Aptos" panose="020B0004020202020204" pitchFamily="34" charset="0"/>
              </a:rPr>
              <a:t>pasażerski na Dolnym Śląsku</a:t>
            </a:r>
          </a:p>
        </p:txBody>
      </p:sp>
    </p:spTree>
    <p:extLst>
      <p:ext uri="{BB962C8B-B14F-4D97-AF65-F5344CB8AC3E}">
        <p14:creationId xmlns:p14="http://schemas.microsoft.com/office/powerpoint/2010/main" val="380162686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 advAuto="0"/>
      <p:bldP spid="138" grpId="0" animBg="1" advAuto="0"/>
      <p:bldP spid="3" grpId="0" animBg="1" advAuto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extBox 50"/>
          <p:cNvSpPr/>
          <p:nvPr/>
        </p:nvSpPr>
        <p:spPr>
          <a:xfrm>
            <a:off x="517839" y="721895"/>
            <a:ext cx="20591738" cy="11079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tIns="91439" bIns="91439">
            <a:spAutoFit/>
          </a:bodyPr>
          <a:lstStyle>
            <a:lvl1pPr algn="l" defTabSz="1828800">
              <a:defRPr sz="40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pl-PL" sz="6000" dirty="0">
                <a:latin typeface="Aptos" panose="020B0004020202020204" pitchFamily="34" charset="0"/>
                <a:cs typeface="Arial" pitchFamily="34" charset="0"/>
              </a:rPr>
              <a:t>1. Województwo Dolnośląskie</a:t>
            </a:r>
          </a:p>
        </p:txBody>
      </p:sp>
      <p:sp>
        <p:nvSpPr>
          <p:cNvPr id="142" name="Straight Connector 52"/>
          <p:cNvSpPr/>
          <p:nvPr/>
        </p:nvSpPr>
        <p:spPr>
          <a:xfrm>
            <a:off x="517838" y="2510767"/>
            <a:ext cx="2586235" cy="259"/>
          </a:xfrm>
          <a:prstGeom prst="line">
            <a:avLst/>
          </a:prstGeom>
          <a:ln w="50800">
            <a:solidFill>
              <a:srgbClr val="262626"/>
            </a:solidFill>
            <a:miter/>
          </a:ln>
        </p:spPr>
        <p:txBody>
          <a:bodyPr tIns="91439" bIns="91439"/>
          <a:lstStyle/>
          <a:p>
            <a:pPr algn="l" defTabSz="1828800">
              <a:defRPr sz="3600">
                <a:latin typeface="Calibri"/>
                <a:ea typeface="Calibri"/>
                <a:cs typeface="Calibri"/>
                <a:sym typeface="Calibri"/>
              </a:defRPr>
            </a:pPr>
            <a:endParaRPr dirty="0"/>
          </a:p>
        </p:txBody>
      </p:sp>
      <p:pic>
        <p:nvPicPr>
          <p:cNvPr id="1026" name="Picture 2" descr="Plan województwa dolnośląskiego">
            <a:extLst>
              <a:ext uri="{FF2B5EF4-FFF2-40B4-BE49-F238E27FC236}">
                <a16:creationId xmlns:a16="http://schemas.microsoft.com/office/drawing/2014/main" id="{7899CA53-1700-E145-B22E-22CC3B11E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1862" y="721896"/>
            <a:ext cx="6309361" cy="5781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7587CDB2-27EC-6210-E0F8-9A51A2ED2102}"/>
              </a:ext>
            </a:extLst>
          </p:cNvPr>
          <p:cNvSpPr txBox="1"/>
          <p:nvPr/>
        </p:nvSpPr>
        <p:spPr>
          <a:xfrm>
            <a:off x="515662" y="3172755"/>
            <a:ext cx="11428688" cy="196015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algn="l">
              <a:spcAft>
                <a:spcPts val="600"/>
              </a:spcAft>
            </a:pPr>
            <a:r>
              <a:rPr kumimoji="0" lang="pl-PL" sz="5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Powierzchnia</a:t>
            </a:r>
            <a:r>
              <a:rPr lang="pl-PL" sz="5400" b="1" dirty="0">
                <a:solidFill>
                  <a:srgbClr val="FF0000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kumimoji="0" lang="pl-PL" sz="5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: 20</a:t>
            </a:r>
            <a:r>
              <a:rPr kumimoji="0" lang="de-DE" sz="5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.000</a:t>
            </a:r>
            <a:r>
              <a:rPr kumimoji="0" lang="pl-PL" sz="5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 km</a:t>
            </a:r>
            <a:r>
              <a:rPr kumimoji="0" lang="pl-PL" sz="5400" b="1" i="0" u="none" strike="noStrike" cap="none" spc="0" normalizeH="0" baseline="3000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2</a:t>
            </a:r>
          </a:p>
          <a:p>
            <a:pPr algn="l">
              <a:spcAft>
                <a:spcPts val="600"/>
              </a:spcAft>
            </a:pPr>
            <a:r>
              <a:rPr lang="pl-PL" sz="5400" b="1" dirty="0">
                <a:latin typeface="Aptos" panose="020B0004020202020204" pitchFamily="34" charset="0"/>
                <a:cs typeface="Arial" panose="020B0604020202020204" pitchFamily="34" charset="0"/>
              </a:rPr>
              <a:t>Ludność: 2,9 mln</a:t>
            </a:r>
            <a:endParaRPr lang="pl-PL" sz="5400" b="1" dirty="0">
              <a:solidFill>
                <a:schemeClr val="accent1">
                  <a:lumMod val="75000"/>
                </a:schemeClr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B4FC945E-9FA6-1827-4D73-FB09B5D91928}"/>
              </a:ext>
            </a:extLst>
          </p:cNvPr>
          <p:cNvSpPr txBox="1"/>
          <p:nvPr/>
        </p:nvSpPr>
        <p:spPr>
          <a:xfrm>
            <a:off x="515662" y="6858000"/>
            <a:ext cx="10613892" cy="196015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>
              <a:spcAft>
                <a:spcPts val="600"/>
              </a:spcAft>
            </a:pPr>
            <a:r>
              <a:rPr kumimoji="0" lang="pl-PL" sz="5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Linie kolejowe czynne</a:t>
            </a:r>
          </a:p>
          <a:p>
            <a:pPr>
              <a:spcAft>
                <a:spcPts val="600"/>
              </a:spcAft>
            </a:pPr>
            <a:r>
              <a:rPr kumimoji="0" lang="pl-PL" sz="5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w ruchu pasażerskim (2024)</a:t>
            </a: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16F4AA0E-300D-D3F3-CFC1-9E7E4D3077BB}"/>
              </a:ext>
            </a:extLst>
          </p:cNvPr>
          <p:cNvSpPr txBox="1"/>
          <p:nvPr/>
        </p:nvSpPr>
        <p:spPr>
          <a:xfrm>
            <a:off x="11944350" y="7327854"/>
            <a:ext cx="11428688" cy="105221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>
              <a:spcAft>
                <a:spcPts val="600"/>
              </a:spcAft>
            </a:pPr>
            <a:r>
              <a:rPr kumimoji="0" lang="pl-PL" sz="5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Gęstość sieci kolejowej (2024)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9502995E-534B-0F84-C3A4-C8DA85D582A9}"/>
              </a:ext>
            </a:extLst>
          </p:cNvPr>
          <p:cNvSpPr txBox="1"/>
          <p:nvPr/>
        </p:nvSpPr>
        <p:spPr>
          <a:xfrm>
            <a:off x="2185488" y="12229929"/>
            <a:ext cx="3102526" cy="1052210"/>
          </a:xfrm>
          <a:prstGeom prst="rect">
            <a:avLst/>
          </a:prstGeom>
          <a:solidFill>
            <a:srgbClr val="FCC9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>
              <a:spcAft>
                <a:spcPts val="600"/>
              </a:spcAft>
            </a:pPr>
            <a:r>
              <a:rPr kumimoji="0" lang="pl-PL" sz="5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1 450 km</a:t>
            </a:r>
            <a:endParaRPr kumimoji="0" lang="pl-PL" sz="5400" b="1" i="0" u="none" strike="noStrike" cap="none" spc="0" normalizeH="0" baseline="30000" dirty="0">
              <a:ln>
                <a:noFill/>
              </a:ln>
              <a:solidFill>
                <a:srgbClr val="000000"/>
              </a:solidFill>
              <a:effectLst/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0C1C4D4F-D0DC-95E6-BF70-0D5572728272}"/>
              </a:ext>
            </a:extLst>
          </p:cNvPr>
          <p:cNvSpPr txBox="1"/>
          <p:nvPr/>
        </p:nvSpPr>
        <p:spPr>
          <a:xfrm>
            <a:off x="6146701" y="12229929"/>
            <a:ext cx="3559084" cy="1052210"/>
          </a:xfrm>
          <a:prstGeom prst="rect">
            <a:avLst/>
          </a:prstGeom>
          <a:solidFill>
            <a:srgbClr val="989898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>
              <a:spcAft>
                <a:spcPts val="600"/>
              </a:spcAft>
            </a:pPr>
            <a:r>
              <a:rPr kumimoji="0" lang="pl-PL" sz="5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19 576 km</a:t>
            </a:r>
            <a:endParaRPr kumimoji="0" lang="pl-PL" sz="5400" b="1" i="0" u="none" strike="noStrike" cap="none" spc="0" normalizeH="0" baseline="30000" dirty="0">
              <a:ln>
                <a:noFill/>
              </a:ln>
              <a:solidFill>
                <a:schemeClr val="bg1"/>
              </a:solidFill>
              <a:effectLst/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E3EDDDEB-3E70-1170-FD44-CFC191E22332}"/>
              </a:ext>
            </a:extLst>
          </p:cNvPr>
          <p:cNvSpPr txBox="1"/>
          <p:nvPr/>
        </p:nvSpPr>
        <p:spPr>
          <a:xfrm>
            <a:off x="12228471" y="12229929"/>
            <a:ext cx="5458638" cy="1052210"/>
          </a:xfrm>
          <a:prstGeom prst="rect">
            <a:avLst/>
          </a:prstGeom>
          <a:solidFill>
            <a:srgbClr val="FCC9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>
              <a:spcAft>
                <a:spcPts val="600"/>
              </a:spcAft>
            </a:pPr>
            <a:r>
              <a:rPr kumimoji="0" lang="pl-PL" sz="5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9,11 km</a:t>
            </a:r>
            <a:r>
              <a:rPr lang="pl-PL" sz="5400" b="1" dirty="0">
                <a:latin typeface="Aptos" panose="020B0004020202020204" pitchFamily="34" charset="0"/>
                <a:cs typeface="Arial" panose="020B0604020202020204" pitchFamily="34" charset="0"/>
              </a:rPr>
              <a:t>/100 km</a:t>
            </a:r>
            <a:r>
              <a:rPr lang="pl-PL" sz="5400" b="1" baseline="30000" dirty="0">
                <a:latin typeface="Aptos" panose="020B0004020202020204" pitchFamily="34" charset="0"/>
                <a:cs typeface="Arial" panose="020B0604020202020204" pitchFamily="34" charset="0"/>
              </a:rPr>
              <a:t>2</a:t>
            </a:r>
            <a:endParaRPr kumimoji="0" lang="pl-PL" sz="5400" b="1" i="0" u="none" strike="noStrike" cap="none" spc="0" normalizeH="0" baseline="30000" dirty="0">
              <a:ln>
                <a:noFill/>
              </a:ln>
              <a:solidFill>
                <a:srgbClr val="000000"/>
              </a:solidFill>
              <a:effectLst/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15E8F63A-1072-F4E4-7BA4-EA371E12CABE}"/>
              </a:ext>
            </a:extLst>
          </p:cNvPr>
          <p:cNvSpPr txBox="1"/>
          <p:nvPr/>
        </p:nvSpPr>
        <p:spPr>
          <a:xfrm>
            <a:off x="17914400" y="12229929"/>
            <a:ext cx="5595798" cy="1052210"/>
          </a:xfrm>
          <a:prstGeom prst="rect">
            <a:avLst/>
          </a:prstGeom>
          <a:solidFill>
            <a:srgbClr val="989898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>
              <a:spcAft>
                <a:spcPts val="600"/>
              </a:spcAft>
            </a:pPr>
            <a:r>
              <a:rPr lang="pl-PL" sz="5400" b="1" dirty="0">
                <a:solidFill>
                  <a:schemeClr val="bg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6,69 km/100 km</a:t>
            </a:r>
            <a:r>
              <a:rPr lang="pl-PL" sz="5400" b="1" baseline="30000" dirty="0">
                <a:solidFill>
                  <a:schemeClr val="bg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2</a:t>
            </a:r>
          </a:p>
        </p:txBody>
      </p:sp>
      <p:pic>
        <p:nvPicPr>
          <p:cNvPr id="16" name="Obraz 15">
            <a:extLst>
              <a:ext uri="{FF2B5EF4-FFF2-40B4-BE49-F238E27FC236}">
                <a16:creationId xmlns:a16="http://schemas.microsoft.com/office/drawing/2014/main" id="{992FD227-54CB-35ED-05CC-C1798D430E82}"/>
              </a:ext>
            </a:extLst>
          </p:cNvPr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2058996" y="9040158"/>
            <a:ext cx="3130035" cy="3126565"/>
          </a:xfrm>
          <a:prstGeom prst="rect">
            <a:avLst/>
          </a:prstGeom>
        </p:spPr>
      </p:pic>
      <p:pic>
        <p:nvPicPr>
          <p:cNvPr id="18" name="Obraz 17">
            <a:extLst>
              <a:ext uri="{FF2B5EF4-FFF2-40B4-BE49-F238E27FC236}">
                <a16:creationId xmlns:a16="http://schemas.microsoft.com/office/drawing/2014/main" id="{8E3507BB-817B-271F-5B79-0598AE784A6B}"/>
              </a:ext>
            </a:extLst>
          </p:cNvPr>
          <p:cNvPicPr>
            <a:picLocks noChangeAspect="1"/>
          </p:cNvPicPr>
          <p:nvPr/>
        </p:nvPicPr>
        <p:blipFill>
          <a:blip r:embed="rId5" r:link="rId6"/>
          <a:stretch>
            <a:fillRect/>
          </a:stretch>
        </p:blipFill>
        <p:spPr>
          <a:xfrm>
            <a:off x="6361225" y="9040158"/>
            <a:ext cx="3130035" cy="3126565"/>
          </a:xfrm>
          <a:prstGeom prst="rect">
            <a:avLst/>
          </a:prstGeom>
        </p:spPr>
      </p:pic>
      <p:pic>
        <p:nvPicPr>
          <p:cNvPr id="19" name="Obraz 18">
            <a:extLst>
              <a:ext uri="{FF2B5EF4-FFF2-40B4-BE49-F238E27FC236}">
                <a16:creationId xmlns:a16="http://schemas.microsoft.com/office/drawing/2014/main" id="{44B811D8-FA7D-DF26-B733-107BD57D4AFC}"/>
              </a:ext>
            </a:extLst>
          </p:cNvPr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13090537" y="9040158"/>
            <a:ext cx="3130035" cy="3126565"/>
          </a:xfrm>
          <a:prstGeom prst="rect">
            <a:avLst/>
          </a:prstGeom>
        </p:spPr>
      </p:pic>
      <p:pic>
        <p:nvPicPr>
          <p:cNvPr id="20" name="Obraz 19">
            <a:extLst>
              <a:ext uri="{FF2B5EF4-FFF2-40B4-BE49-F238E27FC236}">
                <a16:creationId xmlns:a16="http://schemas.microsoft.com/office/drawing/2014/main" id="{A26FCAAB-B01A-BFA3-42A9-B537AC0E95B6}"/>
              </a:ext>
            </a:extLst>
          </p:cNvPr>
          <p:cNvPicPr>
            <a:picLocks noChangeAspect="1"/>
          </p:cNvPicPr>
          <p:nvPr/>
        </p:nvPicPr>
        <p:blipFill>
          <a:blip r:embed="rId5" r:link="rId6"/>
          <a:stretch>
            <a:fillRect/>
          </a:stretch>
        </p:blipFill>
        <p:spPr>
          <a:xfrm>
            <a:off x="18957783" y="9040158"/>
            <a:ext cx="3130035" cy="3126565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animBg="1" advAuto="0"/>
      <p:bldP spid="142" grpId="0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FFAF30-2805-AF2C-23F3-8DDE0CAA46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>
            <a:extLst>
              <a:ext uri="{FF2B5EF4-FFF2-40B4-BE49-F238E27FC236}">
                <a16:creationId xmlns:a16="http://schemas.microsoft.com/office/drawing/2014/main" id="{89D2F092-415F-C3CF-2E46-38D48A8E17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7607" y="2278910"/>
            <a:ext cx="17141098" cy="11161384"/>
          </a:xfrm>
          <a:prstGeom prst="rect">
            <a:avLst/>
          </a:prstGeom>
        </p:spPr>
      </p:pic>
      <p:sp>
        <p:nvSpPr>
          <p:cNvPr id="142" name="Straight Connector 52">
            <a:extLst>
              <a:ext uri="{FF2B5EF4-FFF2-40B4-BE49-F238E27FC236}">
                <a16:creationId xmlns:a16="http://schemas.microsoft.com/office/drawing/2014/main" id="{8CA58F1E-FEFF-1B10-88C4-7FF3237F8F7F}"/>
              </a:ext>
            </a:extLst>
          </p:cNvPr>
          <p:cNvSpPr/>
          <p:nvPr/>
        </p:nvSpPr>
        <p:spPr>
          <a:xfrm>
            <a:off x="517838" y="2510767"/>
            <a:ext cx="2586235" cy="259"/>
          </a:xfrm>
          <a:prstGeom prst="line">
            <a:avLst/>
          </a:prstGeom>
          <a:ln w="50800">
            <a:solidFill>
              <a:srgbClr val="262626"/>
            </a:solidFill>
            <a:miter/>
          </a:ln>
        </p:spPr>
        <p:txBody>
          <a:bodyPr tIns="91439" bIns="91439"/>
          <a:lstStyle/>
          <a:p>
            <a:pPr algn="l" defTabSz="1828800">
              <a:defRPr sz="3600">
                <a:latin typeface="Calibri"/>
                <a:ea typeface="Calibri"/>
                <a:cs typeface="Calibri"/>
                <a:sym typeface="Calibri"/>
              </a:defRPr>
            </a:pPr>
            <a:endParaRPr dirty="0"/>
          </a:p>
        </p:txBody>
      </p:sp>
      <p:sp>
        <p:nvSpPr>
          <p:cNvPr id="3" name="TextBox 50">
            <a:extLst>
              <a:ext uri="{FF2B5EF4-FFF2-40B4-BE49-F238E27FC236}">
                <a16:creationId xmlns:a16="http://schemas.microsoft.com/office/drawing/2014/main" id="{63C03A67-1C97-68D1-BE37-9F5C91FFB930}"/>
              </a:ext>
            </a:extLst>
          </p:cNvPr>
          <p:cNvSpPr/>
          <p:nvPr/>
        </p:nvSpPr>
        <p:spPr>
          <a:xfrm>
            <a:off x="517839" y="721895"/>
            <a:ext cx="20591738" cy="11079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tIns="91439" bIns="91439">
            <a:spAutoFit/>
          </a:bodyPr>
          <a:lstStyle>
            <a:lvl1pPr algn="l" defTabSz="1828800">
              <a:defRPr sz="40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pl-PL" sz="6000" dirty="0">
                <a:latin typeface="Aptos" panose="020B0004020202020204" pitchFamily="34" charset="0"/>
                <a:cs typeface="Arial" pitchFamily="34" charset="0"/>
              </a:rPr>
              <a:t>2. Wojewódzkie kolejowe przewozy pasażerskie - wyniki</a:t>
            </a: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A5E22EDE-514B-DB51-550F-CE8B8799FCFF}"/>
              </a:ext>
            </a:extLst>
          </p:cNvPr>
          <p:cNvSpPr txBox="1"/>
          <p:nvPr/>
        </p:nvSpPr>
        <p:spPr>
          <a:xfrm>
            <a:off x="1810955" y="3527252"/>
            <a:ext cx="3926018" cy="1452320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pl-PL" sz="4000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Liczba pasażerów [mln]</a:t>
            </a:r>
          </a:p>
        </p:txBody>
      </p: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26630F16-4D18-0786-025B-55469F33A469}"/>
              </a:ext>
            </a:extLst>
          </p:cNvPr>
          <p:cNvSpPr txBox="1"/>
          <p:nvPr/>
        </p:nvSpPr>
        <p:spPr>
          <a:xfrm>
            <a:off x="1790490" y="6854329"/>
            <a:ext cx="4048847" cy="2067873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pl-PL" sz="4000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Praca eksploatacyjna [mln </a:t>
            </a:r>
            <a:r>
              <a:rPr kumimoji="0" lang="pl-PL" sz="4000" b="0" i="0" u="none" strike="noStrike" cap="none" spc="0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pockm</a:t>
            </a:r>
            <a:r>
              <a:rPr kumimoji="0" lang="pl-PL" sz="4000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]</a:t>
            </a:r>
          </a:p>
        </p:txBody>
      </p:sp>
      <p:sp>
        <p:nvSpPr>
          <p:cNvPr id="18" name="pole tekstowe 17">
            <a:extLst>
              <a:ext uri="{FF2B5EF4-FFF2-40B4-BE49-F238E27FC236}">
                <a16:creationId xmlns:a16="http://schemas.microsoft.com/office/drawing/2014/main" id="{D10D9750-6786-ECFE-0CF8-85DEAC8B6785}"/>
              </a:ext>
            </a:extLst>
          </p:cNvPr>
          <p:cNvSpPr txBox="1"/>
          <p:nvPr/>
        </p:nvSpPr>
        <p:spPr>
          <a:xfrm>
            <a:off x="1810955" y="11014650"/>
            <a:ext cx="3502937" cy="1452320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pl-PL" sz="4000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Rekompensata [mln PLN]</a:t>
            </a:r>
          </a:p>
        </p:txBody>
      </p:sp>
      <p:sp>
        <p:nvSpPr>
          <p:cNvPr id="19" name="Prostokąt 18">
            <a:extLst>
              <a:ext uri="{FF2B5EF4-FFF2-40B4-BE49-F238E27FC236}">
                <a16:creationId xmlns:a16="http://schemas.microsoft.com/office/drawing/2014/main" id="{E0DC15BA-46A6-D97F-F9A3-DACA30369BF8}"/>
              </a:ext>
            </a:extLst>
          </p:cNvPr>
          <p:cNvSpPr/>
          <p:nvPr/>
        </p:nvSpPr>
        <p:spPr>
          <a:xfrm>
            <a:off x="517839" y="2942048"/>
            <a:ext cx="1088387" cy="2622729"/>
          </a:xfrm>
          <a:prstGeom prst="rect">
            <a:avLst/>
          </a:prstGeom>
          <a:solidFill>
            <a:srgbClr val="4F81BD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0" name="Prostokąt 19">
            <a:extLst>
              <a:ext uri="{FF2B5EF4-FFF2-40B4-BE49-F238E27FC236}">
                <a16:creationId xmlns:a16="http://schemas.microsoft.com/office/drawing/2014/main" id="{95B1EADB-D7F4-EDD7-93AA-CACF862B05E2}"/>
              </a:ext>
            </a:extLst>
          </p:cNvPr>
          <p:cNvSpPr/>
          <p:nvPr/>
        </p:nvSpPr>
        <p:spPr>
          <a:xfrm>
            <a:off x="508716" y="6576900"/>
            <a:ext cx="1088387" cy="2622729"/>
          </a:xfrm>
          <a:prstGeom prst="rect">
            <a:avLst/>
          </a:prstGeom>
          <a:solidFill>
            <a:srgbClr val="C0504D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1" name="Prostokąt 20">
            <a:extLst>
              <a:ext uri="{FF2B5EF4-FFF2-40B4-BE49-F238E27FC236}">
                <a16:creationId xmlns:a16="http://schemas.microsoft.com/office/drawing/2014/main" id="{31E8E851-4C15-CBAF-C604-E4AE465F28A2}"/>
              </a:ext>
            </a:extLst>
          </p:cNvPr>
          <p:cNvSpPr/>
          <p:nvPr/>
        </p:nvSpPr>
        <p:spPr>
          <a:xfrm>
            <a:off x="495653" y="10429445"/>
            <a:ext cx="1088387" cy="2622729"/>
          </a:xfrm>
          <a:prstGeom prst="rect">
            <a:avLst/>
          </a:prstGeom>
          <a:solidFill>
            <a:srgbClr val="9BBB59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691229940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 advAuto="0"/>
      <p:bldP spid="3" grpId="0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BE5091-376A-6B6A-6EE9-471595C236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BC30DAA6-0FCD-4987-B1BC-3F224DDC52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4" b="806"/>
          <a:stretch>
            <a:fillRect/>
          </a:stretch>
        </p:blipFill>
        <p:spPr>
          <a:xfrm>
            <a:off x="11204681" y="2065289"/>
            <a:ext cx="13401621" cy="11528235"/>
          </a:xfrm>
          <a:prstGeom prst="rect">
            <a:avLst/>
          </a:prstGeom>
        </p:spPr>
      </p:pic>
      <p:sp>
        <p:nvSpPr>
          <p:cNvPr id="140" name="TextBox 50">
            <a:extLst>
              <a:ext uri="{FF2B5EF4-FFF2-40B4-BE49-F238E27FC236}">
                <a16:creationId xmlns:a16="http://schemas.microsoft.com/office/drawing/2014/main" id="{3B516DFF-8909-2E47-5F72-01E2952E988E}"/>
              </a:ext>
            </a:extLst>
          </p:cNvPr>
          <p:cNvSpPr/>
          <p:nvPr/>
        </p:nvSpPr>
        <p:spPr>
          <a:xfrm>
            <a:off x="517839" y="721895"/>
            <a:ext cx="20591738" cy="861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tIns="91439" bIns="91439">
            <a:spAutoFit/>
          </a:bodyPr>
          <a:lstStyle>
            <a:lvl1pPr algn="l" defTabSz="1828800">
              <a:defRPr sz="40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pl-PL" sz="4400" dirty="0">
                <a:latin typeface="Aptos" panose="020B0004020202020204" pitchFamily="34" charset="0"/>
                <a:cs typeface="Arial" pitchFamily="34" charset="0"/>
              </a:rPr>
              <a:t>3. Sieć wojewódzkich linii kolejowych zarządzanych przez </a:t>
            </a:r>
            <a:r>
              <a:rPr lang="pl-PL" sz="4400" dirty="0" err="1">
                <a:latin typeface="Aptos" panose="020B0004020202020204" pitchFamily="34" charset="0"/>
                <a:cs typeface="Arial" pitchFamily="34" charset="0"/>
              </a:rPr>
              <a:t>DSDiK</a:t>
            </a:r>
            <a:endParaRPr lang="pl-PL" sz="4400" dirty="0">
              <a:latin typeface="Aptos" panose="020B0004020202020204" pitchFamily="34" charset="0"/>
              <a:cs typeface="Arial" pitchFamily="34" charset="0"/>
            </a:endParaRPr>
          </a:p>
        </p:txBody>
      </p:sp>
      <p:sp>
        <p:nvSpPr>
          <p:cNvPr id="142" name="Straight Connector 52">
            <a:extLst>
              <a:ext uri="{FF2B5EF4-FFF2-40B4-BE49-F238E27FC236}">
                <a16:creationId xmlns:a16="http://schemas.microsoft.com/office/drawing/2014/main" id="{29176B9F-A78E-B504-53CB-C4DDBA9A7250}"/>
              </a:ext>
            </a:extLst>
          </p:cNvPr>
          <p:cNvSpPr/>
          <p:nvPr/>
        </p:nvSpPr>
        <p:spPr>
          <a:xfrm>
            <a:off x="517838" y="2510767"/>
            <a:ext cx="2586235" cy="259"/>
          </a:xfrm>
          <a:prstGeom prst="line">
            <a:avLst/>
          </a:prstGeom>
          <a:ln w="50800">
            <a:solidFill>
              <a:srgbClr val="262626"/>
            </a:solidFill>
            <a:miter/>
          </a:ln>
        </p:spPr>
        <p:txBody>
          <a:bodyPr tIns="91439" bIns="91439"/>
          <a:lstStyle/>
          <a:p>
            <a:pPr algn="l" defTabSz="1828800">
              <a:defRPr sz="3600">
                <a:latin typeface="Calibri"/>
                <a:ea typeface="Calibri"/>
                <a:cs typeface="Calibri"/>
                <a:sym typeface="Calibri"/>
              </a:defRPr>
            </a:pPr>
            <a:endParaRPr dirty="0"/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78A56CA2-64B1-5567-2957-0EBC16E056AF}"/>
              </a:ext>
            </a:extLst>
          </p:cNvPr>
          <p:cNvSpPr txBox="1"/>
          <p:nvPr/>
        </p:nvSpPr>
        <p:spPr>
          <a:xfrm>
            <a:off x="1819770" y="3354183"/>
            <a:ext cx="12885669" cy="1023934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pl-PL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Linie PKP PLK obsługiwane przez pociągi pasażerskie</a:t>
            </a:r>
          </a:p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endParaRPr lang="pl-PL" sz="3600" dirty="0">
              <a:solidFill>
                <a:schemeClr val="accent1">
                  <a:lumMod val="75000"/>
                </a:schemeClr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endParaRPr lang="pl-PL" sz="3600" dirty="0">
              <a:solidFill>
                <a:schemeClr val="accent1">
                  <a:lumMod val="75000"/>
                </a:schemeClr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lang="pl-PL" sz="3600" dirty="0">
                <a:solidFill>
                  <a:schemeClr val="tx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Linie w zarządzie </a:t>
            </a:r>
            <a:r>
              <a:rPr lang="pl-PL" sz="3600" dirty="0" err="1">
                <a:solidFill>
                  <a:schemeClr val="tx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DSDiK</a:t>
            </a:r>
            <a:endParaRPr lang="pl-PL" sz="3600" dirty="0">
              <a:solidFill>
                <a:schemeClr val="tx1"/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endParaRPr kumimoji="0" lang="pl-PL" sz="3600" b="0" i="0" u="none" strike="noStrike" cap="none" spc="0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  <a:p>
            <a:pPr algn="l">
              <a:spcAft>
                <a:spcPts val="600"/>
              </a:spcAft>
            </a:pPr>
            <a:r>
              <a:rPr kumimoji="0" lang="pl-PL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Linie </a:t>
            </a:r>
            <a:r>
              <a:rPr kumimoji="0" lang="pl-PL" sz="3600" b="0" i="0" u="none" strike="noStrike" cap="none" spc="0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DSDiK</a:t>
            </a:r>
            <a:r>
              <a:rPr kumimoji="0" lang="pl-PL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 obsługiwane </a:t>
            </a:r>
            <a:r>
              <a:rPr lang="pl-PL" sz="3600" dirty="0">
                <a:latin typeface="Aptos" panose="020B0004020202020204" pitchFamily="34" charset="0"/>
                <a:cs typeface="Arial" panose="020B0604020202020204" pitchFamily="34" charset="0"/>
              </a:rPr>
              <a:t>przez pociągi pasażerskie</a:t>
            </a:r>
            <a:endParaRPr kumimoji="0" lang="pl-PL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endParaRPr kumimoji="0" lang="pl-PL" sz="3600" b="0" i="0" u="none" strike="noStrike" cap="none" spc="0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  <a:p>
            <a:pPr algn="l">
              <a:spcAft>
                <a:spcPts val="600"/>
              </a:spcAft>
            </a:pPr>
            <a:r>
              <a:rPr lang="pl-PL" sz="3600" dirty="0">
                <a:latin typeface="Aptos" panose="020B0004020202020204" pitchFamily="34" charset="0"/>
                <a:cs typeface="Arial" panose="020B0604020202020204" pitchFamily="34" charset="0"/>
              </a:rPr>
              <a:t>Linie </a:t>
            </a:r>
            <a:r>
              <a:rPr lang="pl-PL" sz="3600" dirty="0" err="1">
                <a:latin typeface="Aptos" panose="020B0004020202020204" pitchFamily="34" charset="0"/>
                <a:cs typeface="Arial" panose="020B0604020202020204" pitchFamily="34" charset="0"/>
              </a:rPr>
              <a:t>DSDiK</a:t>
            </a:r>
            <a:r>
              <a:rPr lang="pl-PL" sz="3600" dirty="0">
                <a:latin typeface="Aptos" panose="020B0004020202020204" pitchFamily="34" charset="0"/>
                <a:cs typeface="Arial" panose="020B0604020202020204" pitchFamily="34" charset="0"/>
              </a:rPr>
              <a:t> w trakcie prac rewitalizacyjnych</a:t>
            </a:r>
          </a:p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endParaRPr kumimoji="0" lang="pl-PL" sz="3600" b="0" i="0" u="none" strike="noStrike" cap="none" spc="0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  <a:p>
            <a:pPr algn="l">
              <a:spcAft>
                <a:spcPts val="600"/>
              </a:spcAft>
            </a:pPr>
            <a:r>
              <a:rPr lang="pl-PL" sz="3600" dirty="0">
                <a:latin typeface="Aptos" panose="020B0004020202020204" pitchFamily="34" charset="0"/>
                <a:cs typeface="Arial" panose="020B0604020202020204" pitchFamily="34" charset="0"/>
              </a:rPr>
              <a:t>Linie </a:t>
            </a:r>
            <a:r>
              <a:rPr lang="pl-PL" sz="3600" dirty="0" err="1">
                <a:latin typeface="Aptos" panose="020B0004020202020204" pitchFamily="34" charset="0"/>
                <a:cs typeface="Arial" panose="020B0604020202020204" pitchFamily="34" charset="0"/>
              </a:rPr>
              <a:t>DSDiK</a:t>
            </a:r>
            <a:r>
              <a:rPr lang="pl-PL" sz="3600" dirty="0">
                <a:latin typeface="Aptos" panose="020B0004020202020204" pitchFamily="34" charset="0"/>
                <a:cs typeface="Arial" panose="020B0604020202020204" pitchFamily="34" charset="0"/>
              </a:rPr>
              <a:t> w trakcie przygotowywania do inwestycji</a:t>
            </a:r>
          </a:p>
          <a:p>
            <a:pPr algn="l">
              <a:spcAft>
                <a:spcPts val="600"/>
              </a:spcAft>
            </a:pPr>
            <a:endParaRPr kumimoji="0" lang="pl-PL" sz="3600" b="0" i="0" u="none" strike="noStrike" cap="none" spc="0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  <a:p>
            <a:pPr algn="l">
              <a:spcAft>
                <a:spcPts val="600"/>
              </a:spcAft>
            </a:pPr>
            <a:r>
              <a:rPr lang="pl-PL" sz="3600" dirty="0">
                <a:latin typeface="Aptos" panose="020B0004020202020204" pitchFamily="34" charset="0"/>
                <a:cs typeface="Arial" panose="020B0604020202020204" pitchFamily="34" charset="0"/>
              </a:rPr>
              <a:t>Nieeksploatowane linie </a:t>
            </a:r>
            <a:r>
              <a:rPr lang="pl-PL" sz="3600" dirty="0" err="1">
                <a:latin typeface="Aptos" panose="020B0004020202020204" pitchFamily="34" charset="0"/>
                <a:cs typeface="Arial" panose="020B0604020202020204" pitchFamily="34" charset="0"/>
              </a:rPr>
              <a:t>DSDiK</a:t>
            </a:r>
            <a:endParaRPr lang="pl-PL" sz="3600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algn="l">
              <a:spcAft>
                <a:spcPts val="600"/>
              </a:spcAft>
            </a:pPr>
            <a:endParaRPr lang="pl-PL" sz="3600" dirty="0">
              <a:solidFill>
                <a:schemeClr val="accent1">
                  <a:lumMod val="75000"/>
                </a:schemeClr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algn="l">
              <a:spcAft>
                <a:spcPts val="600"/>
              </a:spcAft>
            </a:pPr>
            <a:endParaRPr lang="pl-PL" sz="3600" dirty="0">
              <a:solidFill>
                <a:schemeClr val="accent1">
                  <a:lumMod val="75000"/>
                </a:schemeClr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algn="l">
              <a:spcAft>
                <a:spcPts val="600"/>
              </a:spcAft>
            </a:pPr>
            <a:r>
              <a:rPr lang="pl-PL" sz="3600" dirty="0">
                <a:latin typeface="Aptos" panose="020B0004020202020204" pitchFamily="34" charset="0"/>
                <a:cs typeface="Arial" panose="020B0604020202020204" pitchFamily="34" charset="0"/>
              </a:rPr>
              <a:t>Pozostała historyczna sieć kolejowa</a:t>
            </a:r>
          </a:p>
          <a:p>
            <a:pPr algn="l">
              <a:spcAft>
                <a:spcPts val="600"/>
              </a:spcAft>
            </a:pPr>
            <a:r>
              <a:rPr lang="de-DE" sz="3600" dirty="0">
                <a:solidFill>
                  <a:schemeClr val="accent1">
                    <a:lumMod val="75000"/>
                  </a:schemeClr>
                </a:solidFill>
                <a:latin typeface="Aptos" panose="020B0004020202020204" pitchFamily="34" charset="0"/>
                <a:cs typeface="Arial" panose="020B0604020202020204" pitchFamily="34" charset="0"/>
              </a:rPr>
              <a:t>Übriges historische Bahnnetz</a:t>
            </a:r>
            <a:endParaRPr lang="pl-PL" sz="3600" dirty="0">
              <a:solidFill>
                <a:schemeClr val="accent1">
                  <a:lumMod val="75000"/>
                </a:schemeClr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Prostokąt 7">
            <a:extLst>
              <a:ext uri="{FF2B5EF4-FFF2-40B4-BE49-F238E27FC236}">
                <a16:creationId xmlns:a16="http://schemas.microsoft.com/office/drawing/2014/main" id="{AA5E95B9-69A0-A527-FA88-260FE97DD161}"/>
              </a:ext>
            </a:extLst>
          </p:cNvPr>
          <p:cNvSpPr/>
          <p:nvPr/>
        </p:nvSpPr>
        <p:spPr>
          <a:xfrm>
            <a:off x="517840" y="3389238"/>
            <a:ext cx="862149" cy="862149"/>
          </a:xfrm>
          <a:prstGeom prst="rect">
            <a:avLst/>
          </a:prstGeom>
          <a:solidFill>
            <a:srgbClr val="08AB5E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9" name="Prostokąt 8">
            <a:extLst>
              <a:ext uri="{FF2B5EF4-FFF2-40B4-BE49-F238E27FC236}">
                <a16:creationId xmlns:a16="http://schemas.microsoft.com/office/drawing/2014/main" id="{02E3B708-445E-0E09-7E04-BFF24204BCE4}"/>
              </a:ext>
            </a:extLst>
          </p:cNvPr>
          <p:cNvSpPr/>
          <p:nvPr/>
        </p:nvSpPr>
        <p:spPr>
          <a:xfrm>
            <a:off x="517838" y="10470155"/>
            <a:ext cx="862149" cy="862149"/>
          </a:xfrm>
          <a:prstGeom prst="rect">
            <a:avLst/>
          </a:prstGeom>
          <a:solidFill>
            <a:srgbClr val="FFCB26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C7A222DC-3025-2ABF-6598-01BEBA090DD0}"/>
              </a:ext>
            </a:extLst>
          </p:cNvPr>
          <p:cNvSpPr/>
          <p:nvPr/>
        </p:nvSpPr>
        <p:spPr>
          <a:xfrm>
            <a:off x="517838" y="9228712"/>
            <a:ext cx="862149" cy="862149"/>
          </a:xfrm>
          <a:prstGeom prst="rect">
            <a:avLst/>
          </a:prstGeom>
          <a:solidFill>
            <a:srgbClr val="FF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1" name="Prostokąt 10">
            <a:extLst>
              <a:ext uri="{FF2B5EF4-FFF2-40B4-BE49-F238E27FC236}">
                <a16:creationId xmlns:a16="http://schemas.microsoft.com/office/drawing/2014/main" id="{E752835B-8C64-1832-4023-0BCC1B6CCE14}"/>
              </a:ext>
            </a:extLst>
          </p:cNvPr>
          <p:cNvSpPr/>
          <p:nvPr/>
        </p:nvSpPr>
        <p:spPr>
          <a:xfrm>
            <a:off x="517837" y="12416993"/>
            <a:ext cx="862149" cy="862149"/>
          </a:xfrm>
          <a:prstGeom prst="rect">
            <a:avLst/>
          </a:prstGeom>
          <a:solidFill>
            <a:srgbClr val="CBCDCF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1BAD0D1B-6961-E25C-15AB-DC54A15FC818}"/>
              </a:ext>
            </a:extLst>
          </p:cNvPr>
          <p:cNvSpPr/>
          <p:nvPr/>
        </p:nvSpPr>
        <p:spPr>
          <a:xfrm>
            <a:off x="517838" y="7987269"/>
            <a:ext cx="862149" cy="862149"/>
          </a:xfrm>
          <a:prstGeom prst="rect">
            <a:avLst/>
          </a:prstGeom>
          <a:solidFill>
            <a:srgbClr val="9A06CC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2" name="Prostokąt 11">
            <a:extLst>
              <a:ext uri="{FF2B5EF4-FFF2-40B4-BE49-F238E27FC236}">
                <a16:creationId xmlns:a16="http://schemas.microsoft.com/office/drawing/2014/main" id="{F702C5D0-AA40-EFFB-7FA8-53BFEDEE733F}"/>
              </a:ext>
            </a:extLst>
          </p:cNvPr>
          <p:cNvSpPr/>
          <p:nvPr/>
        </p:nvSpPr>
        <p:spPr>
          <a:xfrm>
            <a:off x="517838" y="6745826"/>
            <a:ext cx="862149" cy="862149"/>
          </a:xfrm>
          <a:prstGeom prst="rect">
            <a:avLst/>
          </a:prstGeom>
          <a:solidFill>
            <a:srgbClr val="0000FF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ABE2FA0D-2660-C2A8-3A57-F1CA094B2EDB}"/>
              </a:ext>
            </a:extLst>
          </p:cNvPr>
          <p:cNvSpPr txBox="1"/>
          <p:nvPr/>
        </p:nvSpPr>
        <p:spPr>
          <a:xfrm>
            <a:off x="539284" y="6858889"/>
            <a:ext cx="862149" cy="63671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3200" b="1" i="0" u="none" strike="noStrike" cap="none" spc="0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82</a:t>
            </a:r>
          </a:p>
        </p:txBody>
      </p: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C947DA79-A1EA-D019-528B-88897E38C27D}"/>
              </a:ext>
            </a:extLst>
          </p:cNvPr>
          <p:cNvSpPr txBox="1"/>
          <p:nvPr/>
        </p:nvSpPr>
        <p:spPr>
          <a:xfrm>
            <a:off x="517190" y="8099987"/>
            <a:ext cx="862149" cy="63671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3200" b="1" i="0" u="none" strike="noStrike" cap="none" spc="0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114</a:t>
            </a:r>
          </a:p>
        </p:txBody>
      </p:sp>
      <p:sp>
        <p:nvSpPr>
          <p:cNvPr id="15" name="pole tekstowe 14">
            <a:extLst>
              <a:ext uri="{FF2B5EF4-FFF2-40B4-BE49-F238E27FC236}">
                <a16:creationId xmlns:a16="http://schemas.microsoft.com/office/drawing/2014/main" id="{B75C8DA9-C70D-3E1D-E4E6-217A5723D541}"/>
              </a:ext>
            </a:extLst>
          </p:cNvPr>
          <p:cNvSpPr txBox="1"/>
          <p:nvPr/>
        </p:nvSpPr>
        <p:spPr>
          <a:xfrm>
            <a:off x="308022" y="5509098"/>
            <a:ext cx="1280484" cy="91371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5000" b="1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374</a:t>
            </a:r>
          </a:p>
        </p:txBody>
      </p:sp>
      <p:sp>
        <p:nvSpPr>
          <p:cNvPr id="16" name="pole tekstowe 15">
            <a:extLst>
              <a:ext uri="{FF2B5EF4-FFF2-40B4-BE49-F238E27FC236}">
                <a16:creationId xmlns:a16="http://schemas.microsoft.com/office/drawing/2014/main" id="{F4D9EB73-07E0-4F63-BC0E-42800C5E9FD9}"/>
              </a:ext>
            </a:extLst>
          </p:cNvPr>
          <p:cNvSpPr txBox="1"/>
          <p:nvPr/>
        </p:nvSpPr>
        <p:spPr>
          <a:xfrm>
            <a:off x="250608" y="5088913"/>
            <a:ext cx="1280484" cy="5136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2400" b="1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[km]</a:t>
            </a:r>
          </a:p>
        </p:txBody>
      </p: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20815497-A401-7FF3-3645-2F78CD0151C5}"/>
              </a:ext>
            </a:extLst>
          </p:cNvPr>
          <p:cNvSpPr txBox="1"/>
          <p:nvPr/>
        </p:nvSpPr>
        <p:spPr>
          <a:xfrm>
            <a:off x="539284" y="9311278"/>
            <a:ext cx="862149" cy="63671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3200" b="1" i="0" u="none" strike="noStrike" cap="none" spc="0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95</a:t>
            </a:r>
          </a:p>
        </p:txBody>
      </p: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F9E16393-D888-3BC8-4E7D-E72C0751DA56}"/>
              </a:ext>
            </a:extLst>
          </p:cNvPr>
          <p:cNvSpPr txBox="1"/>
          <p:nvPr/>
        </p:nvSpPr>
        <p:spPr>
          <a:xfrm>
            <a:off x="517840" y="10617215"/>
            <a:ext cx="862149" cy="63671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3200" b="1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83</a:t>
            </a:r>
          </a:p>
        </p:txBody>
      </p:sp>
    </p:spTree>
    <p:extLst>
      <p:ext uri="{BB962C8B-B14F-4D97-AF65-F5344CB8AC3E}">
        <p14:creationId xmlns:p14="http://schemas.microsoft.com/office/powerpoint/2010/main" val="1411340171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animBg="1" advAuto="0"/>
      <p:bldP spid="142" grpId="0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082CB3-9CC8-6D0E-C94A-61B6C2A39C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extBox 50">
            <a:extLst>
              <a:ext uri="{FF2B5EF4-FFF2-40B4-BE49-F238E27FC236}">
                <a16:creationId xmlns:a16="http://schemas.microsoft.com/office/drawing/2014/main" id="{2C82FA6B-D5D5-C499-CC14-D7DE99278FA7}"/>
              </a:ext>
            </a:extLst>
          </p:cNvPr>
          <p:cNvSpPr/>
          <p:nvPr/>
        </p:nvSpPr>
        <p:spPr>
          <a:xfrm>
            <a:off x="517839" y="721895"/>
            <a:ext cx="20591738" cy="861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tIns="91439" bIns="91439">
            <a:spAutoFit/>
          </a:bodyPr>
          <a:lstStyle>
            <a:lvl1pPr algn="l" defTabSz="1828800">
              <a:defRPr sz="40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pl-PL" sz="4400" dirty="0">
                <a:latin typeface="Aptos" panose="020B0004020202020204" pitchFamily="34" charset="0"/>
                <a:cs typeface="Arial" pitchFamily="34" charset="0"/>
              </a:rPr>
              <a:t>4. Sieć kolejowych przewozów pasażerskich w Województwie Dolnośląskim</a:t>
            </a:r>
          </a:p>
        </p:txBody>
      </p:sp>
      <p:sp>
        <p:nvSpPr>
          <p:cNvPr id="142" name="Straight Connector 52">
            <a:extLst>
              <a:ext uri="{FF2B5EF4-FFF2-40B4-BE49-F238E27FC236}">
                <a16:creationId xmlns:a16="http://schemas.microsoft.com/office/drawing/2014/main" id="{00F8E26F-C187-590F-9CA5-FA7E8C457FB0}"/>
              </a:ext>
            </a:extLst>
          </p:cNvPr>
          <p:cNvSpPr/>
          <p:nvPr/>
        </p:nvSpPr>
        <p:spPr>
          <a:xfrm>
            <a:off x="517838" y="2510767"/>
            <a:ext cx="2586235" cy="259"/>
          </a:xfrm>
          <a:prstGeom prst="line">
            <a:avLst/>
          </a:prstGeom>
          <a:ln w="50800">
            <a:solidFill>
              <a:srgbClr val="262626"/>
            </a:solidFill>
            <a:miter/>
          </a:ln>
        </p:spPr>
        <p:txBody>
          <a:bodyPr tIns="91439" bIns="91439"/>
          <a:lstStyle/>
          <a:p>
            <a:pPr algn="l" defTabSz="1828800">
              <a:defRPr sz="3600">
                <a:latin typeface="Calibri"/>
                <a:ea typeface="Calibri"/>
                <a:cs typeface="Calibri"/>
                <a:sym typeface="Calibri"/>
              </a:defRPr>
            </a:pPr>
            <a:endParaRPr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C3FB73A2-12C3-B176-D1A3-654E51EF40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434" y="2346693"/>
            <a:ext cx="12885669" cy="11015099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C0EA5DF9-BEAC-713D-F67F-F7F4BD1ECA6A}"/>
              </a:ext>
            </a:extLst>
          </p:cNvPr>
          <p:cNvSpPr txBox="1"/>
          <p:nvPr/>
        </p:nvSpPr>
        <p:spPr>
          <a:xfrm>
            <a:off x="2190204" y="8381886"/>
            <a:ext cx="12885669" cy="456086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pl-PL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Linie obsługiwane przez pociągi pasażerskie</a:t>
            </a:r>
          </a:p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endParaRPr kumimoji="0" lang="pl-PL" sz="3600" b="0" i="0" u="none" strike="noStrike" cap="none" spc="0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pl-PL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Linie tymczasowo obsługiwane autobusami KKA</a:t>
            </a:r>
          </a:p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endParaRPr kumimoji="0" lang="pl-PL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lang="pl-PL" sz="3600" dirty="0">
                <a:latin typeface="Aptos" panose="020B0004020202020204" pitchFamily="34" charset="0"/>
                <a:cs typeface="Arial" panose="020B0604020202020204" pitchFamily="34" charset="0"/>
              </a:rPr>
              <a:t>Linie planowane do docelowej obsługi pociągami</a:t>
            </a:r>
          </a:p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endParaRPr lang="pl-PL" sz="3600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algn="l">
              <a:spcAft>
                <a:spcPts val="600"/>
              </a:spcAft>
            </a:pPr>
            <a:r>
              <a:rPr lang="pl-PL" sz="3600" dirty="0">
                <a:latin typeface="Aptos" panose="020B0004020202020204" pitchFamily="34" charset="0"/>
                <a:cs typeface="Arial" panose="020B0604020202020204" pitchFamily="34" charset="0"/>
              </a:rPr>
              <a:t>Pozostała historyczna sieć kolejowa</a:t>
            </a:r>
          </a:p>
        </p:txBody>
      </p:sp>
      <p:sp>
        <p:nvSpPr>
          <p:cNvPr id="8" name="Prostokąt 7">
            <a:extLst>
              <a:ext uri="{FF2B5EF4-FFF2-40B4-BE49-F238E27FC236}">
                <a16:creationId xmlns:a16="http://schemas.microsoft.com/office/drawing/2014/main" id="{0F1E8261-B37F-AC57-C27A-89B9F75CA720}"/>
              </a:ext>
            </a:extLst>
          </p:cNvPr>
          <p:cNvSpPr/>
          <p:nvPr/>
        </p:nvSpPr>
        <p:spPr>
          <a:xfrm>
            <a:off x="888274" y="8348965"/>
            <a:ext cx="862149" cy="862149"/>
          </a:xfrm>
          <a:prstGeom prst="rect">
            <a:avLst/>
          </a:prstGeom>
          <a:solidFill>
            <a:srgbClr val="08AB5E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9" name="Prostokąt 8">
            <a:extLst>
              <a:ext uri="{FF2B5EF4-FFF2-40B4-BE49-F238E27FC236}">
                <a16:creationId xmlns:a16="http://schemas.microsoft.com/office/drawing/2014/main" id="{929E2A0F-D16D-8086-2A92-9402A04423B3}"/>
              </a:ext>
            </a:extLst>
          </p:cNvPr>
          <p:cNvSpPr/>
          <p:nvPr/>
        </p:nvSpPr>
        <p:spPr>
          <a:xfrm>
            <a:off x="888274" y="9595800"/>
            <a:ext cx="862149" cy="862149"/>
          </a:xfrm>
          <a:prstGeom prst="rect">
            <a:avLst/>
          </a:prstGeom>
          <a:solidFill>
            <a:srgbClr val="FFCB26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88E89EE7-9F3A-47CD-B59D-8139FAD7B864}"/>
              </a:ext>
            </a:extLst>
          </p:cNvPr>
          <p:cNvSpPr/>
          <p:nvPr/>
        </p:nvSpPr>
        <p:spPr>
          <a:xfrm>
            <a:off x="888274" y="10842635"/>
            <a:ext cx="862149" cy="862149"/>
          </a:xfrm>
          <a:prstGeom prst="rect">
            <a:avLst/>
          </a:prstGeom>
          <a:solidFill>
            <a:srgbClr val="35BFF2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E3AC4386-E309-63E7-38AD-D99548998C6E}"/>
              </a:ext>
            </a:extLst>
          </p:cNvPr>
          <p:cNvSpPr txBox="1"/>
          <p:nvPr/>
        </p:nvSpPr>
        <p:spPr>
          <a:xfrm>
            <a:off x="740227" y="3037053"/>
            <a:ext cx="10872653" cy="425308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algn="l">
              <a:spcAft>
                <a:spcPts val="600"/>
              </a:spcAft>
            </a:pPr>
            <a:r>
              <a:rPr kumimoji="0" lang="pl-PL" sz="480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Długość obsługiwanych linii przez pociągi pasażerskie i kolejową komunikację autobusową (KKA)</a:t>
            </a:r>
          </a:p>
          <a:p>
            <a:pPr algn="l">
              <a:spcAft>
                <a:spcPts val="600"/>
              </a:spcAft>
            </a:pPr>
            <a:r>
              <a:rPr kumimoji="0" lang="pl-PL" sz="5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2026: 1 454 km</a:t>
            </a:r>
            <a:endParaRPr kumimoji="0" lang="pl-PL" sz="5400" b="1" i="0" u="none" strike="noStrike" cap="none" spc="0" normalizeH="0" baseline="30000" dirty="0">
              <a:ln>
                <a:noFill/>
              </a:ln>
              <a:solidFill>
                <a:srgbClr val="000000"/>
              </a:solidFill>
              <a:effectLst/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  <a:p>
            <a:pPr algn="l">
              <a:spcAft>
                <a:spcPts val="600"/>
              </a:spcAft>
            </a:pPr>
            <a:r>
              <a:rPr lang="pl-PL" sz="5400" b="1" dirty="0">
                <a:latin typeface="Aptos" panose="020B0004020202020204" pitchFamily="34" charset="0"/>
                <a:cs typeface="Arial" panose="020B0604020202020204" pitchFamily="34" charset="0"/>
              </a:rPr>
              <a:t>2030+: 1 828 km</a:t>
            </a:r>
          </a:p>
        </p:txBody>
      </p:sp>
      <p:sp>
        <p:nvSpPr>
          <p:cNvPr id="11" name="Prostokąt 10">
            <a:extLst>
              <a:ext uri="{FF2B5EF4-FFF2-40B4-BE49-F238E27FC236}">
                <a16:creationId xmlns:a16="http://schemas.microsoft.com/office/drawing/2014/main" id="{608BE5E3-AEB4-E846-EC56-9370704D9B65}"/>
              </a:ext>
            </a:extLst>
          </p:cNvPr>
          <p:cNvSpPr/>
          <p:nvPr/>
        </p:nvSpPr>
        <p:spPr>
          <a:xfrm>
            <a:off x="888273" y="12089470"/>
            <a:ext cx="862149" cy="862149"/>
          </a:xfrm>
          <a:prstGeom prst="rect">
            <a:avLst/>
          </a:prstGeom>
          <a:solidFill>
            <a:srgbClr val="CBCDCF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2039994194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animBg="1" advAuto="0"/>
      <p:bldP spid="142" grpId="0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EC7ED5-F931-566E-FA83-560C48AE14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extBox 50">
            <a:extLst>
              <a:ext uri="{FF2B5EF4-FFF2-40B4-BE49-F238E27FC236}">
                <a16:creationId xmlns:a16="http://schemas.microsoft.com/office/drawing/2014/main" id="{335A4E25-9716-A19C-93C2-5CDD2191B6D4}"/>
              </a:ext>
            </a:extLst>
          </p:cNvPr>
          <p:cNvSpPr/>
          <p:nvPr/>
        </p:nvSpPr>
        <p:spPr>
          <a:xfrm>
            <a:off x="517839" y="721895"/>
            <a:ext cx="20591738" cy="861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tIns="91439" bIns="91439">
            <a:spAutoFit/>
          </a:bodyPr>
          <a:lstStyle>
            <a:lvl1pPr algn="l" defTabSz="1828800">
              <a:defRPr sz="40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pl-PL" sz="4400" dirty="0">
                <a:latin typeface="Aptos" panose="020B0004020202020204" pitchFamily="34" charset="0"/>
                <a:cs typeface="Arial" pitchFamily="34" charset="0"/>
              </a:rPr>
              <a:t>5. Województwo Dolnośląskie – docelowy układ linii komunikacyjnych</a:t>
            </a:r>
          </a:p>
        </p:txBody>
      </p:sp>
      <p:sp>
        <p:nvSpPr>
          <p:cNvPr id="142" name="Straight Connector 52">
            <a:extLst>
              <a:ext uri="{FF2B5EF4-FFF2-40B4-BE49-F238E27FC236}">
                <a16:creationId xmlns:a16="http://schemas.microsoft.com/office/drawing/2014/main" id="{55121ACA-4E05-F577-4EFA-FCF2B674588B}"/>
              </a:ext>
            </a:extLst>
          </p:cNvPr>
          <p:cNvSpPr/>
          <p:nvPr/>
        </p:nvSpPr>
        <p:spPr>
          <a:xfrm>
            <a:off x="517838" y="2510767"/>
            <a:ext cx="2586235" cy="259"/>
          </a:xfrm>
          <a:prstGeom prst="line">
            <a:avLst/>
          </a:prstGeom>
          <a:ln w="50800">
            <a:solidFill>
              <a:srgbClr val="262626"/>
            </a:solidFill>
            <a:miter/>
          </a:ln>
        </p:spPr>
        <p:txBody>
          <a:bodyPr tIns="91439" bIns="91439"/>
          <a:lstStyle/>
          <a:p>
            <a:pPr algn="l" defTabSz="1828800">
              <a:defRPr sz="3600">
                <a:latin typeface="Calibri"/>
                <a:ea typeface="Calibri"/>
                <a:cs typeface="Calibri"/>
                <a:sym typeface="Calibri"/>
              </a:defRPr>
            </a:pPr>
            <a:endParaRPr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0080C23-7F1D-7848-3CE3-3AD0A4D568C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486" y="2166383"/>
            <a:ext cx="14892320" cy="11335537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7EC164E8-DB2C-3052-4800-B72B25D6FE8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194" y="11350738"/>
            <a:ext cx="3664020" cy="1213706"/>
          </a:xfrm>
          <a:prstGeom prst="rect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B7171242-5CDD-2E71-0EA7-2B03003B7188}"/>
              </a:ext>
            </a:extLst>
          </p:cNvPr>
          <p:cNvSpPr txBox="1"/>
          <p:nvPr/>
        </p:nvSpPr>
        <p:spPr>
          <a:xfrm>
            <a:off x="635404" y="9321142"/>
            <a:ext cx="7271648" cy="12060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lang="pl-PL" sz="3200" dirty="0">
                <a:latin typeface="Aptos" panose="020B0004020202020204" pitchFamily="34" charset="0"/>
                <a:cs typeface="Arial" panose="020B0604020202020204" pitchFamily="34" charset="0"/>
              </a:rPr>
              <a:t>Planowane interwały obsługi poszczególnych linii</a:t>
            </a:r>
          </a:p>
        </p:txBody>
      </p: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930B455F-FDCF-CB7A-45C8-9713B93A8B0B}"/>
              </a:ext>
            </a:extLst>
          </p:cNvPr>
          <p:cNvSpPr txBox="1"/>
          <p:nvPr/>
        </p:nvSpPr>
        <p:spPr>
          <a:xfrm>
            <a:off x="635404" y="3268373"/>
            <a:ext cx="7271648" cy="43608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lang="pl-PL" sz="4400" b="1" dirty="0">
                <a:latin typeface="Aptos" panose="020B0004020202020204" pitchFamily="34" charset="0"/>
                <a:cs typeface="Arial" panose="020B0604020202020204" pitchFamily="34" charset="0"/>
              </a:rPr>
              <a:t>Wyłącznie pociągi regionalne wojewódzkie</a:t>
            </a:r>
          </a:p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pl-PL" sz="4400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(bez pociągów międzywojewódzkich oraz przewozów aglomeracyjnych we Wrocławiu)</a:t>
            </a:r>
            <a:endParaRPr kumimoji="0" lang="pl-PL" sz="4400" b="0" i="0" u="none" strike="noStrike" cap="none" spc="0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3410413573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animBg="1" advAuto="0"/>
      <p:bldP spid="142" grpId="0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7FFC46-DC92-41F2-C2ED-087F481AF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extBox 50">
            <a:extLst>
              <a:ext uri="{FF2B5EF4-FFF2-40B4-BE49-F238E27FC236}">
                <a16:creationId xmlns:a16="http://schemas.microsoft.com/office/drawing/2014/main" id="{34675C70-B32B-1902-AD03-41ED71AAE689}"/>
              </a:ext>
            </a:extLst>
          </p:cNvPr>
          <p:cNvSpPr/>
          <p:nvPr/>
        </p:nvSpPr>
        <p:spPr>
          <a:xfrm>
            <a:off x="517839" y="721895"/>
            <a:ext cx="20591738" cy="923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tIns="91439" bIns="91439">
            <a:spAutoFit/>
          </a:bodyPr>
          <a:lstStyle>
            <a:lvl1pPr algn="l" defTabSz="1828800">
              <a:defRPr sz="40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pl-PL" sz="4800" dirty="0">
                <a:latin typeface="Aptos" panose="020B0004020202020204" pitchFamily="34" charset="0"/>
                <a:cs typeface="Arial" pitchFamily="34" charset="0"/>
              </a:rPr>
              <a:t>6a. Województwo Dolnośląskie – pasażerskie powiązania przygraniczne</a:t>
            </a:r>
          </a:p>
        </p:txBody>
      </p:sp>
      <p:sp>
        <p:nvSpPr>
          <p:cNvPr id="142" name="Straight Connector 52">
            <a:extLst>
              <a:ext uri="{FF2B5EF4-FFF2-40B4-BE49-F238E27FC236}">
                <a16:creationId xmlns:a16="http://schemas.microsoft.com/office/drawing/2014/main" id="{BFC4994C-E710-42AD-90A7-47A5BEFEA25D}"/>
              </a:ext>
            </a:extLst>
          </p:cNvPr>
          <p:cNvSpPr/>
          <p:nvPr/>
        </p:nvSpPr>
        <p:spPr>
          <a:xfrm>
            <a:off x="517838" y="2510767"/>
            <a:ext cx="2586235" cy="259"/>
          </a:xfrm>
          <a:prstGeom prst="line">
            <a:avLst/>
          </a:prstGeom>
          <a:ln w="50800">
            <a:solidFill>
              <a:srgbClr val="262626"/>
            </a:solidFill>
            <a:miter/>
          </a:ln>
        </p:spPr>
        <p:txBody>
          <a:bodyPr tIns="91439" bIns="91439"/>
          <a:lstStyle/>
          <a:p>
            <a:pPr algn="l" defTabSz="1828800">
              <a:defRPr sz="3600">
                <a:latin typeface="Calibri"/>
                <a:ea typeface="Calibri"/>
                <a:cs typeface="Calibri"/>
                <a:sym typeface="Calibri"/>
              </a:defRPr>
            </a:pPr>
            <a:endParaRPr dirty="0"/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0117DFBB-BFFC-F0F4-4AA1-3BFBD6832CD9}"/>
              </a:ext>
            </a:extLst>
          </p:cNvPr>
          <p:cNvSpPr txBox="1"/>
          <p:nvPr/>
        </p:nvSpPr>
        <p:spPr>
          <a:xfrm>
            <a:off x="1810955" y="9254664"/>
            <a:ext cx="10053831" cy="12060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algn="l">
              <a:spcAft>
                <a:spcPts val="600"/>
              </a:spcAft>
            </a:pPr>
            <a:r>
              <a:rPr lang="pl-PL" sz="3200" b="1" dirty="0">
                <a:latin typeface="Aptos" panose="020B0004020202020204" pitchFamily="34" charset="0"/>
                <a:cs typeface="Arial" panose="020B0604020202020204" pitchFamily="34" charset="0"/>
              </a:rPr>
              <a:t>Czynne przejście polsko-niemieckie</a:t>
            </a:r>
            <a:br>
              <a:rPr lang="pl-PL" sz="3200" b="1" dirty="0">
                <a:latin typeface="Aptos" panose="020B0004020202020204" pitchFamily="34" charset="0"/>
                <a:cs typeface="Arial" panose="020B0604020202020204" pitchFamily="34" charset="0"/>
              </a:rPr>
            </a:br>
            <a:r>
              <a:rPr lang="pl-PL" sz="3200" b="1" dirty="0">
                <a:latin typeface="Aptos" panose="020B0004020202020204" pitchFamily="34" charset="0"/>
                <a:cs typeface="Arial" panose="020B0604020202020204" pitchFamily="34" charset="0"/>
              </a:rPr>
              <a:t>w międzynarodowym ruchu pasażerskim</a:t>
            </a:r>
          </a:p>
        </p:txBody>
      </p: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43D8E23B-3531-4721-856B-352A075A90AD}"/>
              </a:ext>
            </a:extLst>
          </p:cNvPr>
          <p:cNvSpPr txBox="1"/>
          <p:nvPr/>
        </p:nvSpPr>
        <p:spPr>
          <a:xfrm>
            <a:off x="1810955" y="3239104"/>
            <a:ext cx="7271648" cy="12060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algn="l">
              <a:spcAft>
                <a:spcPts val="600"/>
              </a:spcAft>
            </a:pPr>
            <a:r>
              <a:rPr lang="pl-PL" sz="3200" b="1" dirty="0">
                <a:solidFill>
                  <a:schemeClr val="tx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Czynne przejścia polsko-czeskie</a:t>
            </a:r>
            <a:br>
              <a:rPr lang="pl-PL" sz="3200" b="1" dirty="0">
                <a:solidFill>
                  <a:schemeClr val="tx1"/>
                </a:solidFill>
                <a:latin typeface="Aptos" panose="020B0004020202020204" pitchFamily="34" charset="0"/>
                <a:cs typeface="Arial" panose="020B0604020202020204" pitchFamily="34" charset="0"/>
              </a:rPr>
            </a:br>
            <a:r>
              <a:rPr lang="pl-PL" sz="3200" b="1" dirty="0">
                <a:solidFill>
                  <a:schemeClr val="tx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w regionalnym ruchu pasażerskim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A167AA38-CD22-F2F8-C637-44617ACE8DC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20549" y="2335950"/>
            <a:ext cx="11983528" cy="11014859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EB0A6F39-E2E0-4778-257B-AA31AC58A559}"/>
              </a:ext>
            </a:extLst>
          </p:cNvPr>
          <p:cNvSpPr txBox="1"/>
          <p:nvPr/>
        </p:nvSpPr>
        <p:spPr>
          <a:xfrm>
            <a:off x="1810955" y="5230089"/>
            <a:ext cx="7271648" cy="12060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algn="l">
              <a:spcAft>
                <a:spcPts val="600"/>
              </a:spcAft>
            </a:pPr>
            <a:r>
              <a:rPr lang="pl-PL" sz="3200" b="1" dirty="0">
                <a:latin typeface="Aptos" panose="020B0004020202020204" pitchFamily="34" charset="0"/>
                <a:cs typeface="Arial" panose="020B0604020202020204" pitchFamily="34" charset="0"/>
              </a:rPr>
              <a:t>Czynne przejścia polsko-niemieckie</a:t>
            </a:r>
            <a:br>
              <a:rPr lang="pl-PL" sz="3200" b="1" dirty="0">
                <a:latin typeface="Aptos" panose="020B0004020202020204" pitchFamily="34" charset="0"/>
                <a:cs typeface="Arial" panose="020B0604020202020204" pitchFamily="34" charset="0"/>
              </a:rPr>
            </a:br>
            <a:r>
              <a:rPr lang="pl-PL" sz="3200" b="1" dirty="0">
                <a:solidFill>
                  <a:schemeClr val="tx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w regionalnym ruchu pasażerskim</a:t>
            </a:r>
            <a:endParaRPr lang="pl-PL" sz="3200" b="1" dirty="0">
              <a:latin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248B7D91-AF0B-E804-3F9C-738710DC2156}"/>
              </a:ext>
            </a:extLst>
          </p:cNvPr>
          <p:cNvSpPr txBox="1"/>
          <p:nvPr/>
        </p:nvSpPr>
        <p:spPr>
          <a:xfrm>
            <a:off x="1810955" y="11514894"/>
            <a:ext cx="10053831" cy="71365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algn="l">
              <a:spcAft>
                <a:spcPts val="600"/>
              </a:spcAft>
            </a:pPr>
            <a:r>
              <a:rPr lang="pl-PL" sz="3200" b="1" dirty="0">
                <a:latin typeface="Aptos" panose="020B0004020202020204" pitchFamily="34" charset="0"/>
                <a:cs typeface="Arial" panose="020B0604020202020204" pitchFamily="34" charset="0"/>
              </a:rPr>
              <a:t>Perspektywiczne połączenia w przyszłości</a:t>
            </a:r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id="{D3A5F559-3085-49BB-9C71-3D9314C542C0}"/>
              </a:ext>
            </a:extLst>
          </p:cNvPr>
          <p:cNvSpPr/>
          <p:nvPr/>
        </p:nvSpPr>
        <p:spPr>
          <a:xfrm>
            <a:off x="436959" y="3384609"/>
            <a:ext cx="862149" cy="862149"/>
          </a:xfrm>
          <a:prstGeom prst="rect">
            <a:avLst/>
          </a:prstGeom>
          <a:solidFill>
            <a:srgbClr val="10579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8" name="Prostokąt 7">
            <a:extLst>
              <a:ext uri="{FF2B5EF4-FFF2-40B4-BE49-F238E27FC236}">
                <a16:creationId xmlns:a16="http://schemas.microsoft.com/office/drawing/2014/main" id="{283AD42E-62A7-FC48-EB02-E3A6A9A02FF6}"/>
              </a:ext>
            </a:extLst>
          </p:cNvPr>
          <p:cNvSpPr/>
          <p:nvPr/>
        </p:nvSpPr>
        <p:spPr>
          <a:xfrm>
            <a:off x="436959" y="5398619"/>
            <a:ext cx="862149" cy="862149"/>
          </a:xfrm>
          <a:prstGeom prst="rect">
            <a:avLst/>
          </a:prstGeom>
          <a:solidFill>
            <a:srgbClr val="ED3136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9" name="Prostokąt 8">
            <a:extLst>
              <a:ext uri="{FF2B5EF4-FFF2-40B4-BE49-F238E27FC236}">
                <a16:creationId xmlns:a16="http://schemas.microsoft.com/office/drawing/2014/main" id="{F373BC56-9B72-1B4B-1D87-5B6B89F51441}"/>
              </a:ext>
            </a:extLst>
          </p:cNvPr>
          <p:cNvSpPr/>
          <p:nvPr/>
        </p:nvSpPr>
        <p:spPr>
          <a:xfrm>
            <a:off x="436959" y="7412629"/>
            <a:ext cx="862149" cy="862149"/>
          </a:xfrm>
          <a:prstGeom prst="rect">
            <a:avLst/>
          </a:prstGeom>
          <a:solidFill>
            <a:srgbClr val="35BFF2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F9E0EB8F-00C5-E690-E34D-EABCDDA30738}"/>
              </a:ext>
            </a:extLst>
          </p:cNvPr>
          <p:cNvSpPr/>
          <p:nvPr/>
        </p:nvSpPr>
        <p:spPr>
          <a:xfrm>
            <a:off x="436959" y="11440648"/>
            <a:ext cx="862149" cy="862149"/>
          </a:xfrm>
          <a:prstGeom prst="rect">
            <a:avLst/>
          </a:prstGeom>
          <a:solidFill>
            <a:srgbClr val="CBCDCF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BCE4E0D1-8BC3-640D-9FBE-71963712593E}"/>
              </a:ext>
            </a:extLst>
          </p:cNvPr>
          <p:cNvSpPr txBox="1"/>
          <p:nvPr/>
        </p:nvSpPr>
        <p:spPr>
          <a:xfrm>
            <a:off x="1810954" y="7240331"/>
            <a:ext cx="8597747" cy="12060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algn="l">
              <a:spcAft>
                <a:spcPts val="600"/>
              </a:spcAft>
            </a:pPr>
            <a:r>
              <a:rPr lang="pl-PL" sz="3200" b="1" dirty="0">
                <a:latin typeface="Aptos" panose="020B0004020202020204" pitchFamily="34" charset="0"/>
                <a:cs typeface="Arial" panose="020B0604020202020204" pitchFamily="34" charset="0"/>
              </a:rPr>
              <a:t>Czynne przejścia polsko-czeskie</a:t>
            </a:r>
            <a:br>
              <a:rPr lang="pl-PL" sz="3200" b="1" dirty="0">
                <a:latin typeface="Aptos" panose="020B0004020202020204" pitchFamily="34" charset="0"/>
                <a:cs typeface="Arial" panose="020B0604020202020204" pitchFamily="34" charset="0"/>
              </a:rPr>
            </a:br>
            <a:r>
              <a:rPr lang="pl-PL" sz="3200" b="1" dirty="0">
                <a:solidFill>
                  <a:schemeClr val="tx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w międzynarodowym ruchu pasażerskim</a:t>
            </a:r>
            <a:endParaRPr lang="pl-PL" sz="3200" b="1" dirty="0">
              <a:latin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Prostokąt 11">
            <a:extLst>
              <a:ext uri="{FF2B5EF4-FFF2-40B4-BE49-F238E27FC236}">
                <a16:creationId xmlns:a16="http://schemas.microsoft.com/office/drawing/2014/main" id="{33826AAB-61C4-66F5-BCB2-CB87D63CE733}"/>
              </a:ext>
            </a:extLst>
          </p:cNvPr>
          <p:cNvSpPr/>
          <p:nvPr/>
        </p:nvSpPr>
        <p:spPr>
          <a:xfrm>
            <a:off x="436959" y="9426639"/>
            <a:ext cx="862149" cy="862149"/>
          </a:xfrm>
          <a:prstGeom prst="rect">
            <a:avLst/>
          </a:prstGeom>
          <a:solidFill>
            <a:srgbClr val="FF680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4080325117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animBg="1" advAuto="0"/>
      <p:bldP spid="142" grpId="0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3849C7-FD3D-24D3-2312-5BF66C5DC8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extBox 50">
            <a:extLst>
              <a:ext uri="{FF2B5EF4-FFF2-40B4-BE49-F238E27FC236}">
                <a16:creationId xmlns:a16="http://schemas.microsoft.com/office/drawing/2014/main" id="{565FF7EF-6A99-273B-0737-AC9EFCF6608D}"/>
              </a:ext>
            </a:extLst>
          </p:cNvPr>
          <p:cNvSpPr/>
          <p:nvPr/>
        </p:nvSpPr>
        <p:spPr>
          <a:xfrm>
            <a:off x="517839" y="721895"/>
            <a:ext cx="20591738" cy="861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tIns="91439" bIns="91439">
            <a:spAutoFit/>
          </a:bodyPr>
          <a:lstStyle>
            <a:lvl1pPr algn="l" defTabSz="1828800">
              <a:defRPr sz="40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pl-PL" sz="4400" dirty="0">
                <a:latin typeface="Aptos" panose="020B0004020202020204" pitchFamily="34" charset="0"/>
                <a:cs typeface="Arial" pitchFamily="34" charset="0"/>
              </a:rPr>
              <a:t>6b. Województwo Dolnośląskie – pasażerskie powiązania przygraniczne</a:t>
            </a:r>
          </a:p>
        </p:txBody>
      </p:sp>
      <p:sp>
        <p:nvSpPr>
          <p:cNvPr id="142" name="Straight Connector 52">
            <a:extLst>
              <a:ext uri="{FF2B5EF4-FFF2-40B4-BE49-F238E27FC236}">
                <a16:creationId xmlns:a16="http://schemas.microsoft.com/office/drawing/2014/main" id="{B94CAE2D-185D-16F4-F105-438E94667C63}"/>
              </a:ext>
            </a:extLst>
          </p:cNvPr>
          <p:cNvSpPr/>
          <p:nvPr/>
        </p:nvSpPr>
        <p:spPr>
          <a:xfrm>
            <a:off x="517838" y="2510767"/>
            <a:ext cx="2586235" cy="259"/>
          </a:xfrm>
          <a:prstGeom prst="line">
            <a:avLst/>
          </a:prstGeom>
          <a:ln w="50800">
            <a:solidFill>
              <a:srgbClr val="262626"/>
            </a:solidFill>
            <a:miter/>
          </a:ln>
        </p:spPr>
        <p:txBody>
          <a:bodyPr tIns="91439" bIns="91439"/>
          <a:lstStyle/>
          <a:p>
            <a:pPr algn="l" defTabSz="1828800">
              <a:defRPr sz="3600">
                <a:latin typeface="Calibri"/>
                <a:ea typeface="Calibri"/>
                <a:cs typeface="Calibri"/>
                <a:sym typeface="Calibri"/>
              </a:defRPr>
            </a:pPr>
            <a:endParaRPr dirty="0"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818A2B30-C4EF-62D9-7E9C-FD600A21C0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549" y="2335950"/>
            <a:ext cx="20591738" cy="18927240"/>
          </a:xfrm>
          <a:prstGeom prst="rect">
            <a:avLst/>
          </a:prstGeom>
        </p:spPr>
      </p:pic>
      <p:sp>
        <p:nvSpPr>
          <p:cNvPr id="20" name="Dowolny kształt: kształt 19">
            <a:extLst>
              <a:ext uri="{FF2B5EF4-FFF2-40B4-BE49-F238E27FC236}">
                <a16:creationId xmlns:a16="http://schemas.microsoft.com/office/drawing/2014/main" id="{7E742C29-15E0-7418-FE83-6C86336EA8B5}"/>
              </a:ext>
            </a:extLst>
          </p:cNvPr>
          <p:cNvSpPr/>
          <p:nvPr/>
        </p:nvSpPr>
        <p:spPr>
          <a:xfrm>
            <a:off x="12733361" y="8474263"/>
            <a:ext cx="12992669" cy="1952627"/>
          </a:xfrm>
          <a:custGeom>
            <a:avLst/>
            <a:gdLst>
              <a:gd name="connsiteX0" fmla="*/ 0 w 12992669"/>
              <a:gd name="connsiteY0" fmla="*/ 1461307 h 1952627"/>
              <a:gd name="connsiteX1" fmla="*/ 368490 w 12992669"/>
              <a:gd name="connsiteY1" fmla="*/ 1570489 h 1952627"/>
              <a:gd name="connsiteX2" fmla="*/ 559558 w 12992669"/>
              <a:gd name="connsiteY2" fmla="*/ 1147409 h 1952627"/>
              <a:gd name="connsiteX3" fmla="*/ 668740 w 12992669"/>
              <a:gd name="connsiteY3" fmla="*/ 601498 h 1952627"/>
              <a:gd name="connsiteX4" fmla="*/ 928048 w 12992669"/>
              <a:gd name="connsiteY4" fmla="*/ 451373 h 1952627"/>
              <a:gd name="connsiteX5" fmla="*/ 1446663 w 12992669"/>
              <a:gd name="connsiteY5" fmla="*/ 192065 h 1952627"/>
              <a:gd name="connsiteX6" fmla="*/ 1774209 w 12992669"/>
              <a:gd name="connsiteY6" fmla="*/ 997 h 1952627"/>
              <a:gd name="connsiteX7" fmla="*/ 2279176 w 12992669"/>
              <a:gd name="connsiteY7" fmla="*/ 273952 h 1952627"/>
              <a:gd name="connsiteX8" fmla="*/ 2770496 w 12992669"/>
              <a:gd name="connsiteY8" fmla="*/ 355838 h 1952627"/>
              <a:gd name="connsiteX9" fmla="*/ 3575714 w 12992669"/>
              <a:gd name="connsiteY9" fmla="*/ 287600 h 1952627"/>
              <a:gd name="connsiteX10" fmla="*/ 3985146 w 12992669"/>
              <a:gd name="connsiteY10" fmla="*/ 355838 h 1952627"/>
              <a:gd name="connsiteX11" fmla="*/ 4367284 w 12992669"/>
              <a:gd name="connsiteY11" fmla="*/ 178418 h 1952627"/>
              <a:gd name="connsiteX12" fmla="*/ 4667535 w 12992669"/>
              <a:gd name="connsiteY12" fmla="*/ 192065 h 1952627"/>
              <a:gd name="connsiteX13" fmla="*/ 5363570 w 12992669"/>
              <a:gd name="connsiteY13" fmla="*/ 396782 h 1952627"/>
              <a:gd name="connsiteX14" fmla="*/ 5786651 w 12992669"/>
              <a:gd name="connsiteY14" fmla="*/ 383134 h 1952627"/>
              <a:gd name="connsiteX15" fmla="*/ 6127845 w 12992669"/>
              <a:gd name="connsiteY15" fmla="*/ 192065 h 1952627"/>
              <a:gd name="connsiteX16" fmla="*/ 6441743 w 12992669"/>
              <a:gd name="connsiteY16" fmla="*/ 314895 h 1952627"/>
              <a:gd name="connsiteX17" fmla="*/ 6878472 w 12992669"/>
              <a:gd name="connsiteY17" fmla="*/ 410430 h 1952627"/>
              <a:gd name="connsiteX18" fmla="*/ 6987654 w 12992669"/>
              <a:gd name="connsiteY18" fmla="*/ 465021 h 1952627"/>
              <a:gd name="connsiteX19" fmla="*/ 7574508 w 12992669"/>
              <a:gd name="connsiteY19" fmla="*/ 888101 h 1952627"/>
              <a:gd name="connsiteX20" fmla="*/ 8366078 w 12992669"/>
              <a:gd name="connsiteY20" fmla="*/ 819862 h 1952627"/>
              <a:gd name="connsiteX21" fmla="*/ 9894627 w 12992669"/>
              <a:gd name="connsiteY21" fmla="*/ 888101 h 1952627"/>
              <a:gd name="connsiteX22" fmla="*/ 10454185 w 12992669"/>
              <a:gd name="connsiteY22" fmla="*/ 1051874 h 1952627"/>
              <a:gd name="connsiteX23" fmla="*/ 11163869 w 12992669"/>
              <a:gd name="connsiteY23" fmla="*/ 1079170 h 1952627"/>
              <a:gd name="connsiteX24" fmla="*/ 11750723 w 12992669"/>
              <a:gd name="connsiteY24" fmla="*/ 1256591 h 1952627"/>
              <a:gd name="connsiteX25" fmla="*/ 12255690 w 12992669"/>
              <a:gd name="connsiteY25" fmla="*/ 1679671 h 1952627"/>
              <a:gd name="connsiteX26" fmla="*/ 12992669 w 12992669"/>
              <a:gd name="connsiteY26" fmla="*/ 1952627 h 1952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92669" h="1952627">
                <a:moveTo>
                  <a:pt x="0" y="1461307"/>
                </a:moveTo>
                <a:cubicBezTo>
                  <a:pt x="137615" y="1542056"/>
                  <a:pt x="275230" y="1622805"/>
                  <a:pt x="368490" y="1570489"/>
                </a:cubicBezTo>
                <a:cubicBezTo>
                  <a:pt x="461750" y="1518173"/>
                  <a:pt x="509516" y="1308907"/>
                  <a:pt x="559558" y="1147409"/>
                </a:cubicBezTo>
                <a:cubicBezTo>
                  <a:pt x="609600" y="985911"/>
                  <a:pt x="607325" y="717504"/>
                  <a:pt x="668740" y="601498"/>
                </a:cubicBezTo>
                <a:cubicBezTo>
                  <a:pt x="730155" y="485492"/>
                  <a:pt x="798394" y="519612"/>
                  <a:pt x="928048" y="451373"/>
                </a:cubicBezTo>
                <a:cubicBezTo>
                  <a:pt x="1057702" y="383134"/>
                  <a:pt x="1305636" y="267128"/>
                  <a:pt x="1446663" y="192065"/>
                </a:cubicBezTo>
                <a:cubicBezTo>
                  <a:pt x="1587690" y="117002"/>
                  <a:pt x="1635457" y="-12651"/>
                  <a:pt x="1774209" y="997"/>
                </a:cubicBezTo>
                <a:cubicBezTo>
                  <a:pt x="1912961" y="14645"/>
                  <a:pt x="2113128" y="214812"/>
                  <a:pt x="2279176" y="273952"/>
                </a:cubicBezTo>
                <a:cubicBezTo>
                  <a:pt x="2445224" y="333092"/>
                  <a:pt x="2554406" y="353563"/>
                  <a:pt x="2770496" y="355838"/>
                </a:cubicBezTo>
                <a:cubicBezTo>
                  <a:pt x="2986586" y="358113"/>
                  <a:pt x="3373272" y="287600"/>
                  <a:pt x="3575714" y="287600"/>
                </a:cubicBezTo>
                <a:cubicBezTo>
                  <a:pt x="3778156" y="287600"/>
                  <a:pt x="3853218" y="374035"/>
                  <a:pt x="3985146" y="355838"/>
                </a:cubicBezTo>
                <a:cubicBezTo>
                  <a:pt x="4117074" y="337641"/>
                  <a:pt x="4253553" y="205713"/>
                  <a:pt x="4367284" y="178418"/>
                </a:cubicBezTo>
                <a:cubicBezTo>
                  <a:pt x="4481016" y="151122"/>
                  <a:pt x="4501487" y="155671"/>
                  <a:pt x="4667535" y="192065"/>
                </a:cubicBezTo>
                <a:cubicBezTo>
                  <a:pt x="4833583" y="228459"/>
                  <a:pt x="5177051" y="364937"/>
                  <a:pt x="5363570" y="396782"/>
                </a:cubicBezTo>
                <a:cubicBezTo>
                  <a:pt x="5550089" y="428627"/>
                  <a:pt x="5659272" y="417253"/>
                  <a:pt x="5786651" y="383134"/>
                </a:cubicBezTo>
                <a:cubicBezTo>
                  <a:pt x="5914030" y="349015"/>
                  <a:pt x="6018663" y="203438"/>
                  <a:pt x="6127845" y="192065"/>
                </a:cubicBezTo>
                <a:cubicBezTo>
                  <a:pt x="6237027" y="180692"/>
                  <a:pt x="6316639" y="278501"/>
                  <a:pt x="6441743" y="314895"/>
                </a:cubicBezTo>
                <a:cubicBezTo>
                  <a:pt x="6566848" y="351289"/>
                  <a:pt x="6787487" y="385409"/>
                  <a:pt x="6878472" y="410430"/>
                </a:cubicBezTo>
                <a:cubicBezTo>
                  <a:pt x="6969457" y="435451"/>
                  <a:pt x="6871648" y="385409"/>
                  <a:pt x="6987654" y="465021"/>
                </a:cubicBezTo>
                <a:cubicBezTo>
                  <a:pt x="7103660" y="544633"/>
                  <a:pt x="7344771" y="828961"/>
                  <a:pt x="7574508" y="888101"/>
                </a:cubicBezTo>
                <a:cubicBezTo>
                  <a:pt x="7804245" y="947241"/>
                  <a:pt x="7979392" y="819862"/>
                  <a:pt x="8366078" y="819862"/>
                </a:cubicBezTo>
                <a:cubicBezTo>
                  <a:pt x="8752764" y="819862"/>
                  <a:pt x="9546609" y="849432"/>
                  <a:pt x="9894627" y="888101"/>
                </a:cubicBezTo>
                <a:cubicBezTo>
                  <a:pt x="10242645" y="926770"/>
                  <a:pt x="10242645" y="1020029"/>
                  <a:pt x="10454185" y="1051874"/>
                </a:cubicBezTo>
                <a:cubicBezTo>
                  <a:pt x="10665725" y="1083719"/>
                  <a:pt x="10947779" y="1045051"/>
                  <a:pt x="11163869" y="1079170"/>
                </a:cubicBezTo>
                <a:cubicBezTo>
                  <a:pt x="11379959" y="1113289"/>
                  <a:pt x="11568753" y="1156508"/>
                  <a:pt x="11750723" y="1256591"/>
                </a:cubicBezTo>
                <a:cubicBezTo>
                  <a:pt x="11932693" y="1356674"/>
                  <a:pt x="12048699" y="1563665"/>
                  <a:pt x="12255690" y="1679671"/>
                </a:cubicBezTo>
                <a:cubicBezTo>
                  <a:pt x="12462681" y="1795677"/>
                  <a:pt x="12727675" y="1874152"/>
                  <a:pt x="12992669" y="1952627"/>
                </a:cubicBezTo>
              </a:path>
            </a:pathLst>
          </a:custGeom>
          <a:noFill/>
          <a:ln w="254000" cap="rnd">
            <a:solidFill>
              <a:srgbClr val="00B050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21" name="Dowolny kształt: kształt 20">
            <a:extLst>
              <a:ext uri="{FF2B5EF4-FFF2-40B4-BE49-F238E27FC236}">
                <a16:creationId xmlns:a16="http://schemas.microsoft.com/office/drawing/2014/main" id="{A97F12DD-77AD-F9FE-E067-4CA5AB367301}"/>
              </a:ext>
            </a:extLst>
          </p:cNvPr>
          <p:cNvSpPr/>
          <p:nvPr/>
        </p:nvSpPr>
        <p:spPr>
          <a:xfrm>
            <a:off x="12536130" y="9937220"/>
            <a:ext cx="5368412" cy="2603863"/>
          </a:xfrm>
          <a:custGeom>
            <a:avLst/>
            <a:gdLst>
              <a:gd name="connsiteX0" fmla="*/ 0 w 4999703"/>
              <a:gd name="connsiteY0" fmla="*/ 14515 h 2541444"/>
              <a:gd name="connsiteX1" fmla="*/ 486696 w 4999703"/>
              <a:gd name="connsiteY1" fmla="*/ 44012 h 2541444"/>
              <a:gd name="connsiteX2" fmla="*/ 781664 w 4999703"/>
              <a:gd name="connsiteY2" fmla="*/ 383225 h 2541444"/>
              <a:gd name="connsiteX3" fmla="*/ 1106129 w 4999703"/>
              <a:gd name="connsiteY3" fmla="*/ 633947 h 2541444"/>
              <a:gd name="connsiteX4" fmla="*/ 1681316 w 4999703"/>
              <a:gd name="connsiteY4" fmla="*/ 442218 h 2541444"/>
              <a:gd name="connsiteX5" fmla="*/ 2064774 w 4999703"/>
              <a:gd name="connsiteY5" fmla="*/ 176747 h 2541444"/>
              <a:gd name="connsiteX6" fmla="*/ 2123767 w 4999703"/>
              <a:gd name="connsiteY6" fmla="*/ 427470 h 2541444"/>
              <a:gd name="connsiteX7" fmla="*/ 2743200 w 4999703"/>
              <a:gd name="connsiteY7" fmla="*/ 781431 h 2541444"/>
              <a:gd name="connsiteX8" fmla="*/ 2949677 w 4999703"/>
              <a:gd name="connsiteY8" fmla="*/ 1120644 h 2541444"/>
              <a:gd name="connsiteX9" fmla="*/ 3067664 w 4999703"/>
              <a:gd name="connsiteY9" fmla="*/ 1474605 h 2541444"/>
              <a:gd name="connsiteX10" fmla="*/ 3170903 w 4999703"/>
              <a:gd name="connsiteY10" fmla="*/ 1887560 h 2541444"/>
              <a:gd name="connsiteX11" fmla="*/ 3259393 w 4999703"/>
              <a:gd name="connsiteY11" fmla="*/ 2138283 h 2541444"/>
              <a:gd name="connsiteX12" fmla="*/ 3421626 w 4999703"/>
              <a:gd name="connsiteY12" fmla="*/ 2226773 h 2541444"/>
              <a:gd name="connsiteX13" fmla="*/ 4409767 w 4999703"/>
              <a:gd name="connsiteY13" fmla="*/ 2462747 h 2541444"/>
              <a:gd name="connsiteX14" fmla="*/ 4660490 w 4999703"/>
              <a:gd name="connsiteY14" fmla="*/ 2536489 h 2541444"/>
              <a:gd name="connsiteX15" fmla="*/ 4881716 w 4999703"/>
              <a:gd name="connsiteY15" fmla="*/ 2344760 h 2541444"/>
              <a:gd name="connsiteX16" fmla="*/ 4999703 w 4999703"/>
              <a:gd name="connsiteY16" fmla="*/ 2433250 h 2541444"/>
              <a:gd name="connsiteX0" fmla="*/ 0 w 5368412"/>
              <a:gd name="connsiteY0" fmla="*/ 3192 h 2603863"/>
              <a:gd name="connsiteX1" fmla="*/ 855405 w 5368412"/>
              <a:gd name="connsiteY1" fmla="*/ 106431 h 2603863"/>
              <a:gd name="connsiteX2" fmla="*/ 1150373 w 5368412"/>
              <a:gd name="connsiteY2" fmla="*/ 445644 h 2603863"/>
              <a:gd name="connsiteX3" fmla="*/ 1474838 w 5368412"/>
              <a:gd name="connsiteY3" fmla="*/ 696366 h 2603863"/>
              <a:gd name="connsiteX4" fmla="*/ 2050025 w 5368412"/>
              <a:gd name="connsiteY4" fmla="*/ 504637 h 2603863"/>
              <a:gd name="connsiteX5" fmla="*/ 2433483 w 5368412"/>
              <a:gd name="connsiteY5" fmla="*/ 239166 h 2603863"/>
              <a:gd name="connsiteX6" fmla="*/ 2492476 w 5368412"/>
              <a:gd name="connsiteY6" fmla="*/ 489889 h 2603863"/>
              <a:gd name="connsiteX7" fmla="*/ 3111909 w 5368412"/>
              <a:gd name="connsiteY7" fmla="*/ 843850 h 2603863"/>
              <a:gd name="connsiteX8" fmla="*/ 3318386 w 5368412"/>
              <a:gd name="connsiteY8" fmla="*/ 1183063 h 2603863"/>
              <a:gd name="connsiteX9" fmla="*/ 3436373 w 5368412"/>
              <a:gd name="connsiteY9" fmla="*/ 1537024 h 2603863"/>
              <a:gd name="connsiteX10" fmla="*/ 3539612 w 5368412"/>
              <a:gd name="connsiteY10" fmla="*/ 1949979 h 2603863"/>
              <a:gd name="connsiteX11" fmla="*/ 3628102 w 5368412"/>
              <a:gd name="connsiteY11" fmla="*/ 2200702 h 2603863"/>
              <a:gd name="connsiteX12" fmla="*/ 3790335 w 5368412"/>
              <a:gd name="connsiteY12" fmla="*/ 2289192 h 2603863"/>
              <a:gd name="connsiteX13" fmla="*/ 4778476 w 5368412"/>
              <a:gd name="connsiteY13" fmla="*/ 2525166 h 2603863"/>
              <a:gd name="connsiteX14" fmla="*/ 5029199 w 5368412"/>
              <a:gd name="connsiteY14" fmla="*/ 2598908 h 2603863"/>
              <a:gd name="connsiteX15" fmla="*/ 5250425 w 5368412"/>
              <a:gd name="connsiteY15" fmla="*/ 2407179 h 2603863"/>
              <a:gd name="connsiteX16" fmla="*/ 5368412 w 5368412"/>
              <a:gd name="connsiteY16" fmla="*/ 2495669 h 260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368412" h="2603863">
                <a:moveTo>
                  <a:pt x="0" y="3192"/>
                </a:moveTo>
                <a:cubicBezTo>
                  <a:pt x="178209" y="-12786"/>
                  <a:pt x="663676" y="32689"/>
                  <a:pt x="855405" y="106431"/>
                </a:cubicBezTo>
                <a:cubicBezTo>
                  <a:pt x="1047134" y="180173"/>
                  <a:pt x="1047134" y="347322"/>
                  <a:pt x="1150373" y="445644"/>
                </a:cubicBezTo>
                <a:cubicBezTo>
                  <a:pt x="1253612" y="543966"/>
                  <a:pt x="1324896" y="686534"/>
                  <a:pt x="1474838" y="696366"/>
                </a:cubicBezTo>
                <a:cubicBezTo>
                  <a:pt x="1624780" y="706198"/>
                  <a:pt x="1890251" y="580837"/>
                  <a:pt x="2050025" y="504637"/>
                </a:cubicBezTo>
                <a:cubicBezTo>
                  <a:pt x="2209799" y="428437"/>
                  <a:pt x="2359741" y="241624"/>
                  <a:pt x="2433483" y="239166"/>
                </a:cubicBezTo>
                <a:cubicBezTo>
                  <a:pt x="2507225" y="236708"/>
                  <a:pt x="2379405" y="389108"/>
                  <a:pt x="2492476" y="489889"/>
                </a:cubicBezTo>
                <a:cubicBezTo>
                  <a:pt x="2605547" y="590670"/>
                  <a:pt x="2974257" y="728321"/>
                  <a:pt x="3111909" y="843850"/>
                </a:cubicBezTo>
                <a:cubicBezTo>
                  <a:pt x="3249561" y="959379"/>
                  <a:pt x="3264309" y="1067534"/>
                  <a:pt x="3318386" y="1183063"/>
                </a:cubicBezTo>
                <a:cubicBezTo>
                  <a:pt x="3372463" y="1298592"/>
                  <a:pt x="3399502" y="1409205"/>
                  <a:pt x="3436373" y="1537024"/>
                </a:cubicBezTo>
                <a:cubicBezTo>
                  <a:pt x="3473244" y="1664843"/>
                  <a:pt x="3507657" y="1839366"/>
                  <a:pt x="3539612" y="1949979"/>
                </a:cubicBezTo>
                <a:cubicBezTo>
                  <a:pt x="3571567" y="2060592"/>
                  <a:pt x="3586315" y="2144167"/>
                  <a:pt x="3628102" y="2200702"/>
                </a:cubicBezTo>
                <a:cubicBezTo>
                  <a:pt x="3669889" y="2257238"/>
                  <a:pt x="3598606" y="2235115"/>
                  <a:pt x="3790335" y="2289192"/>
                </a:cubicBezTo>
                <a:cubicBezTo>
                  <a:pt x="3982064" y="2343269"/>
                  <a:pt x="4571999" y="2473547"/>
                  <a:pt x="4778476" y="2525166"/>
                </a:cubicBezTo>
                <a:cubicBezTo>
                  <a:pt x="4984953" y="2576785"/>
                  <a:pt x="4950541" y="2618572"/>
                  <a:pt x="5029199" y="2598908"/>
                </a:cubicBezTo>
                <a:cubicBezTo>
                  <a:pt x="5107857" y="2579244"/>
                  <a:pt x="5193890" y="2424385"/>
                  <a:pt x="5250425" y="2407179"/>
                </a:cubicBezTo>
                <a:cubicBezTo>
                  <a:pt x="5306960" y="2389973"/>
                  <a:pt x="5337686" y="2442821"/>
                  <a:pt x="5368412" y="2495669"/>
                </a:cubicBezTo>
              </a:path>
            </a:pathLst>
          </a:custGeom>
          <a:noFill/>
          <a:ln w="254000" cap="rnd">
            <a:solidFill>
              <a:srgbClr val="00B0F0"/>
            </a:solidFill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22" name="Dowolny kształt: kształt 21">
            <a:extLst>
              <a:ext uri="{FF2B5EF4-FFF2-40B4-BE49-F238E27FC236}">
                <a16:creationId xmlns:a16="http://schemas.microsoft.com/office/drawing/2014/main" id="{B2E68550-7C0D-1218-4CA0-5675B81755B7}"/>
              </a:ext>
            </a:extLst>
          </p:cNvPr>
          <p:cNvSpPr/>
          <p:nvPr/>
        </p:nvSpPr>
        <p:spPr>
          <a:xfrm>
            <a:off x="12801600" y="5161935"/>
            <a:ext cx="7639665" cy="3976555"/>
          </a:xfrm>
          <a:custGeom>
            <a:avLst/>
            <a:gdLst>
              <a:gd name="connsiteX0" fmla="*/ 0 w 7639665"/>
              <a:gd name="connsiteY0" fmla="*/ 0 h 3976555"/>
              <a:gd name="connsiteX1" fmla="*/ 1430594 w 7639665"/>
              <a:gd name="connsiteY1" fmla="*/ 176981 h 3976555"/>
              <a:gd name="connsiteX2" fmla="*/ 2757948 w 7639665"/>
              <a:gd name="connsiteY2" fmla="*/ 634181 h 3976555"/>
              <a:gd name="connsiteX3" fmla="*/ 3524865 w 7639665"/>
              <a:gd name="connsiteY3" fmla="*/ 1268362 h 3976555"/>
              <a:gd name="connsiteX4" fmla="*/ 4704735 w 7639665"/>
              <a:gd name="connsiteY4" fmla="*/ 2020530 h 3976555"/>
              <a:gd name="connsiteX5" fmla="*/ 5294671 w 7639665"/>
              <a:gd name="connsiteY5" fmla="*/ 2462981 h 3976555"/>
              <a:gd name="connsiteX6" fmla="*/ 5958348 w 7639665"/>
              <a:gd name="connsiteY6" fmla="*/ 3023420 h 3976555"/>
              <a:gd name="connsiteX7" fmla="*/ 6607277 w 7639665"/>
              <a:gd name="connsiteY7" fmla="*/ 3480620 h 3976555"/>
              <a:gd name="connsiteX8" fmla="*/ 7433187 w 7639665"/>
              <a:gd name="connsiteY8" fmla="*/ 3923071 h 3976555"/>
              <a:gd name="connsiteX9" fmla="*/ 7639665 w 7639665"/>
              <a:gd name="connsiteY9" fmla="*/ 3952568 h 3976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639665" h="3976555">
                <a:moveTo>
                  <a:pt x="0" y="0"/>
                </a:moveTo>
                <a:cubicBezTo>
                  <a:pt x="485468" y="35642"/>
                  <a:pt x="970936" y="71284"/>
                  <a:pt x="1430594" y="176981"/>
                </a:cubicBezTo>
                <a:cubicBezTo>
                  <a:pt x="1890252" y="282678"/>
                  <a:pt x="2408903" y="452284"/>
                  <a:pt x="2757948" y="634181"/>
                </a:cubicBezTo>
                <a:cubicBezTo>
                  <a:pt x="3106993" y="816078"/>
                  <a:pt x="3200401" y="1037304"/>
                  <a:pt x="3524865" y="1268362"/>
                </a:cubicBezTo>
                <a:cubicBezTo>
                  <a:pt x="3849330" y="1499420"/>
                  <a:pt x="4409767" y="1821427"/>
                  <a:pt x="4704735" y="2020530"/>
                </a:cubicBezTo>
                <a:cubicBezTo>
                  <a:pt x="4999703" y="2219633"/>
                  <a:pt x="5085736" y="2295833"/>
                  <a:pt x="5294671" y="2462981"/>
                </a:cubicBezTo>
                <a:cubicBezTo>
                  <a:pt x="5503606" y="2630129"/>
                  <a:pt x="5739580" y="2853814"/>
                  <a:pt x="5958348" y="3023420"/>
                </a:cubicBezTo>
                <a:cubicBezTo>
                  <a:pt x="6177116" y="3193026"/>
                  <a:pt x="6361471" y="3330678"/>
                  <a:pt x="6607277" y="3480620"/>
                </a:cubicBezTo>
                <a:cubicBezTo>
                  <a:pt x="6853083" y="3630562"/>
                  <a:pt x="7261122" y="3844413"/>
                  <a:pt x="7433187" y="3923071"/>
                </a:cubicBezTo>
                <a:cubicBezTo>
                  <a:pt x="7605252" y="4001729"/>
                  <a:pt x="7622458" y="3977148"/>
                  <a:pt x="7639665" y="3952568"/>
                </a:cubicBezTo>
              </a:path>
            </a:pathLst>
          </a:custGeom>
          <a:noFill/>
          <a:ln w="254000" cap="rnd">
            <a:solidFill>
              <a:srgbClr val="C00000"/>
            </a:solidFill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24" name="pole tekstowe 23">
            <a:extLst>
              <a:ext uri="{FF2B5EF4-FFF2-40B4-BE49-F238E27FC236}">
                <a16:creationId xmlns:a16="http://schemas.microsoft.com/office/drawing/2014/main" id="{7C5D982E-67DC-7BD4-7CB7-65C434604E34}"/>
              </a:ext>
            </a:extLst>
          </p:cNvPr>
          <p:cNvSpPr txBox="1"/>
          <p:nvPr/>
        </p:nvSpPr>
        <p:spPr>
          <a:xfrm>
            <a:off x="20291896" y="8171296"/>
            <a:ext cx="1500410" cy="605934"/>
          </a:xfrm>
          <a:prstGeom prst="rect">
            <a:avLst/>
          </a:prstGeom>
          <a:solidFill>
            <a:schemeClr val="accent5">
              <a:lumMod val="20000"/>
              <a:lumOff val="80000"/>
              <a:alpha val="70000"/>
            </a:schemeClr>
          </a:solidFill>
          <a:ln w="12700" cap="flat">
            <a:solidFill>
              <a:srgbClr val="FF0000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3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Legnica</a:t>
            </a:r>
          </a:p>
        </p:txBody>
      </p:sp>
      <p:sp>
        <p:nvSpPr>
          <p:cNvPr id="25" name="pole tekstowe 24">
            <a:extLst>
              <a:ext uri="{FF2B5EF4-FFF2-40B4-BE49-F238E27FC236}">
                <a16:creationId xmlns:a16="http://schemas.microsoft.com/office/drawing/2014/main" id="{90039C3B-412E-462F-8233-7FCF01AF0D3B}"/>
              </a:ext>
            </a:extLst>
          </p:cNvPr>
          <p:cNvSpPr txBox="1"/>
          <p:nvPr/>
        </p:nvSpPr>
        <p:spPr>
          <a:xfrm>
            <a:off x="17089802" y="11649003"/>
            <a:ext cx="2292293" cy="605934"/>
          </a:xfrm>
          <a:prstGeom prst="rect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 w="12700" cap="flat">
            <a:solidFill>
              <a:srgbClr val="00B0F0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3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Jelenia Góra</a:t>
            </a:r>
          </a:p>
        </p:txBody>
      </p:sp>
      <p:sp>
        <p:nvSpPr>
          <p:cNvPr id="26" name="pole tekstowe 25">
            <a:extLst>
              <a:ext uri="{FF2B5EF4-FFF2-40B4-BE49-F238E27FC236}">
                <a16:creationId xmlns:a16="http://schemas.microsoft.com/office/drawing/2014/main" id="{5922190D-D8AA-E21C-F8F6-FC7A7430535F}"/>
              </a:ext>
            </a:extLst>
          </p:cNvPr>
          <p:cNvSpPr txBox="1"/>
          <p:nvPr/>
        </p:nvSpPr>
        <p:spPr>
          <a:xfrm>
            <a:off x="11640569" y="3896658"/>
            <a:ext cx="2603276" cy="1067599"/>
          </a:xfrm>
          <a:prstGeom prst="rect">
            <a:avLst/>
          </a:prstGeom>
          <a:solidFill>
            <a:schemeClr val="accent5">
              <a:lumMod val="20000"/>
              <a:lumOff val="80000"/>
              <a:alpha val="70000"/>
            </a:schemeClr>
          </a:solidFill>
          <a:ln w="12700" cap="flat">
            <a:solidFill>
              <a:srgbClr val="FF0000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3000" b="1" i="0" u="none" strike="noStrike" cap="none" spc="0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Forst</a:t>
            </a:r>
            <a:r>
              <a:rPr kumimoji="0" lang="pl-PL" sz="3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 (</a:t>
            </a:r>
            <a:r>
              <a:rPr kumimoji="0" lang="pl-PL" sz="3000" b="1" i="0" u="none" strike="noStrike" cap="none" spc="0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Lausitz</a:t>
            </a:r>
            <a:r>
              <a:rPr kumimoji="0" lang="pl-PL" sz="3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)</a:t>
            </a:r>
          </a:p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l-PL" sz="3000" b="1" dirty="0">
                <a:latin typeface="Aptos" panose="020B0004020202020204" pitchFamily="34" charset="0"/>
              </a:rPr>
              <a:t>/ </a:t>
            </a:r>
            <a:r>
              <a:rPr lang="pl-PL" sz="3000" b="1" dirty="0" err="1">
                <a:latin typeface="Aptos" panose="020B0004020202020204" pitchFamily="34" charset="0"/>
              </a:rPr>
              <a:t>Cottbus</a:t>
            </a:r>
            <a:r>
              <a:rPr lang="pl-PL" sz="3000" b="1" dirty="0">
                <a:latin typeface="Aptos" panose="020B0004020202020204" pitchFamily="34" charset="0"/>
              </a:rPr>
              <a:t>*</a:t>
            </a:r>
            <a:endParaRPr kumimoji="0" lang="pl-PL" sz="3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ptos" panose="020B0004020202020204" pitchFamily="34" charset="0"/>
              <a:sym typeface="Helvetica Light"/>
            </a:endParaRPr>
          </a:p>
        </p:txBody>
      </p:sp>
      <p:sp>
        <p:nvSpPr>
          <p:cNvPr id="27" name="pole tekstowe 26">
            <a:extLst>
              <a:ext uri="{FF2B5EF4-FFF2-40B4-BE49-F238E27FC236}">
                <a16:creationId xmlns:a16="http://schemas.microsoft.com/office/drawing/2014/main" id="{B31DC697-CC9C-9634-0BDB-495B8D33B10C}"/>
              </a:ext>
            </a:extLst>
          </p:cNvPr>
          <p:cNvSpPr txBox="1"/>
          <p:nvPr/>
        </p:nvSpPr>
        <p:spPr>
          <a:xfrm>
            <a:off x="10689472" y="8604690"/>
            <a:ext cx="1846658" cy="1067599"/>
          </a:xfrm>
          <a:prstGeom prst="rect">
            <a:avLst/>
          </a:prstGeom>
          <a:solidFill>
            <a:schemeClr val="accent2">
              <a:lumMod val="20000"/>
              <a:lumOff val="80000"/>
              <a:alpha val="70000"/>
            </a:schemeClr>
          </a:solidFill>
          <a:ln w="12700" cap="flat">
            <a:solidFill>
              <a:schemeClr val="accent2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3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Zgorzelec</a:t>
            </a:r>
          </a:p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l-PL" sz="3000" b="1" dirty="0">
                <a:latin typeface="Aptos" panose="020B0004020202020204" pitchFamily="34" charset="0"/>
              </a:rPr>
              <a:t>/ </a:t>
            </a:r>
            <a:r>
              <a:rPr kumimoji="0" lang="pl-PL" sz="3000" b="1" i="0" u="none" strike="noStrike" cap="none" spc="0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Görlitz</a:t>
            </a:r>
            <a:r>
              <a:rPr kumimoji="0" lang="pl-PL" sz="3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*</a:t>
            </a:r>
          </a:p>
        </p:txBody>
      </p:sp>
      <p:sp>
        <p:nvSpPr>
          <p:cNvPr id="28" name="pole tekstowe 27">
            <a:extLst>
              <a:ext uri="{FF2B5EF4-FFF2-40B4-BE49-F238E27FC236}">
                <a16:creationId xmlns:a16="http://schemas.microsoft.com/office/drawing/2014/main" id="{C84155C4-B4F4-CF00-B42D-465ED632DB30}"/>
              </a:ext>
            </a:extLst>
          </p:cNvPr>
          <p:cNvSpPr txBox="1"/>
          <p:nvPr/>
        </p:nvSpPr>
        <p:spPr>
          <a:xfrm>
            <a:off x="10971692" y="9883157"/>
            <a:ext cx="1316065" cy="605934"/>
          </a:xfrm>
          <a:prstGeom prst="rect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 w="12700" cap="flat">
            <a:solidFill>
              <a:srgbClr val="00B0F0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3000" b="1" i="0" u="none" strike="noStrike" cap="none" spc="0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Görlitz</a:t>
            </a:r>
            <a:endParaRPr kumimoji="0" lang="pl-PL" sz="3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ptos" panose="020B0004020202020204" pitchFamily="34" charset="0"/>
              <a:sym typeface="Helvetica Light"/>
            </a:endParaRPr>
          </a:p>
        </p:txBody>
      </p:sp>
      <p:sp>
        <p:nvSpPr>
          <p:cNvPr id="29" name="pole tekstowe 28">
            <a:extLst>
              <a:ext uri="{FF2B5EF4-FFF2-40B4-BE49-F238E27FC236}">
                <a16:creationId xmlns:a16="http://schemas.microsoft.com/office/drawing/2014/main" id="{5FB77415-D838-112B-B0F6-219717489656}"/>
              </a:ext>
            </a:extLst>
          </p:cNvPr>
          <p:cNvSpPr txBox="1"/>
          <p:nvPr/>
        </p:nvSpPr>
        <p:spPr>
          <a:xfrm>
            <a:off x="846668" y="3211797"/>
            <a:ext cx="7271648" cy="242181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lang="pl-PL" sz="3200" dirty="0">
                <a:solidFill>
                  <a:schemeClr val="accent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Dziś</a:t>
            </a:r>
          </a:p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lang="pl-PL" sz="3200" b="1" dirty="0">
                <a:solidFill>
                  <a:schemeClr val="accent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Wrocław – Zgorzelec</a:t>
            </a:r>
          </a:p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pl-PL" sz="3200" i="0" u="none" strike="noStrike" cap="none" spc="0" normalizeH="0" baseline="0" dirty="0">
                <a:ln>
                  <a:noFill/>
                </a:ln>
                <a:solidFill>
                  <a:schemeClr val="accent2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Docelowo*</a:t>
            </a:r>
            <a:endParaRPr lang="pl-PL" sz="3200" dirty="0">
              <a:solidFill>
                <a:schemeClr val="accent2"/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algn="l">
              <a:spcAft>
                <a:spcPts val="600"/>
              </a:spcAft>
            </a:pPr>
            <a:r>
              <a:rPr lang="pl-PL" sz="3200" b="1" dirty="0">
                <a:solidFill>
                  <a:schemeClr val="accent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Wrocław – </a:t>
            </a:r>
            <a:r>
              <a:rPr lang="pl-PL" sz="3200" b="1" dirty="0" err="1">
                <a:solidFill>
                  <a:schemeClr val="accent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Görlitz</a:t>
            </a:r>
            <a:endParaRPr kumimoji="0" lang="pl-PL" sz="3200" b="0" i="0" u="none" strike="noStrike" cap="none" spc="0" normalizeH="0" baseline="0" dirty="0">
              <a:ln>
                <a:noFill/>
              </a:ln>
              <a:solidFill>
                <a:schemeClr val="accent2"/>
              </a:solidFill>
              <a:effectLst/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</p:txBody>
      </p:sp>
      <p:sp>
        <p:nvSpPr>
          <p:cNvPr id="30" name="pole tekstowe 29">
            <a:extLst>
              <a:ext uri="{FF2B5EF4-FFF2-40B4-BE49-F238E27FC236}">
                <a16:creationId xmlns:a16="http://schemas.microsoft.com/office/drawing/2014/main" id="{943D502B-9E29-152A-82EA-CB304B9FE50E}"/>
              </a:ext>
            </a:extLst>
          </p:cNvPr>
          <p:cNvSpPr txBox="1"/>
          <p:nvPr/>
        </p:nvSpPr>
        <p:spPr>
          <a:xfrm>
            <a:off x="846668" y="6116937"/>
            <a:ext cx="7271648" cy="71365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pl-PL" sz="3200" b="1" i="0" u="none" strike="noStrike" cap="none" spc="0" normalizeH="0" baseline="0" dirty="0">
                <a:ln>
                  <a:noFill/>
                </a:ln>
                <a:solidFill>
                  <a:srgbClr val="00B0F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Jelenia Góra – </a:t>
            </a:r>
            <a:r>
              <a:rPr kumimoji="0" lang="pl-PL" sz="3200" b="1" i="0" u="none" strike="noStrike" cap="none" spc="0" normalizeH="0" baseline="0" dirty="0" err="1">
                <a:ln>
                  <a:noFill/>
                </a:ln>
                <a:solidFill>
                  <a:srgbClr val="00B0F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Görlitz</a:t>
            </a:r>
            <a:endParaRPr kumimoji="0" lang="pl-PL" sz="3200" b="0" i="0" u="none" strike="noStrike" cap="none" spc="0" normalizeH="0" baseline="0" dirty="0">
              <a:ln>
                <a:noFill/>
              </a:ln>
              <a:solidFill>
                <a:srgbClr val="00B0F0"/>
              </a:solidFill>
              <a:effectLst/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</p:txBody>
      </p:sp>
      <p:sp>
        <p:nvSpPr>
          <p:cNvPr id="31" name="pole tekstowe 30">
            <a:extLst>
              <a:ext uri="{FF2B5EF4-FFF2-40B4-BE49-F238E27FC236}">
                <a16:creationId xmlns:a16="http://schemas.microsoft.com/office/drawing/2014/main" id="{738394EF-C1A0-925D-6A45-BEA087C1B10E}"/>
              </a:ext>
            </a:extLst>
          </p:cNvPr>
          <p:cNvSpPr txBox="1"/>
          <p:nvPr/>
        </p:nvSpPr>
        <p:spPr>
          <a:xfrm>
            <a:off x="846668" y="10430997"/>
            <a:ext cx="9034000" cy="242181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pl-PL" sz="3200" i="0" u="none" strike="noStrike" cap="none" spc="0" normalizeH="0" baseline="0" dirty="0">
                <a:ln>
                  <a:noFill/>
                </a:ln>
                <a:solidFill>
                  <a:schemeClr val="accent6"/>
                </a:solidFill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Dziś</a:t>
            </a:r>
          </a:p>
          <a:p>
            <a:pPr algn="l">
              <a:spcAft>
                <a:spcPts val="600"/>
              </a:spcAft>
            </a:pPr>
            <a:r>
              <a:rPr kumimoji="0" lang="pl-PL" sz="3200" b="1" i="0" u="none" strike="noStrike" cap="none" spc="0" normalizeH="0" baseline="0" dirty="0">
                <a:ln>
                  <a:noFill/>
                </a:ln>
                <a:solidFill>
                  <a:schemeClr val="accent6"/>
                </a:solidFill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Zielona Góra – </a:t>
            </a:r>
            <a:r>
              <a:rPr kumimoji="0" lang="pl-PL" sz="3200" b="1" i="0" u="none" strike="noStrike" cap="none" spc="0" normalizeH="0" baseline="0" dirty="0" err="1">
                <a:ln>
                  <a:noFill/>
                </a:ln>
                <a:solidFill>
                  <a:schemeClr val="accent6"/>
                </a:solidFill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Görlitz</a:t>
            </a:r>
            <a:endParaRPr kumimoji="0" lang="pl-PL" sz="3200" i="0" u="none" strike="noStrike" cap="none" spc="0" normalizeH="0" baseline="0" dirty="0">
              <a:ln>
                <a:noFill/>
              </a:ln>
              <a:solidFill>
                <a:schemeClr val="accent6"/>
              </a:solidFill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pl-PL" sz="3200" i="0" u="none" strike="noStrike" cap="none" spc="0" normalizeH="0" baseline="0" dirty="0">
                <a:ln>
                  <a:noFill/>
                </a:ln>
                <a:solidFill>
                  <a:schemeClr val="accent6"/>
                </a:solidFill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Docelowo</a:t>
            </a:r>
          </a:p>
          <a:p>
            <a:pPr algn="l">
              <a:spcAft>
                <a:spcPts val="600"/>
              </a:spcAft>
            </a:pPr>
            <a:r>
              <a:rPr lang="pl-PL" sz="3200" b="1" dirty="0">
                <a:solidFill>
                  <a:schemeClr val="accent6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Zielona Góra – </a:t>
            </a:r>
            <a:r>
              <a:rPr lang="pl-PL" sz="3200" b="1" dirty="0" err="1">
                <a:solidFill>
                  <a:schemeClr val="accent6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Görlitz</a:t>
            </a:r>
            <a:r>
              <a:rPr lang="pl-PL" sz="3200" b="1" dirty="0">
                <a:solidFill>
                  <a:schemeClr val="accent6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 - Bogatynia</a:t>
            </a:r>
            <a:endParaRPr kumimoji="0" lang="pl-PL" sz="3200" i="0" u="none" strike="noStrike" cap="none" spc="0" normalizeH="0" baseline="0" dirty="0">
              <a:ln>
                <a:noFill/>
              </a:ln>
              <a:solidFill>
                <a:schemeClr val="accent6"/>
              </a:solidFill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</p:txBody>
      </p:sp>
      <p:sp>
        <p:nvSpPr>
          <p:cNvPr id="32" name="pole tekstowe 31">
            <a:extLst>
              <a:ext uri="{FF2B5EF4-FFF2-40B4-BE49-F238E27FC236}">
                <a16:creationId xmlns:a16="http://schemas.microsoft.com/office/drawing/2014/main" id="{00AD37E8-E51C-B9EC-F922-1C7FE97A6615}"/>
              </a:ext>
            </a:extLst>
          </p:cNvPr>
          <p:cNvSpPr txBox="1"/>
          <p:nvPr/>
        </p:nvSpPr>
        <p:spPr>
          <a:xfrm>
            <a:off x="14035720" y="2867375"/>
            <a:ext cx="2369237" cy="605934"/>
          </a:xfrm>
          <a:prstGeom prst="rect">
            <a:avLst/>
          </a:prstGeom>
          <a:solidFill>
            <a:schemeClr val="accent6">
              <a:lumMod val="40000"/>
              <a:lumOff val="60000"/>
              <a:alpha val="70000"/>
            </a:schemeClr>
          </a:solidFill>
          <a:ln w="12700" cap="flat">
            <a:solidFill>
              <a:schemeClr val="accent6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3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Zielona Góra</a:t>
            </a:r>
          </a:p>
        </p:txBody>
      </p:sp>
      <p:sp>
        <p:nvSpPr>
          <p:cNvPr id="33" name="pole tekstowe 32">
            <a:extLst>
              <a:ext uri="{FF2B5EF4-FFF2-40B4-BE49-F238E27FC236}">
                <a16:creationId xmlns:a16="http://schemas.microsoft.com/office/drawing/2014/main" id="{8A4BF82D-B4B6-ADCC-C09E-D83EF729229A}"/>
              </a:ext>
            </a:extLst>
          </p:cNvPr>
          <p:cNvSpPr txBox="1"/>
          <p:nvPr/>
        </p:nvSpPr>
        <p:spPr>
          <a:xfrm>
            <a:off x="846668" y="7461341"/>
            <a:ext cx="9034000" cy="242181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pl-PL" sz="3200" i="0" u="none" strike="noStrike" cap="none" spc="0" normalizeH="0" baseline="0" dirty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Dziś</a:t>
            </a:r>
          </a:p>
          <a:p>
            <a:pPr algn="l">
              <a:spcAft>
                <a:spcPts val="600"/>
              </a:spcAft>
            </a:pPr>
            <a:r>
              <a:rPr kumimoji="0" lang="pl-PL" sz="3200" b="1" i="0" u="none" strike="noStrike" cap="none" spc="0" normalizeH="0" baseline="0" dirty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Wrocław – Legnica – </a:t>
            </a:r>
            <a:r>
              <a:rPr kumimoji="0" lang="pl-PL" sz="3200" b="1" i="0" u="none" strike="noStrike" cap="none" spc="0" normalizeH="0" baseline="0" dirty="0" err="1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Forst</a:t>
            </a:r>
            <a:r>
              <a:rPr kumimoji="0" lang="pl-PL" sz="3200" b="1" i="0" u="none" strike="noStrike" cap="none" spc="0" normalizeH="0" baseline="0" dirty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 (</a:t>
            </a:r>
            <a:r>
              <a:rPr kumimoji="0" lang="pl-PL" sz="3200" b="1" i="0" u="none" strike="noStrike" cap="none" spc="0" normalizeH="0" baseline="0" dirty="0" err="1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Lausitz</a:t>
            </a:r>
            <a:r>
              <a:rPr kumimoji="0" lang="pl-PL" sz="3200" b="1" i="0" u="none" strike="noStrike" cap="none" spc="0" normalizeH="0" baseline="0" dirty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) </a:t>
            </a:r>
            <a:r>
              <a:rPr lang="pl-PL" sz="3200" dirty="0">
                <a:solidFill>
                  <a:srgbClr val="C00000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w dni wolne</a:t>
            </a:r>
            <a:endParaRPr kumimoji="0" lang="pl-PL" sz="3200" i="0" u="none" strike="noStrike" cap="none" spc="0" normalizeH="0" baseline="0" dirty="0">
              <a:ln>
                <a:noFill/>
              </a:ln>
              <a:solidFill>
                <a:srgbClr val="C00000"/>
              </a:solidFill>
              <a:effectLst/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pl-PL" sz="3200" i="0" u="none" strike="noStrike" cap="none" spc="0" normalizeH="0" baseline="0" dirty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Docelowo</a:t>
            </a:r>
          </a:p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lang="pl-PL" sz="3200" b="1" dirty="0">
                <a:solidFill>
                  <a:srgbClr val="C00000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Legnica – </a:t>
            </a:r>
            <a:r>
              <a:rPr lang="pl-PL" sz="3200" b="1" dirty="0" err="1">
                <a:solidFill>
                  <a:srgbClr val="C00000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Cottbus</a:t>
            </a:r>
            <a:r>
              <a:rPr lang="pl-PL" sz="3200" b="1" dirty="0">
                <a:solidFill>
                  <a:srgbClr val="C00000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pl-PL" sz="3200" dirty="0">
                <a:solidFill>
                  <a:srgbClr val="C00000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codziennie</a:t>
            </a:r>
            <a:endParaRPr kumimoji="0" lang="pl-PL" sz="3200" i="0" u="none" strike="noStrike" cap="none" spc="0" normalizeH="0" baseline="0" dirty="0">
              <a:ln>
                <a:noFill/>
              </a:ln>
              <a:solidFill>
                <a:srgbClr val="C00000"/>
              </a:solidFill>
              <a:effectLst/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</p:txBody>
      </p:sp>
      <p:sp>
        <p:nvSpPr>
          <p:cNvPr id="34" name="pole tekstowe 33">
            <a:extLst>
              <a:ext uri="{FF2B5EF4-FFF2-40B4-BE49-F238E27FC236}">
                <a16:creationId xmlns:a16="http://schemas.microsoft.com/office/drawing/2014/main" id="{A86A1146-B40E-27DC-6B79-F1DCFE441CE7}"/>
              </a:ext>
            </a:extLst>
          </p:cNvPr>
          <p:cNvSpPr txBox="1"/>
          <p:nvPr/>
        </p:nvSpPr>
        <p:spPr>
          <a:xfrm>
            <a:off x="12072268" y="12540571"/>
            <a:ext cx="2051844" cy="605934"/>
          </a:xfrm>
          <a:prstGeom prst="rect">
            <a:avLst/>
          </a:prstGeom>
          <a:solidFill>
            <a:schemeClr val="accent6">
              <a:lumMod val="40000"/>
              <a:lumOff val="60000"/>
              <a:alpha val="70000"/>
            </a:schemeClr>
          </a:solidFill>
          <a:ln w="12700" cap="flat">
            <a:solidFill>
              <a:schemeClr val="accent6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3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Bogatynia*</a:t>
            </a:r>
          </a:p>
        </p:txBody>
      </p:sp>
      <p:sp>
        <p:nvSpPr>
          <p:cNvPr id="36" name="pole tekstowe 35">
            <a:extLst>
              <a:ext uri="{FF2B5EF4-FFF2-40B4-BE49-F238E27FC236}">
                <a16:creationId xmlns:a16="http://schemas.microsoft.com/office/drawing/2014/main" id="{6E0441D0-674C-6C76-A1ED-AC7A777FCFE1}"/>
              </a:ext>
            </a:extLst>
          </p:cNvPr>
          <p:cNvSpPr txBox="1"/>
          <p:nvPr/>
        </p:nvSpPr>
        <p:spPr>
          <a:xfrm>
            <a:off x="10919409" y="10632962"/>
            <a:ext cx="1316064" cy="605934"/>
          </a:xfrm>
          <a:prstGeom prst="rect">
            <a:avLst/>
          </a:prstGeom>
          <a:solidFill>
            <a:schemeClr val="accent6">
              <a:lumMod val="40000"/>
              <a:lumOff val="60000"/>
              <a:alpha val="70000"/>
            </a:schemeClr>
          </a:solidFill>
          <a:ln w="12700" cap="flat">
            <a:solidFill>
              <a:schemeClr val="accent6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71437" tIns="71437" rIns="71437" bIns="71437" numCol="1" spcCol="38100" rtlCol="0" anchor="ctr">
            <a:spAutoFit/>
          </a:bodyPr>
          <a:lstStyle/>
          <a:p>
            <a:r>
              <a:rPr lang="pl-PL" sz="3000" b="1" dirty="0" err="1">
                <a:latin typeface="Aptos" panose="020B0004020202020204" pitchFamily="34" charset="0"/>
              </a:rPr>
              <a:t>Görlitz</a:t>
            </a:r>
            <a:endParaRPr kumimoji="0" lang="pl-PL" sz="3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ptos" panose="020B0004020202020204" pitchFamily="34" charset="0"/>
              <a:sym typeface="Helvetica Light"/>
            </a:endParaRPr>
          </a:p>
        </p:txBody>
      </p:sp>
      <p:sp>
        <p:nvSpPr>
          <p:cNvPr id="37" name="Dowolny kształt: kształt 36">
            <a:extLst>
              <a:ext uri="{FF2B5EF4-FFF2-40B4-BE49-F238E27FC236}">
                <a16:creationId xmlns:a16="http://schemas.microsoft.com/office/drawing/2014/main" id="{0C115F2F-0DCA-10B1-8E21-1FAF85B7FA58}"/>
              </a:ext>
            </a:extLst>
          </p:cNvPr>
          <p:cNvSpPr/>
          <p:nvPr/>
        </p:nvSpPr>
        <p:spPr>
          <a:xfrm>
            <a:off x="12518571" y="3742861"/>
            <a:ext cx="2133600" cy="5996180"/>
          </a:xfrm>
          <a:custGeom>
            <a:avLst/>
            <a:gdLst>
              <a:gd name="connsiteX0" fmla="*/ 0 w 2133600"/>
              <a:gd name="connsiteY0" fmla="*/ 5901882 h 5996180"/>
              <a:gd name="connsiteX1" fmla="*/ 522515 w 2133600"/>
              <a:gd name="connsiteY1" fmla="*/ 5967196 h 5996180"/>
              <a:gd name="connsiteX2" fmla="*/ 522515 w 2133600"/>
              <a:gd name="connsiteY2" fmla="*/ 5488225 h 5996180"/>
              <a:gd name="connsiteX3" fmla="*/ 674915 w 2133600"/>
              <a:gd name="connsiteY3" fmla="*/ 5074568 h 5996180"/>
              <a:gd name="connsiteX4" fmla="*/ 1262743 w 2133600"/>
              <a:gd name="connsiteY4" fmla="*/ 4856853 h 5996180"/>
              <a:gd name="connsiteX5" fmla="*/ 1785258 w 2133600"/>
              <a:gd name="connsiteY5" fmla="*/ 4508510 h 5996180"/>
              <a:gd name="connsiteX6" fmla="*/ 1589315 w 2133600"/>
              <a:gd name="connsiteY6" fmla="*/ 4334339 h 5996180"/>
              <a:gd name="connsiteX7" fmla="*/ 1828800 w 2133600"/>
              <a:gd name="connsiteY7" fmla="*/ 3093368 h 5996180"/>
              <a:gd name="connsiteX8" fmla="*/ 1807029 w 2133600"/>
              <a:gd name="connsiteY8" fmla="*/ 2178968 h 5996180"/>
              <a:gd name="connsiteX9" fmla="*/ 1959429 w 2133600"/>
              <a:gd name="connsiteY9" fmla="*/ 306625 h 5996180"/>
              <a:gd name="connsiteX10" fmla="*/ 2133600 w 2133600"/>
              <a:gd name="connsiteY10" fmla="*/ 23596 h 5996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33600" h="5996180">
                <a:moveTo>
                  <a:pt x="0" y="5901882"/>
                </a:moveTo>
                <a:cubicBezTo>
                  <a:pt x="217714" y="5969010"/>
                  <a:pt x="435429" y="6036139"/>
                  <a:pt x="522515" y="5967196"/>
                </a:cubicBezTo>
                <a:cubicBezTo>
                  <a:pt x="609601" y="5898253"/>
                  <a:pt x="497115" y="5636996"/>
                  <a:pt x="522515" y="5488225"/>
                </a:cubicBezTo>
                <a:cubicBezTo>
                  <a:pt x="547915" y="5339454"/>
                  <a:pt x="551544" y="5179797"/>
                  <a:pt x="674915" y="5074568"/>
                </a:cubicBezTo>
                <a:cubicBezTo>
                  <a:pt x="798286" y="4969339"/>
                  <a:pt x="1077686" y="4951196"/>
                  <a:pt x="1262743" y="4856853"/>
                </a:cubicBezTo>
                <a:cubicBezTo>
                  <a:pt x="1447800" y="4762510"/>
                  <a:pt x="1730829" y="4595596"/>
                  <a:pt x="1785258" y="4508510"/>
                </a:cubicBezTo>
                <a:cubicBezTo>
                  <a:pt x="1839687" y="4421424"/>
                  <a:pt x="1582058" y="4570196"/>
                  <a:pt x="1589315" y="4334339"/>
                </a:cubicBezTo>
                <a:cubicBezTo>
                  <a:pt x="1596572" y="4098482"/>
                  <a:pt x="1792514" y="3452596"/>
                  <a:pt x="1828800" y="3093368"/>
                </a:cubicBezTo>
                <a:cubicBezTo>
                  <a:pt x="1865086" y="2734139"/>
                  <a:pt x="1785258" y="2643425"/>
                  <a:pt x="1807029" y="2178968"/>
                </a:cubicBezTo>
                <a:cubicBezTo>
                  <a:pt x="1828800" y="1714511"/>
                  <a:pt x="1905001" y="665854"/>
                  <a:pt x="1959429" y="306625"/>
                </a:cubicBezTo>
                <a:cubicBezTo>
                  <a:pt x="2013857" y="-52604"/>
                  <a:pt x="2073728" y="-14504"/>
                  <a:pt x="2133600" y="23596"/>
                </a:cubicBezTo>
              </a:path>
            </a:pathLst>
          </a:custGeom>
          <a:noFill/>
          <a:ln w="254000" cap="rnd">
            <a:solidFill>
              <a:srgbClr val="7030A0"/>
            </a:solidFill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38" name="pole tekstowe 37">
            <a:extLst>
              <a:ext uri="{FF2B5EF4-FFF2-40B4-BE49-F238E27FC236}">
                <a16:creationId xmlns:a16="http://schemas.microsoft.com/office/drawing/2014/main" id="{55EA933E-42DC-916B-E12F-A5D04236487A}"/>
              </a:ext>
            </a:extLst>
          </p:cNvPr>
          <p:cNvSpPr txBox="1"/>
          <p:nvPr/>
        </p:nvSpPr>
        <p:spPr>
          <a:xfrm>
            <a:off x="25922108" y="10055521"/>
            <a:ext cx="1700786" cy="605934"/>
          </a:xfrm>
          <a:prstGeom prst="rect">
            <a:avLst/>
          </a:prstGeom>
          <a:solidFill>
            <a:schemeClr val="accent2">
              <a:lumMod val="20000"/>
              <a:lumOff val="80000"/>
              <a:alpha val="70000"/>
            </a:schemeClr>
          </a:solidFill>
          <a:ln w="12700" cap="flat">
            <a:solidFill>
              <a:schemeClr val="accent2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3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" panose="020B0004020202020204" pitchFamily="34" charset="0"/>
                <a:sym typeface="Helvetica Light"/>
              </a:rPr>
              <a:t>Wrocław</a:t>
            </a:r>
          </a:p>
        </p:txBody>
      </p:sp>
      <p:sp>
        <p:nvSpPr>
          <p:cNvPr id="41" name="Dowolny kształt: kształt 40">
            <a:extLst>
              <a:ext uri="{FF2B5EF4-FFF2-40B4-BE49-F238E27FC236}">
                <a16:creationId xmlns:a16="http://schemas.microsoft.com/office/drawing/2014/main" id="{F7814C06-4B6E-5833-7E48-BFD0D2D29993}"/>
              </a:ext>
            </a:extLst>
          </p:cNvPr>
          <p:cNvSpPr/>
          <p:nvPr/>
        </p:nvSpPr>
        <p:spPr>
          <a:xfrm>
            <a:off x="12458798" y="9999406"/>
            <a:ext cx="992415" cy="2344994"/>
          </a:xfrm>
          <a:custGeom>
            <a:avLst/>
            <a:gdLst>
              <a:gd name="connsiteX0" fmla="*/ 505034 w 992415"/>
              <a:gd name="connsiteY0" fmla="*/ 0 h 2344994"/>
              <a:gd name="connsiteX1" fmla="*/ 991731 w 992415"/>
              <a:gd name="connsiteY1" fmla="*/ 486697 h 2344994"/>
              <a:gd name="connsiteX2" fmla="*/ 608273 w 992415"/>
              <a:gd name="connsiteY2" fmla="*/ 840659 h 2344994"/>
              <a:gd name="connsiteX3" fmla="*/ 460789 w 992415"/>
              <a:gd name="connsiteY3" fmla="*/ 1047136 h 2344994"/>
              <a:gd name="connsiteX4" fmla="*/ 210067 w 992415"/>
              <a:gd name="connsiteY4" fmla="*/ 1755059 h 2344994"/>
              <a:gd name="connsiteX5" fmla="*/ 3589 w 992415"/>
              <a:gd name="connsiteY5" fmla="*/ 2109020 h 2344994"/>
              <a:gd name="connsiteX6" fmla="*/ 387047 w 992415"/>
              <a:gd name="connsiteY6" fmla="*/ 2344994 h 2344994"/>
              <a:gd name="connsiteX7" fmla="*/ 387047 w 992415"/>
              <a:gd name="connsiteY7" fmla="*/ 2344994 h 2344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2415" h="2344994">
                <a:moveTo>
                  <a:pt x="505034" y="0"/>
                </a:moveTo>
                <a:cubicBezTo>
                  <a:pt x="739779" y="173293"/>
                  <a:pt x="974525" y="346587"/>
                  <a:pt x="991731" y="486697"/>
                </a:cubicBezTo>
                <a:cubicBezTo>
                  <a:pt x="1008938" y="626807"/>
                  <a:pt x="696763" y="747253"/>
                  <a:pt x="608273" y="840659"/>
                </a:cubicBezTo>
                <a:cubicBezTo>
                  <a:pt x="519783" y="934066"/>
                  <a:pt x="527157" y="894736"/>
                  <a:pt x="460789" y="1047136"/>
                </a:cubicBezTo>
                <a:cubicBezTo>
                  <a:pt x="394421" y="1199536"/>
                  <a:pt x="286267" y="1578078"/>
                  <a:pt x="210067" y="1755059"/>
                </a:cubicBezTo>
                <a:cubicBezTo>
                  <a:pt x="133867" y="1932040"/>
                  <a:pt x="-25908" y="2010698"/>
                  <a:pt x="3589" y="2109020"/>
                </a:cubicBezTo>
                <a:cubicBezTo>
                  <a:pt x="33086" y="2207343"/>
                  <a:pt x="387047" y="2344994"/>
                  <a:pt x="387047" y="2344994"/>
                </a:cubicBezTo>
                <a:lnTo>
                  <a:pt x="387047" y="2344994"/>
                </a:lnTo>
              </a:path>
            </a:pathLst>
          </a:custGeom>
          <a:noFill/>
          <a:ln w="254000" cap="flat">
            <a:solidFill>
              <a:srgbClr val="7030A0"/>
            </a:solidFill>
            <a:prstDash val="sysDot"/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711025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animBg="1" advAuto="0"/>
      <p:bldP spid="142" grpId="0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F88A7-4963-F8D2-BB31-0CBA253570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extBox 50">
            <a:extLst>
              <a:ext uri="{FF2B5EF4-FFF2-40B4-BE49-F238E27FC236}">
                <a16:creationId xmlns:a16="http://schemas.microsoft.com/office/drawing/2014/main" id="{79F89314-6BA9-F22A-4E38-0A2ED0CD9451}"/>
              </a:ext>
            </a:extLst>
          </p:cNvPr>
          <p:cNvSpPr/>
          <p:nvPr/>
        </p:nvSpPr>
        <p:spPr>
          <a:xfrm>
            <a:off x="517839" y="721895"/>
            <a:ext cx="20591738" cy="861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tIns="91439" bIns="91439">
            <a:spAutoFit/>
          </a:bodyPr>
          <a:lstStyle>
            <a:lvl1pPr algn="l" defTabSz="1828800">
              <a:defRPr sz="40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pl-PL" sz="4400" dirty="0">
                <a:latin typeface="Aptos" panose="020B0004020202020204" pitchFamily="34" charset="0"/>
                <a:cs typeface="Arial" pitchFamily="34" charset="0"/>
              </a:rPr>
              <a:t>6c. Województwo Dolnośląskie – pasażerskie powiązania przygraniczne</a:t>
            </a:r>
          </a:p>
        </p:txBody>
      </p:sp>
      <p:sp>
        <p:nvSpPr>
          <p:cNvPr id="142" name="Straight Connector 52">
            <a:extLst>
              <a:ext uri="{FF2B5EF4-FFF2-40B4-BE49-F238E27FC236}">
                <a16:creationId xmlns:a16="http://schemas.microsoft.com/office/drawing/2014/main" id="{05542A3E-12A7-CF15-FE5E-08B5BF7C1C4B}"/>
              </a:ext>
            </a:extLst>
          </p:cNvPr>
          <p:cNvSpPr/>
          <p:nvPr/>
        </p:nvSpPr>
        <p:spPr>
          <a:xfrm>
            <a:off x="517838" y="2510767"/>
            <a:ext cx="2586235" cy="259"/>
          </a:xfrm>
          <a:prstGeom prst="line">
            <a:avLst/>
          </a:prstGeom>
          <a:ln w="50800">
            <a:solidFill>
              <a:srgbClr val="262626"/>
            </a:solidFill>
            <a:miter/>
          </a:ln>
        </p:spPr>
        <p:txBody>
          <a:bodyPr tIns="91439" bIns="91439"/>
          <a:lstStyle/>
          <a:p>
            <a:pPr algn="l" defTabSz="1828800">
              <a:defRPr sz="3600">
                <a:latin typeface="Calibri"/>
                <a:ea typeface="Calibri"/>
                <a:cs typeface="Calibri"/>
                <a:sym typeface="Calibri"/>
              </a:defRPr>
            </a:pPr>
            <a:endParaRPr dirty="0"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B19FC0C7-CA18-DE7B-07FF-9D1D3DF9B33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8351" b="-1"/>
          <a:stretch>
            <a:fillRect/>
          </a:stretch>
        </p:blipFill>
        <p:spPr>
          <a:xfrm>
            <a:off x="8527707" y="2047475"/>
            <a:ext cx="20591738" cy="11668525"/>
          </a:xfrm>
          <a:prstGeom prst="rect">
            <a:avLst/>
          </a:prstGeom>
        </p:spPr>
      </p:pic>
      <p:sp>
        <p:nvSpPr>
          <p:cNvPr id="29" name="pole tekstowe 28">
            <a:extLst>
              <a:ext uri="{FF2B5EF4-FFF2-40B4-BE49-F238E27FC236}">
                <a16:creationId xmlns:a16="http://schemas.microsoft.com/office/drawing/2014/main" id="{190144FF-4ACB-925A-1741-6CC27BEFD2D2}"/>
              </a:ext>
            </a:extLst>
          </p:cNvPr>
          <p:cNvSpPr txBox="1"/>
          <p:nvPr/>
        </p:nvSpPr>
        <p:spPr>
          <a:xfrm>
            <a:off x="846668" y="3352220"/>
            <a:ext cx="7271648" cy="71365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lang="pl-PL" sz="3200" b="1" dirty="0">
                <a:solidFill>
                  <a:schemeClr val="accent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Szklarska Poręba – Liberec</a:t>
            </a:r>
          </a:p>
        </p:txBody>
      </p:sp>
      <p:sp>
        <p:nvSpPr>
          <p:cNvPr id="30" name="pole tekstowe 29">
            <a:extLst>
              <a:ext uri="{FF2B5EF4-FFF2-40B4-BE49-F238E27FC236}">
                <a16:creationId xmlns:a16="http://schemas.microsoft.com/office/drawing/2014/main" id="{E865DE92-7B8E-1AB1-9D17-5BB001CCE80D}"/>
              </a:ext>
            </a:extLst>
          </p:cNvPr>
          <p:cNvSpPr txBox="1"/>
          <p:nvPr/>
        </p:nvSpPr>
        <p:spPr>
          <a:xfrm>
            <a:off x="846668" y="4550242"/>
            <a:ext cx="7271648" cy="71365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pl-PL" sz="3200" b="1" i="0" u="none" strike="noStrike" cap="none" spc="0" normalizeH="0" baseline="0" dirty="0">
                <a:ln>
                  <a:noFill/>
                </a:ln>
                <a:solidFill>
                  <a:schemeClr val="accent4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Sędzisław – Kamienna Góra - Trutnov</a:t>
            </a:r>
          </a:p>
        </p:txBody>
      </p:sp>
      <p:sp>
        <p:nvSpPr>
          <p:cNvPr id="31" name="pole tekstowe 30">
            <a:extLst>
              <a:ext uri="{FF2B5EF4-FFF2-40B4-BE49-F238E27FC236}">
                <a16:creationId xmlns:a16="http://schemas.microsoft.com/office/drawing/2014/main" id="{EFB1B36B-CD27-AC3E-D6D3-833384D7C811}"/>
              </a:ext>
            </a:extLst>
          </p:cNvPr>
          <p:cNvSpPr txBox="1"/>
          <p:nvPr/>
        </p:nvSpPr>
        <p:spPr>
          <a:xfrm>
            <a:off x="846668" y="5626431"/>
            <a:ext cx="9034000" cy="356058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pl-PL" sz="3200" i="0" u="none" strike="noStrike" cap="none" spc="0" normalizeH="0" baseline="0" dirty="0">
                <a:ln>
                  <a:noFill/>
                </a:ln>
                <a:solidFill>
                  <a:srgbClr val="135991"/>
                </a:solidFill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Dziś</a:t>
            </a:r>
          </a:p>
          <a:p>
            <a:pPr algn="l">
              <a:spcAft>
                <a:spcPts val="600"/>
              </a:spcAft>
            </a:pPr>
            <a:r>
              <a:rPr kumimoji="0" lang="pl-PL" sz="3200" b="1" i="0" u="none" strike="noStrike" cap="none" spc="0" normalizeH="0" baseline="0" dirty="0">
                <a:ln>
                  <a:noFill/>
                </a:ln>
                <a:solidFill>
                  <a:srgbClr val="135991"/>
                </a:solidFill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Wrocław – Wałbrzych – </a:t>
            </a:r>
            <a:r>
              <a:rPr kumimoji="0" lang="pl-PL" sz="3200" b="1" i="0" u="none" strike="noStrike" cap="none" spc="0" normalizeH="0" baseline="0" dirty="0" err="1">
                <a:ln>
                  <a:noFill/>
                </a:ln>
                <a:solidFill>
                  <a:srgbClr val="135991"/>
                </a:solidFill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Adršpach</a:t>
            </a:r>
            <a:r>
              <a:rPr kumimoji="0" lang="pl-PL" sz="3200" b="1" i="0" u="none" strike="noStrike" cap="none" spc="0" normalizeH="0" baseline="0" dirty="0">
                <a:ln>
                  <a:noFill/>
                </a:ln>
                <a:solidFill>
                  <a:srgbClr val="135991"/>
                </a:solidFill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 </a:t>
            </a:r>
          </a:p>
          <a:p>
            <a:pPr algn="l">
              <a:spcAft>
                <a:spcPts val="600"/>
              </a:spcAft>
            </a:pPr>
            <a:r>
              <a:rPr lang="pl-PL" sz="3200" dirty="0">
                <a:solidFill>
                  <a:srgbClr val="13599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sezonowo</a:t>
            </a:r>
          </a:p>
          <a:p>
            <a:pPr algn="l">
              <a:spcAft>
                <a:spcPts val="600"/>
              </a:spcAft>
            </a:pPr>
            <a:endParaRPr kumimoji="0" lang="pl-PL" sz="3200" i="0" u="none" strike="noStrike" cap="none" spc="0" normalizeH="0" baseline="0" dirty="0">
              <a:ln>
                <a:noFill/>
              </a:ln>
              <a:solidFill>
                <a:srgbClr val="135991"/>
              </a:solidFill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pl-PL" sz="3200" i="0" u="none" strike="noStrike" cap="none" spc="0" normalizeH="0" baseline="0" dirty="0">
                <a:ln>
                  <a:noFill/>
                </a:ln>
                <a:solidFill>
                  <a:srgbClr val="135991"/>
                </a:solidFill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Docelowo codziennie</a:t>
            </a:r>
          </a:p>
          <a:p>
            <a:pPr algn="l">
              <a:spcAft>
                <a:spcPts val="600"/>
              </a:spcAft>
            </a:pPr>
            <a:r>
              <a:rPr lang="pl-PL" sz="3200" b="1" dirty="0">
                <a:solidFill>
                  <a:srgbClr val="13599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Wrocław – Wałbrzych – Hradec </a:t>
            </a:r>
            <a:r>
              <a:rPr lang="pl-PL" sz="3200" b="1" dirty="0" err="1">
                <a:solidFill>
                  <a:srgbClr val="13599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Králové</a:t>
            </a:r>
            <a:endParaRPr kumimoji="0" lang="pl-PL" sz="3200" i="0" u="none" strike="noStrike" cap="none" spc="0" normalizeH="0" baseline="0" dirty="0">
              <a:ln>
                <a:noFill/>
              </a:ln>
              <a:solidFill>
                <a:srgbClr val="135991"/>
              </a:solidFill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</p:txBody>
      </p:sp>
      <p:sp>
        <p:nvSpPr>
          <p:cNvPr id="33" name="pole tekstowe 32">
            <a:extLst>
              <a:ext uri="{FF2B5EF4-FFF2-40B4-BE49-F238E27FC236}">
                <a16:creationId xmlns:a16="http://schemas.microsoft.com/office/drawing/2014/main" id="{26C91DDB-E654-F65A-393D-BDBD3BF69F42}"/>
              </a:ext>
            </a:extLst>
          </p:cNvPr>
          <p:cNvSpPr txBox="1"/>
          <p:nvPr/>
        </p:nvSpPr>
        <p:spPr>
          <a:xfrm>
            <a:off x="846668" y="9470118"/>
            <a:ext cx="9034000" cy="71365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algn="l">
              <a:spcAft>
                <a:spcPts val="600"/>
              </a:spcAft>
            </a:pPr>
            <a:r>
              <a:rPr kumimoji="0" lang="pl-PL" sz="3200" b="1" i="0" u="none" strike="noStrike" cap="none" spc="0" normalizeH="0" baseline="0" dirty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Wrocław – Kłodzko – </a:t>
            </a:r>
            <a:r>
              <a:rPr kumimoji="0" lang="pl-PL" sz="3200" b="1" i="0" u="none" strike="noStrike" cap="none" spc="0" normalizeH="0" baseline="0" dirty="0" err="1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Lichkov</a:t>
            </a:r>
            <a:endParaRPr kumimoji="0" lang="pl-PL" sz="3200" i="0" u="none" strike="noStrike" cap="none" spc="0" normalizeH="0" baseline="0" dirty="0">
              <a:ln>
                <a:noFill/>
              </a:ln>
              <a:solidFill>
                <a:srgbClr val="C00000"/>
              </a:solidFill>
              <a:effectLst/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</p:txBody>
      </p:sp>
      <p:sp>
        <p:nvSpPr>
          <p:cNvPr id="2" name="Dowolny kształt: kształt 1">
            <a:extLst>
              <a:ext uri="{FF2B5EF4-FFF2-40B4-BE49-F238E27FC236}">
                <a16:creationId xmlns:a16="http://schemas.microsoft.com/office/drawing/2014/main" id="{99B39195-C0F0-55E5-B47C-A7EC18DE806F}"/>
              </a:ext>
            </a:extLst>
          </p:cNvPr>
          <p:cNvSpPr/>
          <p:nvPr/>
        </p:nvSpPr>
        <p:spPr>
          <a:xfrm>
            <a:off x="20853697" y="2917371"/>
            <a:ext cx="2792345" cy="10123715"/>
          </a:xfrm>
          <a:custGeom>
            <a:avLst/>
            <a:gdLst>
              <a:gd name="connsiteX0" fmla="*/ 286360 w 2792345"/>
              <a:gd name="connsiteY0" fmla="*/ 10123715 h 10123715"/>
              <a:gd name="connsiteX1" fmla="*/ 286360 w 2792345"/>
              <a:gd name="connsiteY1" fmla="*/ 9753600 h 10123715"/>
              <a:gd name="connsiteX2" fmla="*/ 133960 w 2792345"/>
              <a:gd name="connsiteY2" fmla="*/ 8643258 h 10123715"/>
              <a:gd name="connsiteX3" fmla="*/ 3332 w 2792345"/>
              <a:gd name="connsiteY3" fmla="*/ 7990115 h 10123715"/>
              <a:gd name="connsiteX4" fmla="*/ 46874 w 2792345"/>
              <a:gd name="connsiteY4" fmla="*/ 7532915 h 10123715"/>
              <a:gd name="connsiteX5" fmla="*/ 133960 w 2792345"/>
              <a:gd name="connsiteY5" fmla="*/ 6662058 h 10123715"/>
              <a:gd name="connsiteX6" fmla="*/ 373446 w 2792345"/>
              <a:gd name="connsiteY6" fmla="*/ 6030686 h 10123715"/>
              <a:gd name="connsiteX7" fmla="*/ 1396703 w 2792345"/>
              <a:gd name="connsiteY7" fmla="*/ 5638800 h 10123715"/>
              <a:gd name="connsiteX8" fmla="*/ 1897446 w 2792345"/>
              <a:gd name="connsiteY8" fmla="*/ 5508172 h 10123715"/>
              <a:gd name="connsiteX9" fmla="*/ 2093389 w 2792345"/>
              <a:gd name="connsiteY9" fmla="*/ 5159829 h 10123715"/>
              <a:gd name="connsiteX10" fmla="*/ 2311103 w 2792345"/>
              <a:gd name="connsiteY10" fmla="*/ 5007429 h 10123715"/>
              <a:gd name="connsiteX11" fmla="*/ 2463503 w 2792345"/>
              <a:gd name="connsiteY11" fmla="*/ 4702629 h 10123715"/>
              <a:gd name="connsiteX12" fmla="*/ 2441732 w 2792345"/>
              <a:gd name="connsiteY12" fmla="*/ 4267200 h 10123715"/>
              <a:gd name="connsiteX13" fmla="*/ 2463503 w 2792345"/>
              <a:gd name="connsiteY13" fmla="*/ 3461658 h 10123715"/>
              <a:gd name="connsiteX14" fmla="*/ 2702989 w 2792345"/>
              <a:gd name="connsiteY14" fmla="*/ 3048000 h 10123715"/>
              <a:gd name="connsiteX15" fmla="*/ 2528817 w 2792345"/>
              <a:gd name="connsiteY15" fmla="*/ 2460172 h 10123715"/>
              <a:gd name="connsiteX16" fmla="*/ 2441732 w 2792345"/>
              <a:gd name="connsiteY16" fmla="*/ 1763486 h 10123715"/>
              <a:gd name="connsiteX17" fmla="*/ 2659446 w 2792345"/>
              <a:gd name="connsiteY17" fmla="*/ 1023258 h 10123715"/>
              <a:gd name="connsiteX18" fmla="*/ 2768303 w 2792345"/>
              <a:gd name="connsiteY18" fmla="*/ 435429 h 10123715"/>
              <a:gd name="connsiteX19" fmla="*/ 2768303 w 2792345"/>
              <a:gd name="connsiteY19" fmla="*/ 217715 h 10123715"/>
              <a:gd name="connsiteX20" fmla="*/ 2507046 w 2792345"/>
              <a:gd name="connsiteY20" fmla="*/ 0 h 10123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792345" h="10123715">
                <a:moveTo>
                  <a:pt x="286360" y="10123715"/>
                </a:moveTo>
                <a:cubicBezTo>
                  <a:pt x="299060" y="10062029"/>
                  <a:pt x="311760" y="10000343"/>
                  <a:pt x="286360" y="9753600"/>
                </a:cubicBezTo>
                <a:cubicBezTo>
                  <a:pt x="260960" y="9506857"/>
                  <a:pt x="181131" y="8937172"/>
                  <a:pt x="133960" y="8643258"/>
                </a:cubicBezTo>
                <a:cubicBezTo>
                  <a:pt x="86789" y="8349344"/>
                  <a:pt x="17846" y="8175172"/>
                  <a:pt x="3332" y="7990115"/>
                </a:cubicBezTo>
                <a:cubicBezTo>
                  <a:pt x="-11182" y="7805058"/>
                  <a:pt x="25103" y="7754258"/>
                  <a:pt x="46874" y="7532915"/>
                </a:cubicBezTo>
                <a:cubicBezTo>
                  <a:pt x="68645" y="7311572"/>
                  <a:pt x="79531" y="6912429"/>
                  <a:pt x="133960" y="6662058"/>
                </a:cubicBezTo>
                <a:cubicBezTo>
                  <a:pt x="188389" y="6411687"/>
                  <a:pt x="162989" y="6201229"/>
                  <a:pt x="373446" y="6030686"/>
                </a:cubicBezTo>
                <a:cubicBezTo>
                  <a:pt x="583903" y="5860143"/>
                  <a:pt x="1142703" y="5725886"/>
                  <a:pt x="1396703" y="5638800"/>
                </a:cubicBezTo>
                <a:cubicBezTo>
                  <a:pt x="1650703" y="5551714"/>
                  <a:pt x="1781332" y="5588000"/>
                  <a:pt x="1897446" y="5508172"/>
                </a:cubicBezTo>
                <a:cubicBezTo>
                  <a:pt x="2013560" y="5428344"/>
                  <a:pt x="2024446" y="5243286"/>
                  <a:pt x="2093389" y="5159829"/>
                </a:cubicBezTo>
                <a:cubicBezTo>
                  <a:pt x="2162332" y="5076372"/>
                  <a:pt x="2249417" y="5083629"/>
                  <a:pt x="2311103" y="5007429"/>
                </a:cubicBezTo>
                <a:cubicBezTo>
                  <a:pt x="2372789" y="4931229"/>
                  <a:pt x="2441732" y="4826000"/>
                  <a:pt x="2463503" y="4702629"/>
                </a:cubicBezTo>
                <a:cubicBezTo>
                  <a:pt x="2485274" y="4579258"/>
                  <a:pt x="2441732" y="4474028"/>
                  <a:pt x="2441732" y="4267200"/>
                </a:cubicBezTo>
                <a:cubicBezTo>
                  <a:pt x="2441732" y="4060372"/>
                  <a:pt x="2419960" y="3664858"/>
                  <a:pt x="2463503" y="3461658"/>
                </a:cubicBezTo>
                <a:cubicBezTo>
                  <a:pt x="2507046" y="3258458"/>
                  <a:pt x="2692103" y="3214914"/>
                  <a:pt x="2702989" y="3048000"/>
                </a:cubicBezTo>
                <a:cubicBezTo>
                  <a:pt x="2713875" y="2881086"/>
                  <a:pt x="2572360" y="2674258"/>
                  <a:pt x="2528817" y="2460172"/>
                </a:cubicBezTo>
                <a:cubicBezTo>
                  <a:pt x="2485274" y="2246086"/>
                  <a:pt x="2419961" y="2002972"/>
                  <a:pt x="2441732" y="1763486"/>
                </a:cubicBezTo>
                <a:cubicBezTo>
                  <a:pt x="2463503" y="1524000"/>
                  <a:pt x="2605017" y="1244601"/>
                  <a:pt x="2659446" y="1023258"/>
                </a:cubicBezTo>
                <a:cubicBezTo>
                  <a:pt x="2713875" y="801915"/>
                  <a:pt x="2750160" y="569686"/>
                  <a:pt x="2768303" y="435429"/>
                </a:cubicBezTo>
                <a:cubicBezTo>
                  <a:pt x="2786446" y="301172"/>
                  <a:pt x="2811846" y="290286"/>
                  <a:pt x="2768303" y="217715"/>
                </a:cubicBezTo>
                <a:cubicBezTo>
                  <a:pt x="2724760" y="145144"/>
                  <a:pt x="2615903" y="72572"/>
                  <a:pt x="2507046" y="0"/>
                </a:cubicBezTo>
              </a:path>
            </a:pathLst>
          </a:custGeom>
          <a:noFill/>
          <a:ln w="254000" cap="rnd">
            <a:solidFill>
              <a:schemeClr val="accent5"/>
            </a:solidFill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4" name="Dowolny kształt: kształt 3">
            <a:extLst>
              <a:ext uri="{FF2B5EF4-FFF2-40B4-BE49-F238E27FC236}">
                <a16:creationId xmlns:a16="http://schemas.microsoft.com/office/drawing/2014/main" id="{E78A0B3F-1576-E671-B8A6-2C8728604F48}"/>
              </a:ext>
            </a:extLst>
          </p:cNvPr>
          <p:cNvSpPr/>
          <p:nvPr/>
        </p:nvSpPr>
        <p:spPr>
          <a:xfrm>
            <a:off x="15893143" y="5657204"/>
            <a:ext cx="1371600" cy="3421482"/>
          </a:xfrm>
          <a:custGeom>
            <a:avLst/>
            <a:gdLst>
              <a:gd name="connsiteX0" fmla="*/ 1371600 w 1371600"/>
              <a:gd name="connsiteY0" fmla="*/ 25139 h 3421482"/>
              <a:gd name="connsiteX1" fmla="*/ 1197428 w 1371600"/>
              <a:gd name="connsiteY1" fmla="*/ 25139 h 3421482"/>
              <a:gd name="connsiteX2" fmla="*/ 1175657 w 1371600"/>
              <a:gd name="connsiteY2" fmla="*/ 286396 h 3421482"/>
              <a:gd name="connsiteX3" fmla="*/ 1001486 w 1371600"/>
              <a:gd name="connsiteY3" fmla="*/ 547653 h 3421482"/>
              <a:gd name="connsiteX4" fmla="*/ 1132114 w 1371600"/>
              <a:gd name="connsiteY4" fmla="*/ 1070167 h 3421482"/>
              <a:gd name="connsiteX5" fmla="*/ 1023257 w 1371600"/>
              <a:gd name="connsiteY5" fmla="*/ 1309653 h 3421482"/>
              <a:gd name="connsiteX6" fmla="*/ 805543 w 1371600"/>
              <a:gd name="connsiteY6" fmla="*/ 1701539 h 3421482"/>
              <a:gd name="connsiteX7" fmla="*/ 457200 w 1371600"/>
              <a:gd name="connsiteY7" fmla="*/ 1984567 h 3421482"/>
              <a:gd name="connsiteX8" fmla="*/ 0 w 1371600"/>
              <a:gd name="connsiteY8" fmla="*/ 3421482 h 3421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71600" h="3421482">
                <a:moveTo>
                  <a:pt x="1371600" y="25139"/>
                </a:moveTo>
                <a:cubicBezTo>
                  <a:pt x="1300842" y="3367"/>
                  <a:pt x="1230085" y="-18404"/>
                  <a:pt x="1197428" y="25139"/>
                </a:cubicBezTo>
                <a:cubicBezTo>
                  <a:pt x="1164771" y="68682"/>
                  <a:pt x="1208314" y="199310"/>
                  <a:pt x="1175657" y="286396"/>
                </a:cubicBezTo>
                <a:cubicBezTo>
                  <a:pt x="1143000" y="373482"/>
                  <a:pt x="1008743" y="417025"/>
                  <a:pt x="1001486" y="547653"/>
                </a:cubicBezTo>
                <a:cubicBezTo>
                  <a:pt x="994229" y="678281"/>
                  <a:pt x="1128486" y="943167"/>
                  <a:pt x="1132114" y="1070167"/>
                </a:cubicBezTo>
                <a:cubicBezTo>
                  <a:pt x="1135742" y="1197167"/>
                  <a:pt x="1077685" y="1204424"/>
                  <a:pt x="1023257" y="1309653"/>
                </a:cubicBezTo>
                <a:cubicBezTo>
                  <a:pt x="968828" y="1414882"/>
                  <a:pt x="899886" y="1589053"/>
                  <a:pt x="805543" y="1701539"/>
                </a:cubicBezTo>
                <a:cubicBezTo>
                  <a:pt x="711200" y="1814025"/>
                  <a:pt x="591457" y="1697910"/>
                  <a:pt x="457200" y="1984567"/>
                </a:cubicBezTo>
                <a:cubicBezTo>
                  <a:pt x="322943" y="2271224"/>
                  <a:pt x="161471" y="2846353"/>
                  <a:pt x="0" y="3421482"/>
                </a:cubicBezTo>
              </a:path>
            </a:pathLst>
          </a:custGeom>
          <a:noFill/>
          <a:ln w="254000" cap="rnd">
            <a:solidFill>
              <a:schemeClr val="accent4"/>
            </a:solidFill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5" name="Dowolny kształt: kształt 4">
            <a:extLst>
              <a:ext uri="{FF2B5EF4-FFF2-40B4-BE49-F238E27FC236}">
                <a16:creationId xmlns:a16="http://schemas.microsoft.com/office/drawing/2014/main" id="{403D9605-94C2-D869-0913-BCA590CC8B0B}"/>
              </a:ext>
            </a:extLst>
          </p:cNvPr>
          <p:cNvSpPr/>
          <p:nvPr/>
        </p:nvSpPr>
        <p:spPr>
          <a:xfrm>
            <a:off x="11212286" y="5529943"/>
            <a:ext cx="2373085" cy="1118105"/>
          </a:xfrm>
          <a:custGeom>
            <a:avLst/>
            <a:gdLst>
              <a:gd name="connsiteX0" fmla="*/ 2373085 w 2373085"/>
              <a:gd name="connsiteY0" fmla="*/ 0 h 1118105"/>
              <a:gd name="connsiteX1" fmla="*/ 2155371 w 2373085"/>
              <a:gd name="connsiteY1" fmla="*/ 130628 h 1118105"/>
              <a:gd name="connsiteX2" fmla="*/ 1959428 w 2373085"/>
              <a:gd name="connsiteY2" fmla="*/ 783771 h 1118105"/>
              <a:gd name="connsiteX3" fmla="*/ 1349828 w 2373085"/>
              <a:gd name="connsiteY3" fmla="*/ 1110343 h 1118105"/>
              <a:gd name="connsiteX4" fmla="*/ 0 w 2373085"/>
              <a:gd name="connsiteY4" fmla="*/ 1023257 h 1118105"/>
              <a:gd name="connsiteX5" fmla="*/ 0 w 2373085"/>
              <a:gd name="connsiteY5" fmla="*/ 1023257 h 1118105"/>
              <a:gd name="connsiteX6" fmla="*/ 0 w 2373085"/>
              <a:gd name="connsiteY6" fmla="*/ 1023257 h 1118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73085" h="1118105">
                <a:moveTo>
                  <a:pt x="2373085" y="0"/>
                </a:moveTo>
                <a:cubicBezTo>
                  <a:pt x="2298699" y="0"/>
                  <a:pt x="2224314" y="0"/>
                  <a:pt x="2155371" y="130628"/>
                </a:cubicBezTo>
                <a:cubicBezTo>
                  <a:pt x="2086428" y="261256"/>
                  <a:pt x="2093685" y="620485"/>
                  <a:pt x="1959428" y="783771"/>
                </a:cubicBezTo>
                <a:cubicBezTo>
                  <a:pt x="1825171" y="947057"/>
                  <a:pt x="1676399" y="1070429"/>
                  <a:pt x="1349828" y="1110343"/>
                </a:cubicBezTo>
                <a:cubicBezTo>
                  <a:pt x="1023257" y="1150257"/>
                  <a:pt x="0" y="1023257"/>
                  <a:pt x="0" y="1023257"/>
                </a:cubicBezTo>
                <a:lnTo>
                  <a:pt x="0" y="1023257"/>
                </a:lnTo>
                <a:lnTo>
                  <a:pt x="0" y="1023257"/>
                </a:lnTo>
              </a:path>
            </a:pathLst>
          </a:custGeom>
          <a:noFill/>
          <a:ln w="254000" cap="rnd">
            <a:solidFill>
              <a:srgbClr val="00B050"/>
            </a:solidFill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6" name="Dowolny kształt: kształt 5">
            <a:extLst>
              <a:ext uri="{FF2B5EF4-FFF2-40B4-BE49-F238E27FC236}">
                <a16:creationId xmlns:a16="http://schemas.microsoft.com/office/drawing/2014/main" id="{FB58CC6A-42CF-3944-B999-E3C63ED81CB4}"/>
              </a:ext>
            </a:extLst>
          </p:cNvPr>
          <p:cNvSpPr/>
          <p:nvPr/>
        </p:nvSpPr>
        <p:spPr>
          <a:xfrm>
            <a:off x="17112343" y="2808514"/>
            <a:ext cx="6030686" cy="5399315"/>
          </a:xfrm>
          <a:custGeom>
            <a:avLst/>
            <a:gdLst>
              <a:gd name="connsiteX0" fmla="*/ 6030686 w 6030686"/>
              <a:gd name="connsiteY0" fmla="*/ 0 h 5399315"/>
              <a:gd name="connsiteX1" fmla="*/ 4441371 w 6030686"/>
              <a:gd name="connsiteY1" fmla="*/ 696686 h 5399315"/>
              <a:gd name="connsiteX2" fmla="*/ 4049486 w 6030686"/>
              <a:gd name="connsiteY2" fmla="*/ 914400 h 5399315"/>
              <a:gd name="connsiteX3" fmla="*/ 3526971 w 6030686"/>
              <a:gd name="connsiteY3" fmla="*/ 1502229 h 5399315"/>
              <a:gd name="connsiteX4" fmla="*/ 2590800 w 6030686"/>
              <a:gd name="connsiteY4" fmla="*/ 1828800 h 5399315"/>
              <a:gd name="connsiteX5" fmla="*/ 1937657 w 6030686"/>
              <a:gd name="connsiteY5" fmla="*/ 2242457 h 5399315"/>
              <a:gd name="connsiteX6" fmla="*/ 1676400 w 6030686"/>
              <a:gd name="connsiteY6" fmla="*/ 3069772 h 5399315"/>
              <a:gd name="connsiteX7" fmla="*/ 1524000 w 6030686"/>
              <a:gd name="connsiteY7" fmla="*/ 3483429 h 5399315"/>
              <a:gd name="connsiteX8" fmla="*/ 1219200 w 6030686"/>
              <a:gd name="connsiteY8" fmla="*/ 3722915 h 5399315"/>
              <a:gd name="connsiteX9" fmla="*/ 1001486 w 6030686"/>
              <a:gd name="connsiteY9" fmla="*/ 4288972 h 5399315"/>
              <a:gd name="connsiteX10" fmla="*/ 1175657 w 6030686"/>
              <a:gd name="connsiteY10" fmla="*/ 4767943 h 5399315"/>
              <a:gd name="connsiteX11" fmla="*/ 1132114 w 6030686"/>
              <a:gd name="connsiteY11" fmla="*/ 5159829 h 5399315"/>
              <a:gd name="connsiteX12" fmla="*/ 0 w 6030686"/>
              <a:gd name="connsiteY12" fmla="*/ 5399315 h 5399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30686" h="5399315">
                <a:moveTo>
                  <a:pt x="6030686" y="0"/>
                </a:moveTo>
                <a:lnTo>
                  <a:pt x="4441371" y="696686"/>
                </a:lnTo>
                <a:cubicBezTo>
                  <a:pt x="4111171" y="849086"/>
                  <a:pt x="4201886" y="780143"/>
                  <a:pt x="4049486" y="914400"/>
                </a:cubicBezTo>
                <a:cubicBezTo>
                  <a:pt x="3897086" y="1048657"/>
                  <a:pt x="3770085" y="1349829"/>
                  <a:pt x="3526971" y="1502229"/>
                </a:cubicBezTo>
                <a:cubicBezTo>
                  <a:pt x="3283857" y="1654629"/>
                  <a:pt x="2855686" y="1705429"/>
                  <a:pt x="2590800" y="1828800"/>
                </a:cubicBezTo>
                <a:cubicBezTo>
                  <a:pt x="2325914" y="1952171"/>
                  <a:pt x="2090057" y="2035628"/>
                  <a:pt x="1937657" y="2242457"/>
                </a:cubicBezTo>
                <a:cubicBezTo>
                  <a:pt x="1785257" y="2449286"/>
                  <a:pt x="1745343" y="2862943"/>
                  <a:pt x="1676400" y="3069772"/>
                </a:cubicBezTo>
                <a:cubicBezTo>
                  <a:pt x="1607457" y="3276601"/>
                  <a:pt x="1600200" y="3374572"/>
                  <a:pt x="1524000" y="3483429"/>
                </a:cubicBezTo>
                <a:cubicBezTo>
                  <a:pt x="1447800" y="3592286"/>
                  <a:pt x="1306286" y="3588658"/>
                  <a:pt x="1219200" y="3722915"/>
                </a:cubicBezTo>
                <a:cubicBezTo>
                  <a:pt x="1132114" y="3857172"/>
                  <a:pt x="1008743" y="4114801"/>
                  <a:pt x="1001486" y="4288972"/>
                </a:cubicBezTo>
                <a:cubicBezTo>
                  <a:pt x="994229" y="4463143"/>
                  <a:pt x="1153886" y="4622800"/>
                  <a:pt x="1175657" y="4767943"/>
                </a:cubicBezTo>
                <a:cubicBezTo>
                  <a:pt x="1197428" y="4913086"/>
                  <a:pt x="1328057" y="5054600"/>
                  <a:pt x="1132114" y="5159829"/>
                </a:cubicBezTo>
                <a:cubicBezTo>
                  <a:pt x="936171" y="5265058"/>
                  <a:pt x="468085" y="5332186"/>
                  <a:pt x="0" y="5399315"/>
                </a:cubicBezTo>
              </a:path>
            </a:pathLst>
          </a:custGeom>
          <a:noFill/>
          <a:ln w="254000" cap="rnd">
            <a:solidFill>
              <a:schemeClr val="accent1"/>
            </a:solidFill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7" name="Dowolny kształt: kształt 6">
            <a:extLst>
              <a:ext uri="{FF2B5EF4-FFF2-40B4-BE49-F238E27FC236}">
                <a16:creationId xmlns:a16="http://schemas.microsoft.com/office/drawing/2014/main" id="{2AC239B8-7C07-3D1E-02B3-CE41904C9BDE}"/>
              </a:ext>
            </a:extLst>
          </p:cNvPr>
          <p:cNvSpPr/>
          <p:nvPr/>
        </p:nvSpPr>
        <p:spPr>
          <a:xfrm>
            <a:off x="16510831" y="7946571"/>
            <a:ext cx="1777169" cy="3984172"/>
          </a:xfrm>
          <a:custGeom>
            <a:avLst/>
            <a:gdLst>
              <a:gd name="connsiteX0" fmla="*/ 1777169 w 1777169"/>
              <a:gd name="connsiteY0" fmla="*/ 0 h 3984172"/>
              <a:gd name="connsiteX1" fmla="*/ 1167569 w 1777169"/>
              <a:gd name="connsiteY1" fmla="*/ 827315 h 3984172"/>
              <a:gd name="connsiteX2" fmla="*/ 579740 w 1777169"/>
              <a:gd name="connsiteY2" fmla="*/ 1698172 h 3984172"/>
              <a:gd name="connsiteX3" fmla="*/ 318483 w 1777169"/>
              <a:gd name="connsiteY3" fmla="*/ 2656115 h 3984172"/>
              <a:gd name="connsiteX4" fmla="*/ 35455 w 1777169"/>
              <a:gd name="connsiteY4" fmla="*/ 3657600 h 3984172"/>
              <a:gd name="connsiteX5" fmla="*/ 13683 w 1777169"/>
              <a:gd name="connsiteY5" fmla="*/ 3984172 h 3984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7169" h="3984172">
                <a:moveTo>
                  <a:pt x="1777169" y="0"/>
                </a:moveTo>
                <a:cubicBezTo>
                  <a:pt x="1572155" y="272143"/>
                  <a:pt x="1367141" y="544286"/>
                  <a:pt x="1167569" y="827315"/>
                </a:cubicBezTo>
                <a:cubicBezTo>
                  <a:pt x="967997" y="1110344"/>
                  <a:pt x="721254" y="1393372"/>
                  <a:pt x="579740" y="1698172"/>
                </a:cubicBezTo>
                <a:cubicBezTo>
                  <a:pt x="438226" y="2002972"/>
                  <a:pt x="409197" y="2329544"/>
                  <a:pt x="318483" y="2656115"/>
                </a:cubicBezTo>
                <a:cubicBezTo>
                  <a:pt x="227769" y="2982686"/>
                  <a:pt x="86255" y="3436257"/>
                  <a:pt x="35455" y="3657600"/>
                </a:cubicBezTo>
                <a:cubicBezTo>
                  <a:pt x="-15345" y="3878943"/>
                  <a:pt x="-831" y="3931557"/>
                  <a:pt x="13683" y="3984172"/>
                </a:cubicBezTo>
              </a:path>
            </a:pathLst>
          </a:custGeom>
          <a:noFill/>
          <a:ln w="254000" cap="rnd">
            <a:solidFill>
              <a:schemeClr val="accent1"/>
            </a:solidFill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9AFB0524-70AA-E44F-73B4-2452AD02B297}"/>
              </a:ext>
            </a:extLst>
          </p:cNvPr>
          <p:cNvSpPr txBox="1"/>
          <p:nvPr/>
        </p:nvSpPr>
        <p:spPr>
          <a:xfrm>
            <a:off x="846668" y="10742310"/>
            <a:ext cx="9034000" cy="185242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R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pl-PL" sz="3200" i="0" u="none" strike="noStrike" cap="none" spc="0" normalizeH="0" baseline="0" dirty="0" err="1">
                <a:ln>
                  <a:noFill/>
                </a:ln>
                <a:solidFill>
                  <a:schemeClr val="tx1"/>
                </a:solidFill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Prespektywicznie</a:t>
            </a:r>
            <a:r>
              <a:rPr lang="pl-PL" sz="3200" dirty="0">
                <a:solidFill>
                  <a:schemeClr val="tx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:</a:t>
            </a:r>
            <a:endParaRPr kumimoji="0" lang="pl-PL" sz="3200" i="0" u="none" strike="noStrike" cap="none" spc="0" normalizeH="0" baseline="0" dirty="0">
              <a:ln>
                <a:noFill/>
              </a:ln>
              <a:solidFill>
                <a:schemeClr val="tx1"/>
              </a:solidFill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  <a:p>
            <a:pPr algn="l">
              <a:spcAft>
                <a:spcPts val="600"/>
              </a:spcAft>
            </a:pPr>
            <a:r>
              <a:rPr lang="pl-PL" sz="3200" b="1" dirty="0">
                <a:solidFill>
                  <a:srgbClr val="9A06CC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- </a:t>
            </a:r>
            <a:r>
              <a:rPr lang="pl-PL" sz="3200" b="1" dirty="0" err="1">
                <a:solidFill>
                  <a:srgbClr val="9A06CC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Görlitz</a:t>
            </a:r>
            <a:r>
              <a:rPr lang="pl-PL" sz="3200" b="1" dirty="0">
                <a:solidFill>
                  <a:srgbClr val="9A06CC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 – Zawidów – Liberec</a:t>
            </a:r>
          </a:p>
          <a:p>
            <a:pPr algn="l">
              <a:spcAft>
                <a:spcPts val="600"/>
              </a:spcAft>
            </a:pPr>
            <a:r>
              <a:rPr kumimoji="0" lang="pl-PL" sz="32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- Kłodzko – </a:t>
            </a:r>
            <a:r>
              <a:rPr kumimoji="0" lang="pl-PL" sz="3200" b="1" i="0" u="none" strike="noStrike" cap="none" spc="0" normalizeH="0" baseline="0" dirty="0" err="1">
                <a:ln>
                  <a:noFill/>
                </a:ln>
                <a:solidFill>
                  <a:srgbClr val="FF0000"/>
                </a:solidFill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Kudowa-Zdrój</a:t>
            </a:r>
            <a:r>
              <a:rPr kumimoji="0" lang="pl-PL" sz="32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uFillTx/>
                <a:latin typeface="Aptos" panose="020B0004020202020204" pitchFamily="34" charset="0"/>
                <a:cs typeface="Arial" panose="020B0604020202020204" pitchFamily="34" charset="0"/>
                <a:sym typeface="Helvetica Light"/>
              </a:rPr>
              <a:t> </a:t>
            </a:r>
            <a:r>
              <a:rPr lang="pl-PL" sz="3200" b="1" dirty="0">
                <a:solidFill>
                  <a:srgbClr val="FF0000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– </a:t>
            </a:r>
            <a:r>
              <a:rPr lang="pl-PL" sz="3200" b="1" dirty="0" err="1">
                <a:solidFill>
                  <a:srgbClr val="FF0000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Náchod</a:t>
            </a:r>
            <a:r>
              <a:rPr lang="pl-PL" sz="3200" b="1" dirty="0">
                <a:solidFill>
                  <a:srgbClr val="FF0000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 </a:t>
            </a:r>
            <a:endParaRPr kumimoji="0" lang="pl-PL" sz="3200" i="0" u="none" strike="noStrike" cap="none" spc="0" normalizeH="0" baseline="0" dirty="0">
              <a:ln>
                <a:noFill/>
              </a:ln>
              <a:solidFill>
                <a:srgbClr val="FF0000"/>
              </a:solidFill>
              <a:uFillTx/>
              <a:latin typeface="Aptos" panose="020B0004020202020204" pitchFamily="34" charset="0"/>
              <a:cs typeface="Arial" panose="020B0604020202020204" pitchFamily="34" charset="0"/>
              <a:sym typeface="Helvetica Light"/>
            </a:endParaRPr>
          </a:p>
        </p:txBody>
      </p:sp>
      <p:sp>
        <p:nvSpPr>
          <p:cNvPr id="9" name="Dowolny kształt: kształt 8">
            <a:extLst>
              <a:ext uri="{FF2B5EF4-FFF2-40B4-BE49-F238E27FC236}">
                <a16:creationId xmlns:a16="http://schemas.microsoft.com/office/drawing/2014/main" id="{58E49811-C139-DA66-5270-2EF7725D0848}"/>
              </a:ext>
            </a:extLst>
          </p:cNvPr>
          <p:cNvSpPr/>
          <p:nvPr/>
        </p:nvSpPr>
        <p:spPr>
          <a:xfrm>
            <a:off x="10602686" y="2351314"/>
            <a:ext cx="701319" cy="4049486"/>
          </a:xfrm>
          <a:custGeom>
            <a:avLst/>
            <a:gdLst>
              <a:gd name="connsiteX0" fmla="*/ 0 w 701319"/>
              <a:gd name="connsiteY0" fmla="*/ 0 h 4049486"/>
              <a:gd name="connsiteX1" fmla="*/ 457200 w 701319"/>
              <a:gd name="connsiteY1" fmla="*/ 174172 h 4049486"/>
              <a:gd name="connsiteX2" fmla="*/ 696685 w 701319"/>
              <a:gd name="connsiteY2" fmla="*/ 566057 h 4049486"/>
              <a:gd name="connsiteX3" fmla="*/ 587828 w 701319"/>
              <a:gd name="connsiteY3" fmla="*/ 849086 h 4049486"/>
              <a:gd name="connsiteX4" fmla="*/ 261257 w 701319"/>
              <a:gd name="connsiteY4" fmla="*/ 1175657 h 4049486"/>
              <a:gd name="connsiteX5" fmla="*/ 435428 w 701319"/>
              <a:gd name="connsiteY5" fmla="*/ 1371600 h 4049486"/>
              <a:gd name="connsiteX6" fmla="*/ 391885 w 701319"/>
              <a:gd name="connsiteY6" fmla="*/ 1872343 h 4049486"/>
              <a:gd name="connsiteX7" fmla="*/ 478971 w 701319"/>
              <a:gd name="connsiteY7" fmla="*/ 4049486 h 4049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1319" h="4049486">
                <a:moveTo>
                  <a:pt x="0" y="0"/>
                </a:moveTo>
                <a:cubicBezTo>
                  <a:pt x="170543" y="39914"/>
                  <a:pt x="341086" y="79829"/>
                  <a:pt x="457200" y="174172"/>
                </a:cubicBezTo>
                <a:cubicBezTo>
                  <a:pt x="573314" y="268515"/>
                  <a:pt x="674914" y="453571"/>
                  <a:pt x="696685" y="566057"/>
                </a:cubicBezTo>
                <a:cubicBezTo>
                  <a:pt x="718456" y="678543"/>
                  <a:pt x="660399" y="747486"/>
                  <a:pt x="587828" y="849086"/>
                </a:cubicBezTo>
                <a:cubicBezTo>
                  <a:pt x="515257" y="950686"/>
                  <a:pt x="286657" y="1088571"/>
                  <a:pt x="261257" y="1175657"/>
                </a:cubicBezTo>
                <a:cubicBezTo>
                  <a:pt x="235857" y="1262743"/>
                  <a:pt x="413657" y="1255486"/>
                  <a:pt x="435428" y="1371600"/>
                </a:cubicBezTo>
                <a:cubicBezTo>
                  <a:pt x="457199" y="1487714"/>
                  <a:pt x="384628" y="1426029"/>
                  <a:pt x="391885" y="1872343"/>
                </a:cubicBezTo>
                <a:cubicBezTo>
                  <a:pt x="399142" y="2318657"/>
                  <a:pt x="439056" y="3184071"/>
                  <a:pt x="478971" y="4049486"/>
                </a:cubicBezTo>
              </a:path>
            </a:pathLst>
          </a:custGeom>
          <a:noFill/>
          <a:ln w="254000" cap="rnd">
            <a:solidFill>
              <a:srgbClr val="9A06CC"/>
            </a:solidFill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10" name="Dowolny kształt: kształt 9">
            <a:extLst>
              <a:ext uri="{FF2B5EF4-FFF2-40B4-BE49-F238E27FC236}">
                <a16:creationId xmlns:a16="http://schemas.microsoft.com/office/drawing/2014/main" id="{B22E04F6-F66B-86D5-3155-B1D72487C558}"/>
              </a:ext>
            </a:extLst>
          </p:cNvPr>
          <p:cNvSpPr/>
          <p:nvPr/>
        </p:nvSpPr>
        <p:spPr>
          <a:xfrm>
            <a:off x="17917886" y="9470118"/>
            <a:ext cx="2852057" cy="378930"/>
          </a:xfrm>
          <a:custGeom>
            <a:avLst/>
            <a:gdLst>
              <a:gd name="connsiteX0" fmla="*/ 2852057 w 2852057"/>
              <a:gd name="connsiteY0" fmla="*/ 152853 h 378930"/>
              <a:gd name="connsiteX1" fmla="*/ 2242457 w 2852057"/>
              <a:gd name="connsiteY1" fmla="*/ 370568 h 378930"/>
              <a:gd name="connsiteX2" fmla="*/ 1872343 w 2852057"/>
              <a:gd name="connsiteY2" fmla="*/ 327025 h 378930"/>
              <a:gd name="connsiteX3" fmla="*/ 1415143 w 2852057"/>
              <a:gd name="connsiteY3" fmla="*/ 261711 h 378930"/>
              <a:gd name="connsiteX4" fmla="*/ 936171 w 2852057"/>
              <a:gd name="connsiteY4" fmla="*/ 109311 h 378930"/>
              <a:gd name="connsiteX5" fmla="*/ 566057 w 2852057"/>
              <a:gd name="connsiteY5" fmla="*/ 196396 h 378930"/>
              <a:gd name="connsiteX6" fmla="*/ 348343 w 2852057"/>
              <a:gd name="connsiteY6" fmla="*/ 453 h 378930"/>
              <a:gd name="connsiteX7" fmla="*/ 0 w 2852057"/>
              <a:gd name="connsiteY7" fmla="*/ 261711 h 378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52057" h="378930">
                <a:moveTo>
                  <a:pt x="2852057" y="152853"/>
                </a:moveTo>
                <a:cubicBezTo>
                  <a:pt x="2628900" y="247196"/>
                  <a:pt x="2405743" y="341539"/>
                  <a:pt x="2242457" y="370568"/>
                </a:cubicBezTo>
                <a:cubicBezTo>
                  <a:pt x="2079171" y="399597"/>
                  <a:pt x="2010229" y="345168"/>
                  <a:pt x="1872343" y="327025"/>
                </a:cubicBezTo>
                <a:cubicBezTo>
                  <a:pt x="1734457" y="308882"/>
                  <a:pt x="1571172" y="297997"/>
                  <a:pt x="1415143" y="261711"/>
                </a:cubicBezTo>
                <a:cubicBezTo>
                  <a:pt x="1259114" y="225425"/>
                  <a:pt x="1077685" y="120197"/>
                  <a:pt x="936171" y="109311"/>
                </a:cubicBezTo>
                <a:cubicBezTo>
                  <a:pt x="794657" y="98425"/>
                  <a:pt x="664028" y="214539"/>
                  <a:pt x="566057" y="196396"/>
                </a:cubicBezTo>
                <a:cubicBezTo>
                  <a:pt x="468086" y="178253"/>
                  <a:pt x="442686" y="-10433"/>
                  <a:pt x="348343" y="453"/>
                </a:cubicBezTo>
                <a:cubicBezTo>
                  <a:pt x="254000" y="11339"/>
                  <a:pt x="127000" y="136525"/>
                  <a:pt x="0" y="261711"/>
                </a:cubicBezTo>
              </a:path>
            </a:pathLst>
          </a:custGeom>
          <a:noFill/>
          <a:ln w="254000" cap="rnd">
            <a:solidFill>
              <a:srgbClr val="FF0000"/>
            </a:solidFill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5157160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animBg="1" advAuto="0"/>
      <p:bldP spid="142" grpId="0" animBg="1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EC7ED5-F931-566E-FA83-560C48AE14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extBox 50">
            <a:extLst>
              <a:ext uri="{FF2B5EF4-FFF2-40B4-BE49-F238E27FC236}">
                <a16:creationId xmlns:a16="http://schemas.microsoft.com/office/drawing/2014/main" id="{335A4E25-9716-A19C-93C2-5CDD2191B6D4}"/>
              </a:ext>
            </a:extLst>
          </p:cNvPr>
          <p:cNvSpPr/>
          <p:nvPr/>
        </p:nvSpPr>
        <p:spPr>
          <a:xfrm>
            <a:off x="517839" y="721895"/>
            <a:ext cx="20591738" cy="861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tIns="91439" bIns="91439">
            <a:spAutoFit/>
          </a:bodyPr>
          <a:lstStyle>
            <a:lvl1pPr algn="l" defTabSz="1828800">
              <a:defRPr sz="40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pl-PL" sz="4400" dirty="0">
                <a:latin typeface="Aptos" panose="020B0004020202020204" pitchFamily="34" charset="0"/>
                <a:cs typeface="Arial" pitchFamily="34" charset="0"/>
              </a:rPr>
              <a:t>7. Wstępne propozycje trasowania odcinka Kudowa-Zdrój - Nachod</a:t>
            </a:r>
          </a:p>
        </p:txBody>
      </p:sp>
      <p:sp>
        <p:nvSpPr>
          <p:cNvPr id="142" name="Straight Connector 52">
            <a:extLst>
              <a:ext uri="{FF2B5EF4-FFF2-40B4-BE49-F238E27FC236}">
                <a16:creationId xmlns:a16="http://schemas.microsoft.com/office/drawing/2014/main" id="{55121ACA-4E05-F577-4EFA-FCF2B674588B}"/>
              </a:ext>
            </a:extLst>
          </p:cNvPr>
          <p:cNvSpPr/>
          <p:nvPr/>
        </p:nvSpPr>
        <p:spPr>
          <a:xfrm>
            <a:off x="517838" y="2510767"/>
            <a:ext cx="2586235" cy="259"/>
          </a:xfrm>
          <a:prstGeom prst="line">
            <a:avLst/>
          </a:prstGeom>
          <a:ln w="50800">
            <a:solidFill>
              <a:srgbClr val="262626"/>
            </a:solidFill>
            <a:miter/>
          </a:ln>
        </p:spPr>
        <p:txBody>
          <a:bodyPr tIns="91439" bIns="91439"/>
          <a:lstStyle/>
          <a:p>
            <a:pPr algn="l" defTabSz="1828800">
              <a:defRPr sz="3600">
                <a:latin typeface="Calibri"/>
                <a:ea typeface="Calibri"/>
                <a:cs typeface="Calibri"/>
                <a:sym typeface="Calibri"/>
              </a:defRPr>
            </a:pPr>
            <a:endParaRPr dirty="0"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5588149F-08A1-DE42-830D-15B00EF3CE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17761" y="3895450"/>
            <a:ext cx="21548479" cy="8638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071496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animBg="1" advAuto="0"/>
      <p:bldP spid="142" grpId="0" animBg="1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51">
            <a:extLst>
              <a:ext uri="{FF2B5EF4-FFF2-40B4-BE49-F238E27FC236}">
                <a16:creationId xmlns:a16="http://schemas.microsoft.com/office/drawing/2014/main" id="{1397DC3D-A7C3-0A32-5C36-859230B880EA}"/>
              </a:ext>
            </a:extLst>
          </p:cNvPr>
          <p:cNvSpPr/>
          <p:nvPr/>
        </p:nvSpPr>
        <p:spPr>
          <a:xfrm>
            <a:off x="2507212" y="10151779"/>
            <a:ext cx="19369576" cy="13113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tIns="91439" bIns="91439">
            <a:spAutoFit/>
          </a:bodyPr>
          <a:lstStyle/>
          <a:p>
            <a:pPr lvl="0" defTabSz="457200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l-PL" sz="5400" b="1" dirty="0">
                <a:latin typeface="Aptos" panose="020B0004020202020204" pitchFamily="34" charset="0"/>
                <a:ea typeface="Arial" charset="0"/>
                <a:cs typeface="Calibri" panose="020F0502020204030204" pitchFamily="34" charset="0"/>
              </a:rPr>
              <a:t>Dziękuję za uwagę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7FBEF670-B042-A1C2-9B67-C58E496A3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46" t="34274" r="-33" b="27923"/>
          <a:stretch>
            <a:fillRect/>
          </a:stretch>
        </p:blipFill>
        <p:spPr>
          <a:xfrm>
            <a:off x="5553336" y="2257259"/>
            <a:ext cx="15174953" cy="7903622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</TotalTime>
  <Words>401</Words>
  <Application>Microsoft Office PowerPoint</Application>
  <PresentationFormat>Niestandardowy</PresentationFormat>
  <Paragraphs>104</Paragraphs>
  <Slides>11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9" baseType="lpstr">
      <vt:lpstr>Aptos</vt:lpstr>
      <vt:lpstr>Arial</vt:lpstr>
      <vt:lpstr>Calibri</vt:lpstr>
      <vt:lpstr>Calibri Light</vt:lpstr>
      <vt:lpstr>Helvetica</vt:lpstr>
      <vt:lpstr>Helvetica Light</vt:lpstr>
      <vt:lpstr>Helvetica Neue</vt:lpstr>
      <vt:lpstr>White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Marta Libner-Zoniuk</dc:creator>
  <cp:lastModifiedBy>Tomasz Korycki UMWD</cp:lastModifiedBy>
  <cp:revision>420</cp:revision>
  <cp:lastPrinted>2018-05-14T09:10:09Z</cp:lastPrinted>
  <dcterms:modified xsi:type="dcterms:W3CDTF">2026-09-09T11:44:41Z</dcterms:modified>
</cp:coreProperties>
</file>