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8" r:id="rId2"/>
    <p:sldId id="323" r:id="rId3"/>
    <p:sldId id="360" r:id="rId4"/>
    <p:sldId id="362" r:id="rId5"/>
    <p:sldId id="309" r:id="rId6"/>
    <p:sldId id="364" r:id="rId7"/>
    <p:sldId id="365" r:id="rId8"/>
    <p:sldId id="358" r:id="rId9"/>
    <p:sldId id="346" r:id="rId10"/>
    <p:sldId id="366" r:id="rId11"/>
    <p:sldId id="367" r:id="rId12"/>
    <p:sldId id="368" r:id="rId13"/>
    <p:sldId id="369" r:id="rId14"/>
    <p:sldId id="370" r:id="rId15"/>
    <p:sldId id="371" r:id="rId16"/>
    <p:sldId id="372" r:id="rId17"/>
    <p:sldId id="373" r:id="rId18"/>
    <p:sldId id="374" r:id="rId19"/>
    <p:sldId id="375" r:id="rId20"/>
    <p:sldId id="357" r:id="rId21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2D5ABB26-0587-4C30-8999-92F81FD0307C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45" autoAdjust="0"/>
  </p:normalViewPr>
  <p:slideViewPr>
    <p:cSldViewPr snapToGrid="0">
      <p:cViewPr varScale="1">
        <p:scale>
          <a:sx n="90" d="100"/>
          <a:sy n="90" d="100"/>
        </p:scale>
        <p:origin x="35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1467" tIns="45734" rIns="91467" bIns="45734" rtlCol="0"/>
          <a:lstStyle>
            <a:lvl1pPr algn="r">
              <a:defRPr sz="1200"/>
            </a:lvl1pPr>
          </a:lstStyle>
          <a:p>
            <a:fld id="{D16DFF4D-E4F4-4372-93C4-22DAB7B46082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67" tIns="45734" rIns="91467" bIns="4573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467" tIns="45734" rIns="91467" bIns="45734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2" y="9428585"/>
            <a:ext cx="2945660" cy="498055"/>
          </a:xfrm>
          <a:prstGeom prst="rect">
            <a:avLst/>
          </a:prstGeom>
        </p:spPr>
        <p:txBody>
          <a:bodyPr vert="horz" lIns="91467" tIns="45734" rIns="91467" bIns="45734" rtlCol="0" anchor="b"/>
          <a:lstStyle>
            <a:lvl1pPr algn="r">
              <a:defRPr sz="1200"/>
            </a:lvl1pPr>
          </a:lstStyle>
          <a:p>
            <a:fld id="{59C1BA4B-9DEB-4FC1-9E3E-713E98A1D5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197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951C6B-BC02-6942-AEF7-14F9BBBA05A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9535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38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848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259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02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8610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8275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356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774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657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96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698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869B4-7949-480F-B4B0-D3FA11674B47}" type="datetimeFigureOut">
              <a:rPr lang="cs-CZ" smtClean="0"/>
              <a:t>16.01.2026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468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6.jpeg"/><Relationship Id="rId10" Type="http://schemas.openxmlformats.org/officeDocument/2006/relationships/hyperlink" Target="https://www.cz-pl.eu/pl/logotyp" TargetMode="External"/><Relationship Id="rId4" Type="http://schemas.openxmlformats.org/officeDocument/2006/relationships/image" Target="../media/image3.jpeg"/><Relationship Id="rId9" Type="http://schemas.openxmlformats.org/officeDocument/2006/relationships/hyperlink" Target="https://www.cz-pl.eu/logotyp-programu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Relationship Id="rId9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uroregion-glacensis.ng.pl/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6.jpeg"/><Relationship Id="rId10" Type="http://schemas.openxmlformats.org/officeDocument/2006/relationships/image" Target="../media/image20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8A53C96-BC92-0F42-DEEF-26F7CD24E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568" y="518121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5C3210F-1534-DD7D-A30E-AD6A27E6BE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778" y="761138"/>
            <a:ext cx="1144648" cy="1144648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358962C6-E452-9E28-F931-5555CC3B69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3262" y="370335"/>
            <a:ext cx="766858" cy="1144648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A3D4D52-4784-B32C-57B8-223FB33E98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0120" y="1605512"/>
            <a:ext cx="1167023" cy="1167023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ACEEE7DD-2858-330C-8747-F0099E46B3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13095" y="4736049"/>
            <a:ext cx="390803" cy="390803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C5C92C27-4852-7414-29AB-3F832AA8341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4736050"/>
            <a:ext cx="390803" cy="390803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E9CBDBA6-4F79-4DBF-ACF7-964F2265AB0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33134" y="5264458"/>
            <a:ext cx="1024604" cy="940960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39531BC-3B3E-47BC-A452-9779CFA8F44F}"/>
              </a:ext>
            </a:extLst>
          </p:cNvPr>
          <p:cNvSpPr txBox="1"/>
          <p:nvPr/>
        </p:nvSpPr>
        <p:spPr>
          <a:xfrm>
            <a:off x="783771" y="2772535"/>
            <a:ext cx="10328988" cy="243143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ctr"/>
            <a:r>
              <a:rPr lang="pl-PL" altLang="cs-CZ" sz="3600" b="1" cap="small" dirty="0" err="1">
                <a:latin typeface="Arial" charset="0"/>
                <a:cs typeface="Arial" charset="0"/>
              </a:rPr>
              <a:t>Fond</a:t>
            </a:r>
            <a:r>
              <a:rPr lang="pl-PL" altLang="cs-CZ" sz="3600" b="1" cap="small" dirty="0">
                <a:latin typeface="Arial" charset="0"/>
                <a:cs typeface="Arial" charset="0"/>
              </a:rPr>
              <a:t> </a:t>
            </a:r>
            <a:r>
              <a:rPr lang="cs-CZ" altLang="cs-CZ" sz="3600" b="1" cap="small" dirty="0">
                <a:latin typeface="Arial" charset="0"/>
                <a:cs typeface="Arial" charset="0"/>
              </a:rPr>
              <a:t>malých</a:t>
            </a:r>
            <a:r>
              <a:rPr lang="pl-PL" altLang="cs-CZ" sz="3600" b="1" cap="small" dirty="0">
                <a:latin typeface="Arial" charset="0"/>
                <a:cs typeface="Arial" charset="0"/>
              </a:rPr>
              <a:t> </a:t>
            </a:r>
            <a:r>
              <a:rPr lang="pl-PL" altLang="cs-CZ" sz="3600" b="1" cap="small" dirty="0" err="1">
                <a:latin typeface="Arial" charset="0"/>
                <a:cs typeface="Arial" charset="0"/>
              </a:rPr>
              <a:t>projektů</a:t>
            </a:r>
            <a:r>
              <a:rPr lang="pl-PL" altLang="cs-CZ" sz="3600" b="1" cap="small" dirty="0">
                <a:latin typeface="Arial" charset="0"/>
                <a:cs typeface="Arial" charset="0"/>
              </a:rPr>
              <a:t> 2021 – 2027</a:t>
            </a:r>
          </a:p>
          <a:p>
            <a:pPr algn="ctr"/>
            <a:endParaRPr lang="pl-PL" altLang="cs-CZ" sz="2000" b="1" cap="small" dirty="0">
              <a:latin typeface="Arial" charset="0"/>
              <a:cs typeface="Arial" charset="0"/>
            </a:endParaRPr>
          </a:p>
          <a:p>
            <a:pPr algn="ctr"/>
            <a:r>
              <a:rPr lang="pl-PL" sz="2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Program INTERREG</a:t>
            </a:r>
          </a:p>
          <a:p>
            <a:pPr algn="ctr"/>
            <a:r>
              <a:rPr lang="pl-PL" sz="20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ČESKO – POLSKO</a:t>
            </a:r>
          </a:p>
          <a:p>
            <a:pPr algn="ctr"/>
            <a:endParaRPr lang="pl-PL" altLang="cs-CZ" sz="2000" b="1" cap="small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/>
            <a:r>
              <a:rPr lang="pl-PL" altLang="cs-CZ" sz="3600" b="1" cap="small" dirty="0">
                <a:solidFill>
                  <a:srgbClr val="002060"/>
                </a:solidFill>
                <a:latin typeface="Arial" charset="0"/>
                <a:cs typeface="Arial" charset="0"/>
              </a:rPr>
              <a:t>Fundusz Małych Projektów 2021 - 2027</a:t>
            </a:r>
          </a:p>
          <a:p>
            <a:pPr algn="ctr"/>
            <a:endParaRPr lang="pl-PL" sz="2000" b="1" dirty="0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/>
            <a:r>
              <a:rPr lang="pl-PL" sz="2000" b="1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Program INTERREG</a:t>
            </a:r>
          </a:p>
          <a:p>
            <a:pPr algn="ctr"/>
            <a:r>
              <a:rPr lang="pl-PL" sz="2000" b="1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CZECHY – POLSKA</a:t>
            </a:r>
          </a:p>
          <a:p>
            <a:pPr algn="ctr"/>
            <a:endParaRPr lang="cs-CZ" sz="2000" b="1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2" name="Obrázek 21" descr="Obsah obrázku text&#10;&#10;Popis byl vytvořen automaticky">
            <a:extLst>
              <a:ext uri="{FF2B5EF4-FFF2-40B4-BE49-F238E27FC236}">
                <a16:creationId xmlns:a16="http://schemas.microsoft.com/office/drawing/2014/main" id="{AA56AFA2-8440-4365-B90E-8A711D35DEE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77791" y="547585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335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3">
            <a:extLst>
              <a:ext uri="{FF2B5EF4-FFF2-40B4-BE49-F238E27FC236}">
                <a16:creationId xmlns:a16="http://schemas.microsoft.com/office/drawing/2014/main" id="{7429C232-DE3B-C958-6AB1-6BACE4C84D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568" y="518121"/>
            <a:ext cx="1144648" cy="1144648"/>
          </a:xfrm>
          <a:prstGeom prst="rect">
            <a:avLst/>
          </a:prstGeom>
        </p:spPr>
      </p:pic>
      <p:pic>
        <p:nvPicPr>
          <p:cNvPr id="3" name="Obrázek 4">
            <a:extLst>
              <a:ext uri="{FF2B5EF4-FFF2-40B4-BE49-F238E27FC236}">
                <a16:creationId xmlns:a16="http://schemas.microsoft.com/office/drawing/2014/main" id="{C6E64CC5-E23E-CDE5-31A1-E94C6A7FAD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6778" y="761138"/>
            <a:ext cx="1144648" cy="1144648"/>
          </a:xfrm>
          <a:prstGeom prst="rect">
            <a:avLst/>
          </a:prstGeom>
        </p:spPr>
      </p:pic>
      <p:pic>
        <p:nvPicPr>
          <p:cNvPr id="4" name="Obrázek 7">
            <a:extLst>
              <a:ext uri="{FF2B5EF4-FFF2-40B4-BE49-F238E27FC236}">
                <a16:creationId xmlns:a16="http://schemas.microsoft.com/office/drawing/2014/main" id="{92B6EF9F-D7B5-8AD9-B92C-2AD59E99B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8358" y="518121"/>
            <a:ext cx="766858" cy="1144648"/>
          </a:xfrm>
          <a:prstGeom prst="rect">
            <a:avLst/>
          </a:prstGeom>
        </p:spPr>
      </p:pic>
      <p:pic>
        <p:nvPicPr>
          <p:cNvPr id="5" name="Obrázek 8">
            <a:extLst>
              <a:ext uri="{FF2B5EF4-FFF2-40B4-BE49-F238E27FC236}">
                <a16:creationId xmlns:a16="http://schemas.microsoft.com/office/drawing/2014/main" id="{C7051C64-2132-7C99-CEED-FBB6B0BA4C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03790" y="1079257"/>
            <a:ext cx="1167023" cy="1167023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29ECF7CD-FF53-EBA7-79A1-D13265CBF2D8}"/>
              </a:ext>
            </a:extLst>
          </p:cNvPr>
          <p:cNvSpPr txBox="1"/>
          <p:nvPr/>
        </p:nvSpPr>
        <p:spPr>
          <a:xfrm>
            <a:off x="4917390" y="3429000"/>
            <a:ext cx="5486400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l-PL" sz="6600" dirty="0">
              <a:solidFill>
                <a:srgbClr val="002060"/>
              </a:solidFill>
            </a:endParaRPr>
          </a:p>
        </p:txBody>
      </p:sp>
      <p:sp>
        <p:nvSpPr>
          <p:cNvPr id="10" name="pole tekstowe 9">
            <a:extLst>
              <a:ext uri="{FF2B5EF4-FFF2-40B4-BE49-F238E27FC236}">
                <a16:creationId xmlns:a16="http://schemas.microsoft.com/office/drawing/2014/main" id="{ACBFEE0C-6DC3-B339-19F2-FCCC6F713478}"/>
              </a:ext>
            </a:extLst>
          </p:cNvPr>
          <p:cNvSpPr txBox="1"/>
          <p:nvPr/>
        </p:nvSpPr>
        <p:spPr>
          <a:xfrm>
            <a:off x="671684" y="3429000"/>
            <a:ext cx="10024999" cy="1785104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algn="ctr"/>
            <a:r>
              <a:rPr lang="pl-PL" sz="4400" b="1" dirty="0">
                <a:solidFill>
                  <a:schemeClr val="accent2"/>
                </a:solidFill>
              </a:rPr>
              <a:t>PRIORITA 2 </a:t>
            </a:r>
          </a:p>
          <a:p>
            <a:pPr algn="ctr"/>
            <a:r>
              <a:rPr lang="pl-PL" sz="4800" b="1" dirty="0" err="1">
                <a:solidFill>
                  <a:schemeClr val="accent2"/>
                </a:solidFill>
              </a:rPr>
              <a:t>Cestovní</a:t>
            </a:r>
            <a:r>
              <a:rPr lang="pl-PL" sz="4800" b="1" dirty="0">
                <a:solidFill>
                  <a:schemeClr val="accent2"/>
                </a:solidFill>
              </a:rPr>
              <a:t> ruch</a:t>
            </a:r>
          </a:p>
          <a:p>
            <a:pPr algn="ctr"/>
            <a:r>
              <a:rPr lang="pl-PL" b="1" dirty="0" err="1">
                <a:solidFill>
                  <a:srgbClr val="000099"/>
                </a:solidFill>
              </a:rPr>
              <a:t>Školení</a:t>
            </a:r>
            <a:r>
              <a:rPr lang="pl-PL" b="1" dirty="0">
                <a:solidFill>
                  <a:srgbClr val="000099"/>
                </a:solidFill>
              </a:rPr>
              <a:t> pro </a:t>
            </a:r>
            <a:r>
              <a:rPr lang="pl-PL" b="1" dirty="0" err="1">
                <a:solidFill>
                  <a:srgbClr val="000099"/>
                </a:solidFill>
              </a:rPr>
              <a:t>příjemce</a:t>
            </a:r>
            <a:endParaRPr lang="pl-PL" b="1" dirty="0">
              <a:solidFill>
                <a:srgbClr val="000099"/>
              </a:solidFill>
            </a:endParaRPr>
          </a:p>
          <a:p>
            <a:pPr algn="ctr"/>
            <a:r>
              <a:rPr lang="pl-PL" sz="4400" b="1" dirty="0">
                <a:solidFill>
                  <a:srgbClr val="000099"/>
                </a:solidFill>
              </a:rPr>
              <a:t>PRIORYTET 2 </a:t>
            </a:r>
          </a:p>
          <a:p>
            <a:pPr algn="ctr"/>
            <a:r>
              <a:rPr lang="pl-PL" sz="4800" b="1" dirty="0">
                <a:solidFill>
                  <a:srgbClr val="000099"/>
                </a:solidFill>
              </a:rPr>
              <a:t>Ruch turystyczny </a:t>
            </a:r>
          </a:p>
          <a:p>
            <a:pPr algn="ctr"/>
            <a:r>
              <a:rPr lang="pl-PL" b="1" dirty="0">
                <a:solidFill>
                  <a:schemeClr val="accent2"/>
                </a:solidFill>
              </a:rPr>
              <a:t>Szkolenie dla Beneficjentów </a:t>
            </a:r>
          </a:p>
        </p:txBody>
      </p:sp>
      <p:pic>
        <p:nvPicPr>
          <p:cNvPr id="11" name="Obrázek 21" descr="Obsah obrázku text&#10;&#10;Popis byl vytvořen automaticky">
            <a:extLst>
              <a:ext uri="{FF2B5EF4-FFF2-40B4-BE49-F238E27FC236}">
                <a16:creationId xmlns:a16="http://schemas.microsoft.com/office/drawing/2014/main" id="{B87B6AFC-6048-4364-A477-459B83BE3E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7791" y="547585"/>
            <a:ext cx="4809754" cy="1200914"/>
          </a:xfrm>
          <a:prstGeom prst="rect">
            <a:avLst/>
          </a:prstGeom>
        </p:spPr>
      </p:pic>
      <p:sp>
        <p:nvSpPr>
          <p:cNvPr id="6" name="pole tekstowe 5">
            <a:extLst>
              <a:ext uri="{FF2B5EF4-FFF2-40B4-BE49-F238E27FC236}">
                <a16:creationId xmlns:a16="http://schemas.microsoft.com/office/drawing/2014/main" id="{EA0C18D6-289A-ACA1-B947-727C0704991F}"/>
              </a:ext>
            </a:extLst>
          </p:cNvPr>
          <p:cNvSpPr txBox="1"/>
          <p:nvPr/>
        </p:nvSpPr>
        <p:spPr>
          <a:xfrm>
            <a:off x="3996266" y="5933895"/>
            <a:ext cx="3191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/>
              <a:t>27 stycznia 2026 roku</a:t>
            </a:r>
          </a:p>
        </p:txBody>
      </p:sp>
    </p:spTree>
    <p:extLst>
      <p:ext uri="{BB962C8B-B14F-4D97-AF65-F5344CB8AC3E}">
        <p14:creationId xmlns:p14="http://schemas.microsoft.com/office/powerpoint/2010/main" val="2964959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C5AEF9-9F55-3B46-9B7B-AC0F41648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9E330AB-4EFD-7A4F-948C-94E44402EE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E7ABAFE-C036-8F64-8B41-FA7F27A4F2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44C5A061-C8EC-B10A-4D78-FF8D54DF1B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AED32C8-CC21-98BD-BBA3-FD35873E89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7E278878-2093-FD91-377C-898123D41A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74908744-ACC8-E70F-DCAC-ECFFB0497D62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Fond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</a:t>
            </a: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malých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</a:t>
            </a: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projektů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E46E4B4F-7271-49E2-6E7C-0BBFB51492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4977" y="5118653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5A6AFDBF-76E9-5015-FDB2-B26DD909872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5C188A83-C876-38EB-7094-9BBED2C60B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2316811"/>
              </p:ext>
            </p:extLst>
          </p:nvPr>
        </p:nvGraphicFramePr>
        <p:xfrm>
          <a:off x="0" y="914400"/>
          <a:ext cx="11952514" cy="4846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76257">
                  <a:extLst>
                    <a:ext uri="{9D8B030D-6E8A-4147-A177-3AD203B41FA5}">
                      <a16:colId xmlns:a16="http://schemas.microsoft.com/office/drawing/2014/main" val="1330573328"/>
                    </a:ext>
                  </a:extLst>
                </a:gridCol>
                <a:gridCol w="5976257">
                  <a:extLst>
                    <a:ext uri="{9D8B030D-6E8A-4147-A177-3AD203B41FA5}">
                      <a16:colId xmlns:a16="http://schemas.microsoft.com/office/drawing/2014/main" val="3197380219"/>
                    </a:ext>
                  </a:extLst>
                </a:gridCol>
              </a:tblGrid>
              <a:tr h="4606281">
                <a:tc>
                  <a:txBody>
                    <a:bodyPr/>
                    <a:lstStyle/>
                    <a:p>
                      <a:pPr algn="ctr"/>
                      <a:r>
                        <a:rPr lang="cs-CZ" b="1" dirty="0">
                          <a:solidFill>
                            <a:schemeClr val="tx1"/>
                          </a:solidFill>
                        </a:rPr>
                        <a:t>Postup podpisu smlouvy o poskytnutí dotace</a:t>
                      </a:r>
                    </a:p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Rozhodnutí Euroregionálního řídícího výboru</a:t>
                      </a:r>
                    </a:p>
                    <a:p>
                      <a:pPr algn="ctr"/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Přijetí </a:t>
                      </a:r>
                      <a:r>
                        <a:rPr lang="cs-CZ" sz="1600" u="sng" dirty="0">
                          <a:solidFill>
                            <a:schemeClr val="tx1"/>
                          </a:solidFill>
                        </a:rPr>
                        <a:t>podmínek</a:t>
                      </a:r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 Euroregionálního řídícího výboru</a:t>
                      </a:r>
                    </a:p>
                    <a:p>
                      <a:pPr algn="ctr"/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cs-CZ" sz="16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Administrace přípravy k podpisu smlouvy o poskytnutí dotace (identifikace bankovního účtu, doplnění chybějících ohlášení/povolení)</a:t>
                      </a:r>
                    </a:p>
                    <a:p>
                      <a:pPr algn="ctr"/>
                      <a:endParaRPr lang="cs-CZ" sz="16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cs-CZ" sz="16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cs-CZ" sz="1600" b="1" dirty="0">
                          <a:solidFill>
                            <a:schemeClr val="tx1"/>
                          </a:solidFill>
                        </a:rPr>
                        <a:t>Podpis smlouvy o poskytnutí dotace</a:t>
                      </a:r>
                    </a:p>
                    <a:p>
                      <a:endParaRPr lang="cs-CZ" sz="1600" b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sz="1600" b="0" dirty="0">
                          <a:solidFill>
                            <a:schemeClr val="tx1"/>
                          </a:solidFill>
                        </a:rPr>
                        <a:t>Pozor</a:t>
                      </a:r>
                      <a:r>
                        <a:rPr lang="cs-CZ" sz="1600" dirty="0">
                          <a:solidFill>
                            <a:schemeClr val="tx1"/>
                          </a:solidFill>
                        </a:rPr>
                        <a:t>: Projektovou žádost je nutné realizovat v souladu s plánovaným harmonogramem – i v případě, že smlouva ještě není podepsána.</a:t>
                      </a:r>
                    </a:p>
                    <a:p>
                      <a:pPr algn="just"/>
                      <a:endParaRPr lang="cs-CZ" sz="18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pl-PL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>
                          <a:solidFill>
                            <a:schemeClr val="tx1"/>
                          </a:solidFill>
                        </a:rPr>
                        <a:t>Procedura podpisania Umowy o dofinansowanie</a:t>
                      </a:r>
                    </a:p>
                    <a:p>
                      <a:pPr algn="ctr"/>
                      <a:endParaRPr lang="pl-PL" sz="18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pl-PL" sz="1600" b="0" dirty="0">
                          <a:solidFill>
                            <a:schemeClr val="tx1"/>
                          </a:solidFill>
                        </a:rPr>
                        <a:t>Decyzja </a:t>
                      </a:r>
                      <a:r>
                        <a:rPr lang="pl-PL" sz="1600" b="0" dirty="0" err="1">
                          <a:solidFill>
                            <a:schemeClr val="tx1"/>
                          </a:solidFill>
                        </a:rPr>
                        <a:t>Euroregionalnego</a:t>
                      </a:r>
                      <a:r>
                        <a:rPr lang="pl-PL" sz="1600" b="0" dirty="0">
                          <a:solidFill>
                            <a:schemeClr val="tx1"/>
                          </a:solidFill>
                        </a:rPr>
                        <a:t> Komitetu Sterującego</a:t>
                      </a:r>
                    </a:p>
                    <a:p>
                      <a:pPr algn="ctr"/>
                      <a:endParaRPr lang="pl-PL" sz="16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pl-PL" sz="16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pl-PL" sz="1600" b="0" dirty="0">
                          <a:solidFill>
                            <a:schemeClr val="tx1"/>
                          </a:solidFill>
                        </a:rPr>
                        <a:t>Akceptacja </a:t>
                      </a:r>
                      <a:r>
                        <a:rPr lang="pl-PL" sz="1600" b="0" u="sng" dirty="0">
                          <a:solidFill>
                            <a:schemeClr val="tx1"/>
                          </a:solidFill>
                        </a:rPr>
                        <a:t>warunków</a:t>
                      </a:r>
                      <a:r>
                        <a:rPr lang="pl-PL" sz="1600" b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l-PL" sz="1600" b="0" dirty="0" err="1">
                          <a:solidFill>
                            <a:schemeClr val="tx1"/>
                          </a:solidFill>
                        </a:rPr>
                        <a:t>Euroregionalnego</a:t>
                      </a:r>
                      <a:r>
                        <a:rPr lang="pl-PL" sz="1600" b="0" dirty="0">
                          <a:solidFill>
                            <a:schemeClr val="tx1"/>
                          </a:solidFill>
                        </a:rPr>
                        <a:t> Komitetu Sterującego</a:t>
                      </a:r>
                    </a:p>
                    <a:p>
                      <a:pPr algn="ctr"/>
                      <a:endParaRPr lang="pl-PL" sz="16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pl-PL" sz="16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pl-PL" sz="1600" b="0" dirty="0">
                          <a:solidFill>
                            <a:schemeClr val="tx1"/>
                          </a:solidFill>
                        </a:rPr>
                        <a:t>Procedura przygotowania do podpisania Umowy o dofinansowanie (identyfikacja rachunku bankowego, uzupełnienie brakujących zgłoszeń/pozwoleń)</a:t>
                      </a:r>
                    </a:p>
                    <a:p>
                      <a:pPr algn="ctr"/>
                      <a:endParaRPr lang="pl-PL" sz="16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pl-PL" sz="16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Podpisanie Umowy o dofinansowanie</a:t>
                      </a:r>
                    </a:p>
                    <a:p>
                      <a:pPr algn="ctr"/>
                      <a:endParaRPr lang="pl-PL" sz="1600" b="0" dirty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r>
                        <a:rPr lang="pl-PL" sz="1600" b="0" dirty="0">
                          <a:solidFill>
                            <a:schemeClr val="tx1"/>
                          </a:solidFill>
                        </a:rPr>
                        <a:t>Uwaga: Wniosek projektowy należy realizować zgodnie z zaplanowanym harmonogramem – nawet w przypadku, gdy Umowa nie jest jeszcze podpisana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4034090"/>
                  </a:ext>
                </a:extLst>
              </a:tr>
            </a:tbl>
          </a:graphicData>
        </a:graphic>
      </p:graphicFrame>
      <p:cxnSp>
        <p:nvCxnSpPr>
          <p:cNvPr id="9" name="Łącznik prosty ze strzałką 8">
            <a:extLst>
              <a:ext uri="{FF2B5EF4-FFF2-40B4-BE49-F238E27FC236}">
                <a16:creationId xmlns:a16="http://schemas.microsoft.com/office/drawing/2014/main" id="{6866BB1A-81BB-B915-1635-B8C500E73F79}"/>
              </a:ext>
            </a:extLst>
          </p:cNvPr>
          <p:cNvCxnSpPr/>
          <p:nvPr/>
        </p:nvCxnSpPr>
        <p:spPr>
          <a:xfrm>
            <a:off x="8695268" y="1778000"/>
            <a:ext cx="0" cy="508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ze strzałką 12">
            <a:extLst>
              <a:ext uri="{FF2B5EF4-FFF2-40B4-BE49-F238E27FC236}">
                <a16:creationId xmlns:a16="http://schemas.microsoft.com/office/drawing/2014/main" id="{EA4E0292-CC43-39D5-2F10-911CB7FB90A5}"/>
              </a:ext>
            </a:extLst>
          </p:cNvPr>
          <p:cNvCxnSpPr/>
          <p:nvPr/>
        </p:nvCxnSpPr>
        <p:spPr>
          <a:xfrm>
            <a:off x="8695268" y="2489200"/>
            <a:ext cx="0" cy="508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Obraz 13">
            <a:extLst>
              <a:ext uri="{FF2B5EF4-FFF2-40B4-BE49-F238E27FC236}">
                <a16:creationId xmlns:a16="http://schemas.microsoft.com/office/drawing/2014/main" id="{B68B5D1E-1ED1-D0A8-D7E7-82F9403FB5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12965" y="3667577"/>
            <a:ext cx="164606" cy="591363"/>
          </a:xfrm>
          <a:prstGeom prst="rect">
            <a:avLst/>
          </a:prstGeom>
        </p:spPr>
      </p:pic>
      <p:cxnSp>
        <p:nvCxnSpPr>
          <p:cNvPr id="15" name="Łącznik prosty ze strzałką 14">
            <a:extLst>
              <a:ext uri="{FF2B5EF4-FFF2-40B4-BE49-F238E27FC236}">
                <a16:creationId xmlns:a16="http://schemas.microsoft.com/office/drawing/2014/main" id="{9A55B7D0-FC35-C136-DDD3-5D9D8E60198E}"/>
              </a:ext>
            </a:extLst>
          </p:cNvPr>
          <p:cNvCxnSpPr/>
          <p:nvPr/>
        </p:nvCxnSpPr>
        <p:spPr>
          <a:xfrm>
            <a:off x="3048000" y="1778000"/>
            <a:ext cx="0" cy="508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ze strzałką 16">
            <a:extLst>
              <a:ext uri="{FF2B5EF4-FFF2-40B4-BE49-F238E27FC236}">
                <a16:creationId xmlns:a16="http://schemas.microsoft.com/office/drawing/2014/main" id="{D816572D-1401-4EC0-8B88-E89794F01457}"/>
              </a:ext>
            </a:extLst>
          </p:cNvPr>
          <p:cNvCxnSpPr/>
          <p:nvPr/>
        </p:nvCxnSpPr>
        <p:spPr>
          <a:xfrm>
            <a:off x="3048000" y="2489200"/>
            <a:ext cx="0" cy="508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ze strzałką 18">
            <a:extLst>
              <a:ext uri="{FF2B5EF4-FFF2-40B4-BE49-F238E27FC236}">
                <a16:creationId xmlns:a16="http://schemas.microsoft.com/office/drawing/2014/main" id="{BB959CFD-745B-7B33-0D2F-F96F549AA545}"/>
              </a:ext>
            </a:extLst>
          </p:cNvPr>
          <p:cNvCxnSpPr/>
          <p:nvPr/>
        </p:nvCxnSpPr>
        <p:spPr>
          <a:xfrm>
            <a:off x="3048000" y="3667577"/>
            <a:ext cx="0" cy="5913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4855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93CB58-949A-09D8-1B4D-71BC500C88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5F1BD46-E122-895F-9CAB-55BA39E5E1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12F6CD2-F99C-D827-F556-BE2BAAAB9E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E869D389-C3FF-4B06-3FBA-A0518DE9ED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A24E4919-4EFE-5D55-CCB6-268D23B20F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F1DACBA1-0B5B-ADBE-103C-25626B9C7E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20284CE4-BF21-E6E1-AF2E-40ECEA851402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Fond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</a:t>
            </a: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malých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</a:t>
            </a: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projektů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F9D433F6-BF5A-89A3-069E-3BBE94AFF1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4977" y="5118653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9A156722-3CE0-3479-4DAE-A9FEFCD506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B57A3C16-364B-704E-0021-7E46813A2E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375044"/>
              </p:ext>
            </p:extLst>
          </p:nvPr>
        </p:nvGraphicFramePr>
        <p:xfrm>
          <a:off x="0" y="914400"/>
          <a:ext cx="11952514" cy="4754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76257">
                  <a:extLst>
                    <a:ext uri="{9D8B030D-6E8A-4147-A177-3AD203B41FA5}">
                      <a16:colId xmlns:a16="http://schemas.microsoft.com/office/drawing/2014/main" val="1330573328"/>
                    </a:ext>
                  </a:extLst>
                </a:gridCol>
                <a:gridCol w="5976257">
                  <a:extLst>
                    <a:ext uri="{9D8B030D-6E8A-4147-A177-3AD203B41FA5}">
                      <a16:colId xmlns:a16="http://schemas.microsoft.com/office/drawing/2014/main" val="3197380219"/>
                    </a:ext>
                  </a:extLst>
                </a:gridCol>
              </a:tblGrid>
              <a:tr h="4606281"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Změny během realizace malého projektu</a:t>
                      </a:r>
                      <a:endParaRPr lang="cs-CZ" b="1" noProof="0" dirty="0"/>
                    </a:p>
                    <a:p>
                      <a:endParaRPr lang="cs-CZ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cs-CZ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Realizace malého projektu musí být v souladu se schválenou projektovou žádostí. Veškeré změny malého projektu, které nastanou v průběhu realizace, </a:t>
                      </a:r>
                      <a:r>
                        <a:rPr lang="cs-CZ" sz="180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musí příjemce neprodleně, nejpozději do 7 kalendářních dnů, oznámit Správci prostřednictvím e-mailu a Správce rozhodne o dalším postupu.</a:t>
                      </a:r>
                      <a:r>
                        <a:rPr lang="cs-CZ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pl-P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cs-CZ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Změny ovlivňující cíle malého projektu, měnící jeho charakter, strukturu nebo rozsah ukazatelů nejsou možné.</a:t>
                      </a:r>
                      <a:r>
                        <a:rPr lang="cs-CZ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Schválené podstatné změny malého projektu, pokud budou schváleny, budou potvrzeny podpisem dodatku ke smlouvě o financování malého projektu. </a:t>
                      </a:r>
                      <a:endParaRPr lang="pl-P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cs-CZ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Popis těchto změn musí být rovněž uveden v Závěrečné zprávě malého projektu, kterou příjemce zpracovává po ukončení realizace malého projektu.</a:t>
                      </a:r>
                      <a:endParaRPr lang="pl-P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800" b="1" dirty="0"/>
                        <a:t>Zmiany w trakcie realizacji małego projektu</a:t>
                      </a:r>
                    </a:p>
                    <a:p>
                      <a:pPr algn="ctr"/>
                      <a:endParaRPr lang="pl-PL" sz="1800" b="1" dirty="0"/>
                    </a:p>
                    <a:p>
                      <a:pPr algn="just"/>
                      <a:r>
                        <a:rPr lang="pl-PL" sz="17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Realizacja małego projektu musi przebiegać zgodnie </a:t>
                      </a:r>
                      <a:br>
                        <a:rPr lang="pl-PL" sz="17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pl-PL" sz="17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 zatwierdzonym wnioskiem o dofinansowanie projektu. Wszelkie zmiany w małym projekcie, które wystąpią w trakcie realizacji, beneficjent musi zgłosić Zarządzającemu niezwłocznie, </a:t>
                      </a:r>
                      <a:r>
                        <a:rPr lang="pl-PL" sz="170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nie później niż w ciągu 7 dni kalendarzowych za pośrednictwem poczty elektronicznej email, a Zarządzający podejmie kolejne kroki.</a:t>
                      </a:r>
                      <a:r>
                        <a:rPr lang="pl-PL" sz="17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just"/>
                      <a:r>
                        <a:rPr lang="pl-PL" sz="17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Zmiany </a:t>
                      </a:r>
                      <a:r>
                        <a:rPr lang="pl-PL" sz="17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wpływające na cele małego projektu, zmieniające jego charakter, strukturę lub zakres wskaźników nie są możliwe.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700" dirty="0"/>
                        <a:t>Zatwierdzone istotne zmiany w małym projekcie, jeżeli zostaną przyjęte, zostaną potwierdzone podpisaniem aneksu do umowy o dofinansowanie małego projektu</a:t>
                      </a:r>
                      <a:endParaRPr lang="pl-PL" sz="17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l-PL" sz="17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Opis tych zmian musi znaleźć się również w Raporcie końcowym małego projektu, który jest sporządzany przez beneficjenta po zakończeniu realizacji małego projektu.</a:t>
                      </a:r>
                    </a:p>
                    <a:p>
                      <a:pPr algn="just"/>
                      <a:endParaRPr lang="pl-PL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40340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2187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4977" y="5118653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19E6E835-524F-40BB-9C88-56D7EDB0CE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D2AF39B0-FFC0-A9CE-9A1B-4025218064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518483"/>
              </p:ext>
            </p:extLst>
          </p:nvPr>
        </p:nvGraphicFramePr>
        <p:xfrm>
          <a:off x="0" y="914400"/>
          <a:ext cx="11952514" cy="5029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76257">
                  <a:extLst>
                    <a:ext uri="{9D8B030D-6E8A-4147-A177-3AD203B41FA5}">
                      <a16:colId xmlns:a16="http://schemas.microsoft.com/office/drawing/2014/main" val="1330573328"/>
                    </a:ext>
                  </a:extLst>
                </a:gridCol>
                <a:gridCol w="5976257">
                  <a:extLst>
                    <a:ext uri="{9D8B030D-6E8A-4147-A177-3AD203B41FA5}">
                      <a16:colId xmlns:a16="http://schemas.microsoft.com/office/drawing/2014/main" val="3197380219"/>
                    </a:ext>
                  </a:extLst>
                </a:gridCol>
              </a:tblGrid>
              <a:tr h="4606281">
                <a:tc>
                  <a:txBody>
                    <a:bodyPr/>
                    <a:lstStyle/>
                    <a:p>
                      <a:pPr algn="ctr"/>
                      <a:r>
                        <a:rPr lang="cs-CZ" altLang="cs-CZ" sz="1800" b="1" u="none" dirty="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rPr>
                        <a:t>PUBLICITA V MALÝCH PROJEKTECH:</a:t>
                      </a:r>
                    </a:p>
                    <a:p>
                      <a:pPr algn="just"/>
                      <a:endParaRPr lang="cs-CZ" altLang="cs-CZ" sz="1800" b="1" u="none" dirty="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endParaRPr>
                    </a:p>
                    <a:p>
                      <a:pPr algn="just"/>
                      <a:endParaRPr lang="cs-CZ" altLang="cs-CZ" sz="1800" b="1" u="none" dirty="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endParaRPr>
                    </a:p>
                    <a:p>
                      <a:pPr algn="just"/>
                      <a:r>
                        <a:rPr lang="cs-CZ" sz="1800" b="1" u="sng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Povinná</a:t>
                      </a:r>
                      <a:r>
                        <a:rPr lang="cs-CZ" sz="18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nástroji povinné publicity jsou:</a:t>
                      </a: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plakát o minimální velikosti A3 nebo obdobně velký elektronický displej/obrazovka;</a:t>
                      </a: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webová stránka nebo stránka na sociálních sítích </a:t>
                      </a:r>
                      <a:r>
                        <a:rPr lang="pl-PL" dirty="0" err="1"/>
                        <a:t>žadatele</a:t>
                      </a:r>
                      <a:r>
                        <a:rPr lang="pl-PL" dirty="0"/>
                        <a:t> a PP (</a:t>
                      </a:r>
                      <a:r>
                        <a:rPr lang="pl-PL" dirty="0" err="1"/>
                        <a:t>také</a:t>
                      </a:r>
                      <a:r>
                        <a:rPr lang="pl-PL" dirty="0"/>
                        <a:t> v </a:t>
                      </a:r>
                      <a:r>
                        <a:rPr lang="pl-PL" dirty="0" err="1"/>
                        <a:t>případě</a:t>
                      </a:r>
                      <a:r>
                        <a:rPr lang="pl-PL" dirty="0"/>
                        <a:t> </a:t>
                      </a:r>
                      <a:r>
                        <a:rPr lang="pl-PL" dirty="0" err="1"/>
                        <a:t>samostatného</a:t>
                      </a:r>
                      <a:r>
                        <a:rPr lang="pl-PL" dirty="0"/>
                        <a:t> projektu)</a:t>
                      </a:r>
                      <a:r>
                        <a:rPr lang="cs-CZ" sz="18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viditelné umístění informací o podpoře z programu Interreg v informačních materiálech o provádění programu Interreg určených široké veřejnosti nebo účastníkům projektových aktivit;</a:t>
                      </a: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trvalá pamětní tabule - týká se projektů s drobnou infrastrukturou (např. vybudování stezky, umístění mobiliáře apod.);</a:t>
                      </a:r>
                    </a:p>
                    <a:p>
                      <a:pPr algn="just"/>
                      <a:endParaRPr lang="cs-CZ" sz="18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pl-PL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altLang="cs-CZ" sz="1800" b="1" u="none" dirty="0">
                          <a:solidFill>
                            <a:srgbClr val="002060"/>
                          </a:solidFill>
                          <a:latin typeface="Arial" charset="0"/>
                          <a:cs typeface="Arial" charset="0"/>
                        </a:rPr>
                        <a:t>PROMOCJA W MAŁYCH PROJEKTACH:</a:t>
                      </a:r>
                    </a:p>
                    <a:p>
                      <a:pPr algn="just"/>
                      <a:endParaRPr lang="cs-CZ" altLang="cs-CZ" sz="1800" b="1" u="none" dirty="0">
                        <a:solidFill>
                          <a:srgbClr val="002060"/>
                        </a:solidFill>
                        <a:latin typeface="Arial" charset="0"/>
                        <a:cs typeface="Arial" charset="0"/>
                      </a:endParaRPr>
                    </a:p>
                    <a:p>
                      <a:pPr algn="just"/>
                      <a:r>
                        <a:rPr lang="pl-PL" sz="1800" b="1" u="sng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Obowiązkowa</a:t>
                      </a:r>
                      <a: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narzędziami obowiązkowej promocji są:</a:t>
                      </a: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plakat w formacie minimum A3 lub podobnej wielkości elektroniczny wyświetlacz/ekran;</a:t>
                      </a: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strona internetowa lub strona w mediach społecznościowych Wnioskodawcy i PP (także przy projekcie samodzielnym);</a:t>
                      </a: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zamieszczenie w widoczny sposób informacji o wsparciu </a:t>
                      </a:r>
                      <a:b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 programu </a:t>
                      </a:r>
                      <a:r>
                        <a:rPr lang="pl-PL" sz="1800" b="0" kern="120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Interreg</a:t>
                      </a:r>
                      <a: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 dokumentach materiałach informacyjnych dotyczących wdrażania programu </a:t>
                      </a:r>
                      <a:r>
                        <a:rPr lang="pl-PL" sz="1800" b="0" kern="120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Interreg</a:t>
                      </a:r>
                      <a: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przeznaczonych dla opinii publicznej lub uczestników działań projektu;</a:t>
                      </a: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stała tablica pamiątkowa - odnosi się do projektów z małą infrastrukturą (np. budowa szlaku, umieszczenie mebli itp.);</a:t>
                      </a:r>
                    </a:p>
                    <a:p>
                      <a:pPr algn="just"/>
                      <a:endParaRPr lang="pl-PL" sz="1800" b="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pl-PL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40340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9240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7C0050-9B1F-EB0E-2C1F-976BA0DF0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9B6920C-CA3A-1122-202E-484FE29FB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09D8AE9-F370-C583-DAD4-852A0B0876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8E0E4334-C0D8-CE81-96DB-D1A9755AEE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2C6F3E43-5E46-4CD9-1B92-06C392BBE9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6C3AD523-49F6-5BF8-0658-DDD6AE0EF6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100F819C-21BB-2E3C-D4B9-9E17A20B9D88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Fond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</a:t>
            </a: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malých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</a:t>
            </a: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projektů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CBE800BE-6042-B5A5-9394-AC8556090F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4977" y="5118653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583ADD69-862A-DF19-361A-BDEB7CFC55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6AC6B7DF-7AD4-D259-33B2-5B13F8E075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327152"/>
              </p:ext>
            </p:extLst>
          </p:nvPr>
        </p:nvGraphicFramePr>
        <p:xfrm>
          <a:off x="0" y="914400"/>
          <a:ext cx="11952514" cy="46062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76257">
                  <a:extLst>
                    <a:ext uri="{9D8B030D-6E8A-4147-A177-3AD203B41FA5}">
                      <a16:colId xmlns:a16="http://schemas.microsoft.com/office/drawing/2014/main" val="1330573328"/>
                    </a:ext>
                  </a:extLst>
                </a:gridCol>
                <a:gridCol w="5976257">
                  <a:extLst>
                    <a:ext uri="{9D8B030D-6E8A-4147-A177-3AD203B41FA5}">
                      <a16:colId xmlns:a16="http://schemas.microsoft.com/office/drawing/2014/main" val="3197380219"/>
                    </a:ext>
                  </a:extLst>
                </a:gridCol>
              </a:tblGrid>
              <a:tr h="4606281">
                <a:tc>
                  <a:txBody>
                    <a:bodyPr/>
                    <a:lstStyle/>
                    <a:p>
                      <a:pPr algn="ctr"/>
                      <a:r>
                        <a:rPr lang="pl-PL" b="1" dirty="0"/>
                        <a:t>LOGO </a:t>
                      </a:r>
                      <a:r>
                        <a:rPr lang="pl-PL" b="1"/>
                        <a:t>INTERREG – KONSTRUKCE, VELIKOST</a:t>
                      </a:r>
                      <a:endParaRPr lang="cs-CZ" b="1" noProof="0" dirty="0"/>
                    </a:p>
                    <a:p>
                      <a:endParaRPr lang="pl-PL" sz="1800" dirty="0"/>
                    </a:p>
                    <a:p>
                      <a:pPr algn="just"/>
                      <a:r>
                        <a:rPr lang="pl-PL" sz="1600" dirty="0"/>
                        <a:t>Logo </a:t>
                      </a:r>
                      <a:r>
                        <a:rPr lang="pl-PL" sz="1600" dirty="0" err="1"/>
                        <a:t>se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skládá</a:t>
                      </a:r>
                      <a:r>
                        <a:rPr lang="pl-PL" sz="1600" dirty="0"/>
                        <a:t> ze </a:t>
                      </a:r>
                      <a:r>
                        <a:rPr lang="pl-PL" sz="1600" dirty="0" err="1"/>
                        <a:t>tří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neoddělitelných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částí</a:t>
                      </a:r>
                      <a:r>
                        <a:rPr lang="pl-PL" sz="1600" dirty="0"/>
                        <a:t>: </a:t>
                      </a:r>
                      <a:r>
                        <a:rPr lang="pl-PL" sz="1600" dirty="0" err="1"/>
                        <a:t>loga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Interreg</a:t>
                      </a:r>
                      <a:r>
                        <a:rPr lang="pl-PL" sz="1600" dirty="0"/>
                        <a:t>, symbolu EU a </a:t>
                      </a:r>
                      <a:r>
                        <a:rPr lang="pl-PL" sz="1600" dirty="0" err="1"/>
                        <a:t>sdělení</a:t>
                      </a:r>
                      <a:r>
                        <a:rPr lang="pl-PL" sz="1600" dirty="0"/>
                        <a:t>. </a:t>
                      </a:r>
                      <a:r>
                        <a:rPr lang="pl-PL" sz="1600" dirty="0" err="1"/>
                        <a:t>Poměry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všech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tří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částí</a:t>
                      </a:r>
                      <a:r>
                        <a:rPr lang="pl-PL" sz="1600" dirty="0"/>
                        <a:t>, </a:t>
                      </a:r>
                      <a:r>
                        <a:rPr lang="pl-PL" sz="1600" dirty="0" err="1"/>
                        <a:t>jejich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uspořádání</a:t>
                      </a:r>
                      <a:r>
                        <a:rPr lang="pl-PL" sz="1600" dirty="0"/>
                        <a:t> a </a:t>
                      </a:r>
                      <a:r>
                        <a:rPr lang="pl-PL" sz="1600" dirty="0" err="1"/>
                        <a:t>prostor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mezi</a:t>
                      </a:r>
                      <a:r>
                        <a:rPr lang="pl-PL" sz="1600" dirty="0"/>
                        <a:t> nimi je </a:t>
                      </a:r>
                      <a:r>
                        <a:rPr lang="pl-PL" sz="1600" dirty="0" err="1"/>
                        <a:t>neměnný</a:t>
                      </a:r>
                      <a:r>
                        <a:rPr lang="pl-PL" sz="1600" dirty="0"/>
                        <a:t>.</a:t>
                      </a:r>
                    </a:p>
                    <a:p>
                      <a:pPr algn="just"/>
                      <a:endParaRPr lang="pl-PL" sz="1600" dirty="0"/>
                    </a:p>
                    <a:p>
                      <a:pPr algn="just"/>
                      <a:endParaRPr lang="pl-PL" sz="1600" dirty="0"/>
                    </a:p>
                    <a:p>
                      <a:pPr algn="just"/>
                      <a:endParaRPr lang="pl-PL" sz="1600" dirty="0"/>
                    </a:p>
                    <a:p>
                      <a:pPr algn="just"/>
                      <a:endParaRPr lang="pl-PL" sz="1600" dirty="0"/>
                    </a:p>
                    <a:p>
                      <a:pPr algn="just"/>
                      <a:endParaRPr lang="pl-PL" sz="1600" dirty="0"/>
                    </a:p>
                    <a:p>
                      <a:pPr algn="just"/>
                      <a:endParaRPr lang="pl-PL" sz="1600" dirty="0"/>
                    </a:p>
                    <a:p>
                      <a:pPr algn="just"/>
                      <a:endParaRPr lang="pl-PL" sz="1600" dirty="0"/>
                    </a:p>
                    <a:p>
                      <a:pPr algn="just"/>
                      <a:endParaRPr lang="pl-PL" sz="1600" dirty="0"/>
                    </a:p>
                    <a:p>
                      <a:pPr algn="just"/>
                      <a:r>
                        <a:rPr lang="pl-PL" sz="1600" dirty="0" err="1"/>
                        <a:t>Základní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jednotka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rozměru</a:t>
                      </a:r>
                      <a:r>
                        <a:rPr lang="pl-PL" sz="1600" dirty="0"/>
                        <a:t> x je </a:t>
                      </a:r>
                      <a:r>
                        <a:rPr lang="pl-PL" sz="1600" dirty="0" err="1"/>
                        <a:t>definovaná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prostorem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mezi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logem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Interreg</a:t>
                      </a:r>
                      <a:r>
                        <a:rPr lang="pl-PL" sz="1600" dirty="0"/>
                        <a:t> a symbolem EU.</a:t>
                      </a:r>
                    </a:p>
                    <a:p>
                      <a:pPr algn="just"/>
                      <a:r>
                        <a:rPr lang="pl-PL" sz="1600" dirty="0" err="1"/>
                        <a:t>Podrobný</a:t>
                      </a:r>
                      <a:r>
                        <a:rPr lang="pl-PL" sz="1600" dirty="0"/>
                        <a:t> popis </a:t>
                      </a:r>
                      <a:r>
                        <a:rPr lang="pl-PL" sz="1600" dirty="0" err="1"/>
                        <a:t>včetně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barevných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variant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se</a:t>
                      </a:r>
                      <a:r>
                        <a:rPr lang="pl-PL" sz="1600" dirty="0"/>
                        <a:t> </a:t>
                      </a:r>
                      <a:r>
                        <a:rPr lang="pl-PL" sz="1600" dirty="0" err="1"/>
                        <a:t>nachází</a:t>
                      </a:r>
                      <a:r>
                        <a:rPr lang="pl-PL" sz="1600" dirty="0"/>
                        <a:t> na </a:t>
                      </a:r>
                      <a:r>
                        <a:rPr lang="pl-PL" sz="1600" dirty="0" err="1"/>
                        <a:t>stránce</a:t>
                      </a:r>
                      <a:r>
                        <a:rPr lang="pl-PL" sz="1600" dirty="0"/>
                        <a:t>: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b="0" dirty="0">
                          <a:hlinkClick r:id="rId9"/>
                        </a:rPr>
                        <a:t>https://www.cz-pl.eu/logotyp-programu</a:t>
                      </a:r>
                      <a:r>
                        <a:rPr lang="pl-PL" sz="1600" b="0" dirty="0"/>
                        <a:t> </a:t>
                      </a:r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/>
                        <a:t>LOGO INTERREG - KONSTRUKCJA WIELKOŚĆ</a:t>
                      </a:r>
                    </a:p>
                    <a:p>
                      <a:pPr algn="ctr"/>
                      <a:endParaRPr lang="pl-PL" sz="1600" b="1" dirty="0"/>
                    </a:p>
                    <a:p>
                      <a:pPr algn="just"/>
                      <a:r>
                        <a:rPr lang="pl-PL" sz="1600" b="0" dirty="0"/>
                        <a:t>Składają się na niego trzy nierozłączne części: Logo </a:t>
                      </a:r>
                      <a:r>
                        <a:rPr lang="pl-PL" sz="1600" b="0" dirty="0" err="1"/>
                        <a:t>Interreg</a:t>
                      </a:r>
                      <a:r>
                        <a:rPr lang="pl-PL" sz="1600" b="0" dirty="0"/>
                        <a:t>, Symbol UE i przesłania. Proporcje wszystkich trzech części, ich rozmieszczenie i przestrzeń między nimi są niezmienne. </a:t>
                      </a:r>
                    </a:p>
                    <a:p>
                      <a:pPr algn="just"/>
                      <a:endParaRPr lang="pl-PL" sz="1600" b="0" dirty="0"/>
                    </a:p>
                    <a:p>
                      <a:pPr algn="just"/>
                      <a:endParaRPr lang="pl-PL" sz="1600" b="0" dirty="0"/>
                    </a:p>
                    <a:p>
                      <a:pPr algn="just"/>
                      <a:endParaRPr lang="pl-PL" sz="1600" b="0" dirty="0"/>
                    </a:p>
                    <a:p>
                      <a:pPr algn="just"/>
                      <a:endParaRPr lang="pl-PL" sz="1600" b="0" dirty="0"/>
                    </a:p>
                    <a:p>
                      <a:pPr algn="just"/>
                      <a:endParaRPr lang="pl-PL" sz="1600" b="0" dirty="0"/>
                    </a:p>
                    <a:p>
                      <a:pPr algn="just"/>
                      <a:endParaRPr lang="pl-PL" sz="1600" b="0" dirty="0"/>
                    </a:p>
                    <a:p>
                      <a:pPr algn="just"/>
                      <a:endParaRPr lang="pl-PL" sz="1600" b="0" dirty="0"/>
                    </a:p>
                    <a:p>
                      <a:pPr algn="just"/>
                      <a:endParaRPr lang="pl-PL" sz="1600" b="0" dirty="0"/>
                    </a:p>
                    <a:p>
                      <a:pPr algn="just"/>
                      <a:r>
                        <a:rPr lang="pl-PL" sz="1600" dirty="0"/>
                        <a:t>Podstawowa jednostka wymiaru x jest określona przez przestrzeń pomiędzy logo </a:t>
                      </a:r>
                      <a:r>
                        <a:rPr lang="pl-PL" sz="1600" dirty="0" err="1"/>
                        <a:t>Interreg</a:t>
                      </a:r>
                      <a:r>
                        <a:rPr lang="pl-PL" sz="1600" dirty="0"/>
                        <a:t> a symbolem UE.</a:t>
                      </a:r>
                    </a:p>
                    <a:p>
                      <a:pPr algn="just"/>
                      <a:r>
                        <a:rPr lang="pl-PL" sz="1600" b="0" dirty="0"/>
                        <a:t>Szczegółowy opis uwzględniający także warianty kolorystyczne znajduje się na stronie: </a:t>
                      </a:r>
                    </a:p>
                    <a:p>
                      <a:pPr algn="ctr"/>
                      <a:r>
                        <a:rPr lang="pl-PL" sz="1600" b="0" dirty="0">
                          <a:hlinkClick r:id="rId10"/>
                        </a:rPr>
                        <a:t>https://www.cz-pl.eu/pl/logotyp</a:t>
                      </a:r>
                      <a:r>
                        <a:rPr lang="pl-PL" sz="1600" b="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4034090"/>
                  </a:ext>
                </a:extLst>
              </a:tr>
            </a:tbl>
          </a:graphicData>
        </a:graphic>
      </p:graphicFrame>
      <p:pic>
        <p:nvPicPr>
          <p:cNvPr id="15" name="Obraz 14" descr="Obraz zawierający tekst, Czcionka, zrzut ekranu, linia&#10;&#10;Zawartość wygenerowana przez AI może być niepoprawna.">
            <a:extLst>
              <a:ext uri="{FF2B5EF4-FFF2-40B4-BE49-F238E27FC236}">
                <a16:creationId xmlns:a16="http://schemas.microsoft.com/office/drawing/2014/main" id="{32A0C3EC-5B7D-B900-B42C-B7B861DD2603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r="321" b="10986"/>
          <a:stretch>
            <a:fillRect/>
          </a:stretch>
        </p:blipFill>
        <p:spPr>
          <a:xfrm>
            <a:off x="637880" y="2275406"/>
            <a:ext cx="10495787" cy="1729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471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5571C-E40E-496E-0651-D82CF1768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DE18EAE-C966-101A-55B1-96ED4889FC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95E70EB-D0CF-6D9D-0BDD-05E21EED03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96A057C8-22A1-615B-DC0B-B7A090F48F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3754BE1-5631-8FEB-DF68-1A32927AB5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5700D504-F668-D7D3-C2A7-BF0F40D4EF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9C5DCE56-9D77-DC33-BE8B-969F2B3110F5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Fond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</a:t>
            </a: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malých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</a:t>
            </a:r>
            <a:r>
              <a:rPr kumimoji="0" lang="pl-PL" altLang="cs-CZ" sz="2200" b="1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projektů</a:t>
            </a:r>
            <a:r>
              <a:rPr kumimoji="0" lang="pl-PL" altLang="cs-CZ" sz="22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7249D4C8-D495-D95C-9C41-4577E8FBB2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4977" y="5118653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0BE0F785-D87E-871E-3F6F-665BC37898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157C19FE-9982-A890-CB70-3F679FD41D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861638"/>
              </p:ext>
            </p:extLst>
          </p:nvPr>
        </p:nvGraphicFramePr>
        <p:xfrm>
          <a:off x="0" y="914400"/>
          <a:ext cx="11952514" cy="46062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976257">
                  <a:extLst>
                    <a:ext uri="{9D8B030D-6E8A-4147-A177-3AD203B41FA5}">
                      <a16:colId xmlns:a16="http://schemas.microsoft.com/office/drawing/2014/main" val="1330573328"/>
                    </a:ext>
                  </a:extLst>
                </a:gridCol>
                <a:gridCol w="5976257">
                  <a:extLst>
                    <a:ext uri="{9D8B030D-6E8A-4147-A177-3AD203B41FA5}">
                      <a16:colId xmlns:a16="http://schemas.microsoft.com/office/drawing/2014/main" val="3197380219"/>
                    </a:ext>
                  </a:extLst>
                </a:gridCol>
              </a:tblGrid>
              <a:tr h="4606281">
                <a:tc>
                  <a:txBody>
                    <a:bodyPr/>
                    <a:lstStyle/>
                    <a:p>
                      <a:pPr algn="ctr"/>
                      <a:r>
                        <a:rPr lang="pl-PL" b="1" dirty="0" err="1">
                          <a:solidFill>
                            <a:schemeClr val="tx1"/>
                          </a:solidFill>
                        </a:rPr>
                        <a:t>Plakát</a:t>
                      </a:r>
                      <a:r>
                        <a:rPr lang="pl-PL" b="1" dirty="0">
                          <a:solidFill>
                            <a:schemeClr val="tx1"/>
                          </a:solidFill>
                        </a:rPr>
                        <a:t> A3 / </a:t>
                      </a:r>
                      <a:r>
                        <a:rPr lang="pl-PL" b="1" dirty="0" err="1">
                          <a:solidFill>
                            <a:schemeClr val="tx1"/>
                          </a:solidFill>
                        </a:rPr>
                        <a:t>informační</a:t>
                      </a:r>
                      <a:r>
                        <a:rPr lang="pl-PL" b="1" dirty="0">
                          <a:solidFill>
                            <a:schemeClr val="tx1"/>
                          </a:solidFill>
                        </a:rPr>
                        <a:t> tabule</a:t>
                      </a:r>
                      <a:endParaRPr lang="cs-CZ" sz="1800" b="1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pl-PL" sz="1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pl-PL" dirty="0" err="1">
                          <a:solidFill>
                            <a:schemeClr val="tx1"/>
                          </a:solidFill>
                        </a:rPr>
                        <a:t>Měly</a:t>
                      </a:r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 by </a:t>
                      </a:r>
                      <a:r>
                        <a:rPr lang="pl-PL" dirty="0" err="1">
                          <a:solidFill>
                            <a:schemeClr val="tx1"/>
                          </a:solidFill>
                        </a:rPr>
                        <a:t>obsahovat</a:t>
                      </a:r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l-PL" dirty="0" err="1">
                          <a:solidFill>
                            <a:schemeClr val="tx1"/>
                          </a:solidFill>
                        </a:rPr>
                        <a:t>základní</a:t>
                      </a:r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pl-PL" dirty="0" err="1">
                          <a:solidFill>
                            <a:schemeClr val="tx1"/>
                          </a:solidFill>
                        </a:rPr>
                        <a:t>informace</a:t>
                      </a:r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 o </a:t>
                      </a:r>
                      <a:r>
                        <a:rPr lang="pl-PL" dirty="0" err="1">
                          <a:solidFill>
                            <a:schemeClr val="tx1"/>
                          </a:solidFill>
                        </a:rPr>
                        <a:t>realizaci</a:t>
                      </a:r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 projektu:</a:t>
                      </a:r>
                    </a:p>
                    <a:p>
                      <a:endParaRPr lang="pl-PL" sz="1800" dirty="0">
                        <a:solidFill>
                          <a:schemeClr val="tx1"/>
                        </a:solidFill>
                      </a:endParaRPr>
                    </a:p>
                    <a:p>
                      <a:endParaRPr lang="pl-PL" sz="1800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žadatele </a:t>
                      </a:r>
                      <a:r>
                        <a:rPr lang="pl-PL" dirty="0">
                          <a:solidFill>
                            <a:schemeClr val="tx1"/>
                          </a:solidFill>
                        </a:rPr>
                        <a:t>a partnera projektu,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projektu,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cs-CZ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registrační číslo,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pl-PL" err="1">
                          <a:solidFill>
                            <a:schemeClr val="tx1"/>
                          </a:solidFill>
                        </a:rPr>
                        <a:t>výši</a:t>
                      </a:r>
                      <a:r>
                        <a:rPr lang="pl-PL">
                          <a:solidFill>
                            <a:schemeClr val="tx1"/>
                          </a:solidFill>
                        </a:rPr>
                        <a:t> dotace</a:t>
                      </a:r>
                      <a:endParaRPr lang="cs-CZ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cs-CZ" sz="180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stručný popis projektu,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cs-CZ" sz="1800" u="none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logo Interreg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endParaRPr lang="cs-CZ" sz="1800" u="none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pl-PL" sz="1800" u="none">
                          <a:solidFill>
                            <a:schemeClr val="tx1"/>
                          </a:solidFill>
                        </a:rPr>
                        <a:t>Plakát formátu A3 by měl být vyvěšen v sídle příjemce podpory od data zahájení fyzické realizace malého projektu a měl by být v něm přístupný až do ukončení realizace.</a:t>
                      </a:r>
                      <a:endParaRPr lang="pl-PL" sz="1800" u="non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dirty="0">
                          <a:solidFill>
                            <a:schemeClr val="tx1"/>
                          </a:solidFill>
                        </a:rPr>
                        <a:t>Plakat A3/Tablica informacyjna</a:t>
                      </a:r>
                    </a:p>
                    <a:p>
                      <a:pPr algn="ctr"/>
                      <a:endParaRPr lang="pl-PL" sz="1600" b="1" dirty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r>
                        <a:rPr lang="pl-PL" sz="1800" b="0" dirty="0">
                          <a:solidFill>
                            <a:schemeClr val="tx1"/>
                          </a:solidFill>
                        </a:rPr>
                        <a:t>Powinny zawierać podstawowe informacje o realizacji projektu:</a:t>
                      </a:r>
                    </a:p>
                    <a:p>
                      <a:pPr algn="just"/>
                      <a:endParaRPr lang="pl-PL" sz="1800" b="0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dirty="0">
                          <a:solidFill>
                            <a:schemeClr val="tx1"/>
                          </a:solidFill>
                        </a:rPr>
                        <a:t>nazwę Wnioskodawcy i Partnera projektu,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dirty="0">
                          <a:solidFill>
                            <a:schemeClr val="tx1"/>
                          </a:solidFill>
                        </a:rPr>
                        <a:t>tytuł projektu, 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dirty="0">
                          <a:solidFill>
                            <a:schemeClr val="tx1"/>
                          </a:solidFill>
                        </a:rPr>
                        <a:t>numer rejestracyjny,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dirty="0">
                          <a:solidFill>
                            <a:schemeClr val="tx1"/>
                          </a:solidFill>
                        </a:rPr>
                        <a:t>kwotę dofinansowania, 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dirty="0">
                          <a:solidFill>
                            <a:schemeClr val="tx1"/>
                          </a:solidFill>
                        </a:rPr>
                        <a:t>krótki opis projektu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dirty="0">
                          <a:solidFill>
                            <a:schemeClr val="tx1"/>
                          </a:solidFill>
                        </a:rPr>
                        <a:t>logo </a:t>
                      </a:r>
                      <a:r>
                        <a:rPr lang="pl-PL" sz="1800" b="0" dirty="0" err="1">
                          <a:solidFill>
                            <a:schemeClr val="tx1"/>
                          </a:solidFill>
                        </a:rPr>
                        <a:t>Interreg</a:t>
                      </a:r>
                      <a:endParaRPr lang="pl-PL" sz="1800" b="0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endParaRPr lang="pl-PL" sz="1800" b="0" dirty="0">
                        <a:solidFill>
                          <a:schemeClr val="tx1"/>
                        </a:solidFill>
                      </a:endParaRPr>
                    </a:p>
                    <a:p>
                      <a:pPr marL="0" indent="0" algn="just">
                        <a:buFont typeface="Wingdings" panose="05000000000000000000" pitchFamily="2" charset="2"/>
                        <a:buNone/>
                      </a:pPr>
                      <a:r>
                        <a:rPr lang="pl-PL" sz="1800" b="0" dirty="0">
                          <a:solidFill>
                            <a:schemeClr val="tx1"/>
                          </a:solidFill>
                        </a:rPr>
                        <a:t>Plakat A3 powinien zostać powieszony w siedzibie Beneficjenta wraz z dniem rozpoczęcia rzeczowej realizacji małego projektu i być udostępniony w niej aż zakończenia realizacji.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40340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2470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E495B4-1F02-6D19-447B-8D7B500332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15C7AD0-8CBD-22E6-2B1F-6B694694E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8980BAE-86B8-6DD8-AB74-4D39D71A63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7EF0FCC3-63EA-B18F-1963-DEA5321A26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9F2EA32-9DD6-40AD-C6AF-29AABCF9DB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6D774EFD-020A-EF9E-89A9-3C81FFBBDF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5CFE9A6C-BFE0-4E06-5CBF-0A8CFEA46E5C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2840C4AA-0F87-8AEA-1CA6-0DB22B5B53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663E5CB0-611F-98C4-80A0-FB43FB1BE0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8AA3583C-4801-0FB7-9FB1-AB8DDF9357AF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0794177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05925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37207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59004826-742F-A3DA-1A24-2BDB1036CB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8491846"/>
              </p:ext>
            </p:extLst>
          </p:nvPr>
        </p:nvGraphicFramePr>
        <p:xfrm>
          <a:off x="637880" y="920955"/>
          <a:ext cx="10916240" cy="4480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58120">
                  <a:extLst>
                    <a:ext uri="{9D8B030D-6E8A-4147-A177-3AD203B41FA5}">
                      <a16:colId xmlns:a16="http://schemas.microsoft.com/office/drawing/2014/main" val="1682513653"/>
                    </a:ext>
                  </a:extLst>
                </a:gridCol>
                <a:gridCol w="5458120">
                  <a:extLst>
                    <a:ext uri="{9D8B030D-6E8A-4147-A177-3AD203B41FA5}">
                      <a16:colId xmlns:a16="http://schemas.microsoft.com/office/drawing/2014/main" val="2084029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1600" b="1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Monitorovací návštěvy</a:t>
                      </a:r>
                    </a:p>
                    <a:p>
                      <a:pPr algn="ctr"/>
                      <a:endParaRPr lang="cs-CZ" sz="1600" b="1" u="none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cs-CZ" sz="16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Správce v rámci priority 2 uskuteční monitorovací návštěvy na vzorku min. 30 % projektů vybraných k financování. </a:t>
                      </a:r>
                    </a:p>
                    <a:p>
                      <a:pPr algn="just"/>
                      <a:endParaRPr lang="cs-CZ" sz="16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cs-CZ" sz="16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cs-CZ" sz="16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Každý příjemce malého projektu (žadatel/příjemce malého projektu) musí předem informovat Správce o každé aktivitě pořádané v rámci realizace malého projektu, tj. pozvat Správce na akci tak, aby měl Správce možnost se akce účastnit formou monitorovací návštěvy. </a:t>
                      </a:r>
                    </a:p>
                    <a:p>
                      <a:pPr algn="just"/>
                      <a:endParaRPr lang="cs-CZ" sz="16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cs-CZ" sz="16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cs-CZ" sz="16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cs-CZ" sz="16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 splnění této povinnosti musí žadatel/příjemce malého projektu poslat pozvánku minimálně </a:t>
                      </a:r>
                      <a:r>
                        <a:rPr lang="cs-CZ" sz="1600" b="0" u="sng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pracovních dnů před akcí.</a:t>
                      </a:r>
                      <a:endParaRPr lang="cs-CZ" altLang="cs-CZ" sz="1600" b="1" u="none" noProof="0" dirty="0">
                        <a:solidFill>
                          <a:schemeClr val="tx1"/>
                        </a:solidFill>
                        <a:latin typeface="Arial" charset="0"/>
                        <a:cs typeface="Arial" charset="0"/>
                      </a:endParaRPr>
                    </a:p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600" b="1" u="non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Wizyty monitorujące</a:t>
                      </a:r>
                    </a:p>
                    <a:p>
                      <a:pPr algn="ctr"/>
                      <a:endParaRPr lang="pl-PL" sz="1600" b="1" u="none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l-PL" sz="16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Zarządzający w ramach priorytetu 2 przeprowadzą wizyty monitorujące na próbie co najmniej 30% projektów wybranych do dofinansowania. </a:t>
                      </a:r>
                    </a:p>
                    <a:p>
                      <a:pPr algn="just"/>
                      <a:endParaRPr lang="pl-PL" sz="1600" b="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l-PL" sz="16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Każdy beneficjent małego projektu (wnioskodawca/beneficjent małego projektu) jest zobowiązany do informowania Zarządzającego z wyprzedzeniem o każdym działaniu organizowanym w ramach realizacji małego projektu, tj. do zaproszenia Zarządzającego na wydarzenie, tak aby Zarządzający miał możliwość uczestniczenia w wydarzeniu w formie wizyty monitorującej. </a:t>
                      </a:r>
                    </a:p>
                    <a:p>
                      <a:pPr algn="just"/>
                      <a:endParaRPr lang="pl-PL" sz="1600" b="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pl-PL" sz="16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Aby wypełnić ten obowiązek, wnioskodawca/beneficjent małego projektu musi wysłać zaproszenie co najmniej </a:t>
                      </a:r>
                      <a:r>
                        <a:rPr lang="pl-PL" sz="1600" b="0" u="sng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dni roboczych przed wydarzeniem</a:t>
                      </a:r>
                      <a:r>
                        <a:rPr lang="pl-PL" sz="16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pl-PL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0806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2405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297C14-D659-5B52-27D9-A707E31AB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49E9249-CB97-FBC2-32B2-AA66534D09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C370056-7FAB-8350-C5C0-A0477DE3E8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857A9DC3-1529-8E6E-0037-F04A96BEF8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F7AB13BB-0C1B-98DB-7103-9A914A5743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5AA1D998-95B4-4518-6E5B-67C462BC39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EC8C505B-6828-40B6-30E7-1956A0EE9AD2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C94E093D-C7DA-8B3A-8B8D-323275438F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BC338B48-15CD-EC38-A1AA-28F1C6480A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03C9EB19-4A5F-BB36-4990-8D9A9B745D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591464"/>
              </p:ext>
            </p:extLst>
          </p:nvPr>
        </p:nvGraphicFramePr>
        <p:xfrm>
          <a:off x="637881" y="950013"/>
          <a:ext cx="11163316" cy="4937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81658">
                  <a:extLst>
                    <a:ext uri="{9D8B030D-6E8A-4147-A177-3AD203B41FA5}">
                      <a16:colId xmlns:a16="http://schemas.microsoft.com/office/drawing/2014/main" val="147385072"/>
                    </a:ext>
                  </a:extLst>
                </a:gridCol>
                <a:gridCol w="5581658">
                  <a:extLst>
                    <a:ext uri="{9D8B030D-6E8A-4147-A177-3AD203B41FA5}">
                      <a16:colId xmlns:a16="http://schemas.microsoft.com/office/drawing/2014/main" val="1666793649"/>
                    </a:ext>
                  </a:extLst>
                </a:gridCol>
              </a:tblGrid>
              <a:tr h="4115652">
                <a:tc>
                  <a:txBody>
                    <a:bodyPr/>
                    <a:lstStyle/>
                    <a:p>
                      <a:pPr algn="ctr"/>
                      <a:r>
                        <a:rPr lang="pl-PL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KONTROLA/OVĚŘENÍ MALÝCH PROJEKTŮ PŘI POUŽITÍ METODY NÁVRHU ROZPOČTU V PRIORITĚ 2, </a:t>
                      </a:r>
                      <a:r>
                        <a:rPr lang="pl-PL" sz="20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zahrnuje</a:t>
                      </a:r>
                      <a:r>
                        <a:rPr lang="pl-PL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</a:p>
                    <a:p>
                      <a:pPr algn="ctr"/>
                      <a:endParaRPr lang="pl-PL" sz="20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cs-CZ" sz="2000" b="0" u="sng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Fotodokumentaci</a:t>
                      </a:r>
                      <a:r>
                        <a:rPr lang="cs-CZ" sz="2000" b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která dokládá zrealizované aktivity, jak investiční, tak neinvestiční. </a:t>
                      </a: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cs-CZ" sz="2000" b="0" u="sng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Stav naplnění indikátorů</a:t>
                      </a:r>
                      <a:r>
                        <a:rPr lang="cs-CZ" sz="2000" b="0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naplánovaných ve fázi předkládání malého projektu.</a:t>
                      </a:r>
                      <a:endParaRPr lang="cs-CZ" sz="20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cs-CZ" sz="2000" b="0" u="sng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Protokol o předání a převzetí</a:t>
                      </a:r>
                      <a:r>
                        <a:rPr lang="cs-CZ" sz="2000" b="0" u="none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nebo jiné dokumenty potvrzující realizaci projektových aktivit v souladu s předloženou žádosti </a:t>
                      </a:r>
                      <a:r>
                        <a:rPr lang="cs-CZ" sz="2000" b="0" u="none" kern="1200" noProof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 dotaci – </a:t>
                      </a:r>
                    </a:p>
                    <a:p>
                      <a:pPr marL="266700" lvl="0" indent="0" algn="just">
                        <a:buFont typeface="Wingdings" panose="05000000000000000000" pitchFamily="2" charset="2"/>
                        <a:buNone/>
                      </a:pPr>
                      <a:r>
                        <a:rPr lang="cs-CZ" sz="2000" b="0" kern="1200" noProof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jak investic, tak i doprovodných aktivit (např. tisk  propagačních materiálů, organizace otevření investice apod.)</a:t>
                      </a:r>
                      <a:endParaRPr lang="cs-CZ" sz="2000" b="0" kern="1200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cs-CZ" altLang="cs-CZ" sz="2000" b="1" u="sng" dirty="0">
                        <a:solidFill>
                          <a:srgbClr val="000099"/>
                        </a:solidFill>
                        <a:latin typeface="Arial" charset="0"/>
                        <a:cs typeface="Arial" charset="0"/>
                      </a:endParaRPr>
                    </a:p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b="1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KONTROLA/WERYFIKACJA MAŁYCH PROJEKTÓW W PRZYPADKU ZASTOSOWANIA METODY PROJEKTU BUDŻETU W PRIORYTECIE 2, obejmuje: </a:t>
                      </a:r>
                    </a:p>
                    <a:p>
                      <a:pPr algn="ctr"/>
                      <a:endParaRPr lang="pl-PL" sz="2000" b="1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u="sng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Dokumentację fotograficzną</a:t>
                      </a:r>
                      <a: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która stanowi potwierdzenie zrealizowanych działań zarówno inwestycyjnych, jak i nie inwestycyjnych, </a:t>
                      </a: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u="sng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 realizacji wskaźników</a:t>
                      </a:r>
                      <a: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zaplanowanych na etapie składania małego projektu,</a:t>
                      </a:r>
                    </a:p>
                    <a:p>
                      <a:pPr marL="285750" lvl="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b="0" u="sng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Protokół zdawczo-odbiorczy</a:t>
                      </a:r>
                      <a:r>
                        <a:rPr lang="pl-PL" sz="18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lub inne dokumenty poświadczające wykonanie działań projektowych zgodnie ze złożonym wnioskiem o dofinansowanie – </a:t>
                      </a:r>
                      <a:r>
                        <a:rPr lang="pl-PL" sz="1800" b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zarówno inwestycji i działań towarzyszących (np. druk materiałów promocyjnych, organizacja otwarcia inwestycji itp.)</a:t>
                      </a:r>
                      <a:endParaRPr lang="pl-PL" sz="1800" u="none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cs-CZ" altLang="cs-CZ" sz="2000" b="1" u="sng" cap="small" baseline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76694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7115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910752-D928-63B1-FEE5-865149BBFB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26204994-1732-89EE-C081-65236A9881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B4B9E52-6B0F-8E16-DCA8-7368E44793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A3B755D0-CEF2-9437-0C25-BE7107CA00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C9850DE-F30A-A88C-3486-1611DBDDE1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EE7BC13-07BA-3BD3-4253-8FCA5DF1F6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3D7EA2F8-1BB7-4643-1FCA-17305D4F8896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60090674-09C7-3A7F-F9CC-D3BE0B98DB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E5727FA8-9059-6B42-A5B7-18E552DAC5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1382C700-3720-E377-853D-C90A175DC485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0794177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05925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37207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A72AD9B0-FA15-361A-6493-1A18E4759C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6062775"/>
              </p:ext>
            </p:extLst>
          </p:nvPr>
        </p:nvGraphicFramePr>
        <p:xfrm>
          <a:off x="637880" y="920954"/>
          <a:ext cx="10916240" cy="4056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58120">
                  <a:extLst>
                    <a:ext uri="{9D8B030D-6E8A-4147-A177-3AD203B41FA5}">
                      <a16:colId xmlns:a16="http://schemas.microsoft.com/office/drawing/2014/main" val="1682513653"/>
                    </a:ext>
                  </a:extLst>
                </a:gridCol>
                <a:gridCol w="5458120">
                  <a:extLst>
                    <a:ext uri="{9D8B030D-6E8A-4147-A177-3AD203B41FA5}">
                      <a16:colId xmlns:a16="http://schemas.microsoft.com/office/drawing/2014/main" val="208402994"/>
                    </a:ext>
                  </a:extLst>
                </a:gridCol>
              </a:tblGrid>
              <a:tr h="4056863">
                <a:tc>
                  <a:txBody>
                    <a:bodyPr/>
                    <a:lstStyle/>
                    <a:p>
                      <a:endParaRPr lang="pl-PL" sz="160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cs-CZ" sz="1800">
                          <a:solidFill>
                            <a:schemeClr val="tx1"/>
                          </a:solidFill>
                        </a:rPr>
                        <a:t>V případě realizace projektu, v němž byly zahrnuty </a:t>
                      </a:r>
                      <a:r>
                        <a:rPr lang="cs-CZ" sz="1800" u="sng">
                          <a:solidFill>
                            <a:schemeClr val="tx1"/>
                          </a:solidFill>
                        </a:rPr>
                        <a:t>personální náklady</a:t>
                      </a:r>
                      <a:r>
                        <a:rPr lang="cs-CZ" sz="1800">
                          <a:solidFill>
                            <a:schemeClr val="tx1"/>
                          </a:solidFill>
                        </a:rPr>
                        <a:t>, je třeba v obsahu zprávy uvést termíny společných schůzek, přiložit příslušnou fotodokumentaci a prezenční listiny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cs-CZ" sz="1800">
                          <a:solidFill>
                            <a:schemeClr val="tx1"/>
                          </a:solidFill>
                        </a:rPr>
                        <a:t>Odkazy nebo soubory PDF na </a:t>
                      </a:r>
                      <a:r>
                        <a:rPr lang="cs-CZ" sz="1800" u="sng">
                          <a:solidFill>
                            <a:schemeClr val="tx1"/>
                          </a:solidFill>
                        </a:rPr>
                        <a:t>propagační materiály </a:t>
                      </a:r>
                      <a:r>
                        <a:rPr lang="cs-CZ" sz="1800">
                          <a:solidFill>
                            <a:schemeClr val="tx1"/>
                          </a:solidFill>
                        </a:rPr>
                        <a:t>vytvořené v rámci projektu (letáky, videa, brožury atd.)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cs-CZ" sz="1800">
                          <a:solidFill>
                            <a:schemeClr val="tx1"/>
                          </a:solidFill>
                        </a:rPr>
                        <a:t>V případě tištěných propagačních materiálů – </a:t>
                      </a:r>
                      <a:r>
                        <a:rPr lang="cs-CZ" sz="1800" u="sng">
                          <a:solidFill>
                            <a:schemeClr val="tx1"/>
                          </a:solidFill>
                        </a:rPr>
                        <a:t>předávací protokoly </a:t>
                      </a:r>
                      <a:r>
                        <a:rPr lang="cs-CZ" sz="1800">
                          <a:solidFill>
                            <a:schemeClr val="tx1"/>
                          </a:solidFill>
                        </a:rPr>
                        <a:t>PP nebo jiným subjektům, kde budou distribuovány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cs-CZ" sz="1800">
                          <a:solidFill>
                            <a:schemeClr val="tx1"/>
                          </a:solidFill>
                        </a:rPr>
                        <a:t>Je také nutné doložit </a:t>
                      </a:r>
                      <a:r>
                        <a:rPr lang="cs-CZ" sz="1800" u="sng">
                          <a:solidFill>
                            <a:schemeClr val="tx1"/>
                          </a:solidFill>
                        </a:rPr>
                        <a:t>dodržení povinné publicity</a:t>
                      </a:r>
                      <a:r>
                        <a:rPr lang="cs-CZ" sz="180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endParaRPr lang="pl-PL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endParaRPr lang="pl-PL" sz="1800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</a:rPr>
                        <a:t>W przypadku realizacji projektu, w którym uwzględniono </a:t>
                      </a:r>
                      <a:r>
                        <a:rPr lang="pl-PL" sz="1800" u="sng" dirty="0">
                          <a:solidFill>
                            <a:schemeClr val="tx1"/>
                          </a:solidFill>
                        </a:rPr>
                        <a:t>koszty personelu </a:t>
                      </a:r>
                      <a:r>
                        <a:rPr lang="pl-PL" sz="1800" dirty="0">
                          <a:solidFill>
                            <a:schemeClr val="tx1"/>
                          </a:solidFill>
                        </a:rPr>
                        <a:t>w treści Raportu należy wskazać terminy wspólnych spotkań, dołączyć odpowiednią dokumentację zdjęciową oraz listy obecności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</a:rPr>
                        <a:t>Linki lub pdf do wytworzonych w ramach projektu </a:t>
                      </a:r>
                      <a:r>
                        <a:rPr lang="pl-PL" sz="1800" b="0" u="sng" dirty="0">
                          <a:solidFill>
                            <a:schemeClr val="tx1"/>
                          </a:solidFill>
                        </a:rPr>
                        <a:t>materiałów promocyjnych </a:t>
                      </a:r>
                      <a:r>
                        <a:rPr lang="pl-PL" sz="1800" dirty="0">
                          <a:solidFill>
                            <a:schemeClr val="tx1"/>
                          </a:solidFill>
                        </a:rPr>
                        <a:t>(ulotki, filmy, foldery itp.),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</a:rPr>
                        <a:t>W przypadku drukowanych materiałów promocyjnych – </a:t>
                      </a:r>
                      <a:r>
                        <a:rPr lang="pl-PL" sz="1800" u="sng" dirty="0">
                          <a:solidFill>
                            <a:schemeClr val="tx1"/>
                          </a:solidFill>
                        </a:rPr>
                        <a:t>protokoły przekazania </a:t>
                      </a:r>
                      <a:r>
                        <a:rPr lang="pl-PL" sz="1800" dirty="0">
                          <a:solidFill>
                            <a:schemeClr val="tx1"/>
                          </a:solidFill>
                        </a:rPr>
                        <a:t>PP lub innym jednostkom, w których ww. będą dystrybuowane, </a:t>
                      </a:r>
                    </a:p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r>
                        <a:rPr lang="pl-PL" sz="1800" dirty="0">
                          <a:solidFill>
                            <a:schemeClr val="tx1"/>
                          </a:solidFill>
                        </a:rPr>
                        <a:t>Należy także udokumentować </a:t>
                      </a:r>
                      <a:r>
                        <a:rPr lang="pl-PL" sz="1800" u="sng" dirty="0">
                          <a:solidFill>
                            <a:schemeClr val="tx1"/>
                          </a:solidFill>
                        </a:rPr>
                        <a:t>zachowanie obowiązkowej promocji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0806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12258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C445BA-591C-6D90-E4C5-64CB81B98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96161F7-F92B-4456-768D-12F1D482F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0BE4A4B-A28B-55AE-4D6C-5299B08DAB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F764D8B3-02A4-474E-FABE-086E9BAE3B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A488538-B75D-4B78-0C0C-1545424A1B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B2B4AD98-B3E7-06A2-D3E2-4DA9063428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B221CD6C-462D-2202-01C3-2740D5AB44C2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38AC98DC-1D6D-5361-D33A-B39D850B73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63BE01B9-2237-9B27-0B76-D188B918B9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BF0AA26F-A6AC-31E3-9DF8-C67FF44FD15D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0794177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05925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37207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58BBFC4A-387E-A48C-9D22-3BEBB1FBAE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532730"/>
              </p:ext>
            </p:extLst>
          </p:nvPr>
        </p:nvGraphicFramePr>
        <p:xfrm>
          <a:off x="637880" y="920954"/>
          <a:ext cx="10916240" cy="4056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58120">
                  <a:extLst>
                    <a:ext uri="{9D8B030D-6E8A-4147-A177-3AD203B41FA5}">
                      <a16:colId xmlns:a16="http://schemas.microsoft.com/office/drawing/2014/main" val="1682513653"/>
                    </a:ext>
                  </a:extLst>
                </a:gridCol>
                <a:gridCol w="5458120">
                  <a:extLst>
                    <a:ext uri="{9D8B030D-6E8A-4147-A177-3AD203B41FA5}">
                      <a16:colId xmlns:a16="http://schemas.microsoft.com/office/drawing/2014/main" val="208402994"/>
                    </a:ext>
                  </a:extLst>
                </a:gridCol>
              </a:tblGrid>
              <a:tr h="4056863">
                <a:tc>
                  <a:txBody>
                    <a:bodyPr/>
                    <a:lstStyle/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endParaRPr lang="pl-PL" sz="18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080672"/>
                  </a:ext>
                </a:extLst>
              </a:tr>
            </a:tbl>
          </a:graphicData>
        </a:graphic>
      </p:graphicFrame>
      <p:pic>
        <p:nvPicPr>
          <p:cNvPr id="15" name="Obraz 14" descr="Obraz zawierający tekst, oprogramowanie, Ikona komputerowa, Strona internetowa&#10;&#10;Zawartość wygenerowana przez AI może być niepoprawna.">
            <a:extLst>
              <a:ext uri="{FF2B5EF4-FFF2-40B4-BE49-F238E27FC236}">
                <a16:creationId xmlns:a16="http://schemas.microsoft.com/office/drawing/2014/main" id="{0026C20F-CD21-8AEE-E7EB-016B11A5261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3878" y="920954"/>
            <a:ext cx="11020152" cy="4429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94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4E26A-8D21-885E-6428-AE42D53A6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C7FBB0B-1B13-65F5-E069-802974FF44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35103D2-DB4D-92EE-B847-5BA3FFE555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8BA36BC-90DB-4A7B-EBF2-C5A21ABFCE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466EE68-345B-C5C3-E9DC-759CA1EC0B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E97DD495-4E95-634E-C0B0-8FCD676E78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5286EFBD-181A-853D-D2BA-7780102128FB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B0255FD7-8584-7D01-38EE-B3F06B9D4F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0DC23EE5-A41E-29CA-8B20-338168F677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541A83BC-662E-83DD-D775-7B7FC0981154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0794177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05925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37207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E4CB509B-B9B0-C114-C022-F9B499D2C51B}"/>
              </a:ext>
            </a:extLst>
          </p:cNvPr>
          <p:cNvGraphicFramePr>
            <a:graphicFrameLocks noGrp="1"/>
          </p:cNvGraphicFramePr>
          <p:nvPr/>
        </p:nvGraphicFramePr>
        <p:xfrm>
          <a:off x="637880" y="920954"/>
          <a:ext cx="10916240" cy="4056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58120">
                  <a:extLst>
                    <a:ext uri="{9D8B030D-6E8A-4147-A177-3AD203B41FA5}">
                      <a16:colId xmlns:a16="http://schemas.microsoft.com/office/drawing/2014/main" val="1682513653"/>
                    </a:ext>
                  </a:extLst>
                </a:gridCol>
                <a:gridCol w="5458120">
                  <a:extLst>
                    <a:ext uri="{9D8B030D-6E8A-4147-A177-3AD203B41FA5}">
                      <a16:colId xmlns:a16="http://schemas.microsoft.com/office/drawing/2014/main" val="208402994"/>
                    </a:ext>
                  </a:extLst>
                </a:gridCol>
              </a:tblGrid>
              <a:tr h="4056863">
                <a:tc>
                  <a:txBody>
                    <a:bodyPr/>
                    <a:lstStyle/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endParaRPr lang="pl-PL" sz="18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080672"/>
                  </a:ext>
                </a:extLst>
              </a:tr>
            </a:tbl>
          </a:graphicData>
        </a:graphic>
      </p:graphicFrame>
      <p:pic>
        <p:nvPicPr>
          <p:cNvPr id="9" name="Obraz 8" descr="Obraz zawierający tekst, oprogramowanie, zrzut ekranu, Oprogramowanie multimedialne">
            <a:extLst>
              <a:ext uri="{FF2B5EF4-FFF2-40B4-BE49-F238E27FC236}">
                <a16:creationId xmlns:a16="http://schemas.microsoft.com/office/drawing/2014/main" id="{58CC5821-C348-0BD7-2371-7E2CA8DD077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7917" y="954581"/>
            <a:ext cx="10290409" cy="4579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3681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D4105-A4ED-301F-7409-AA0767C284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39FA9869-04DF-237D-B03F-0C8955DD04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33ECE6F-4EF5-8D30-AC48-C9A3A09F1C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D4E8F33-B587-2854-2018-1698E468BA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78C669B8-40D1-E347-234E-F2079A207B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82CE24B5-CE74-6ED1-F097-4B2B308DF3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8821884C-1226-F28A-2CF3-9EA09C89C897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7BF46497-5E82-6817-4C67-A52446FBB5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33E3BEDD-24CC-6D64-44C8-BAE46F8475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FB6161CD-1AF2-D461-04BD-D8A91A9BBEF6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0794177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05925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37207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13DC37A9-2676-735B-82C7-F5DE7843ACC7}"/>
              </a:ext>
            </a:extLst>
          </p:cNvPr>
          <p:cNvGraphicFramePr>
            <a:graphicFrameLocks noGrp="1"/>
          </p:cNvGraphicFramePr>
          <p:nvPr/>
        </p:nvGraphicFramePr>
        <p:xfrm>
          <a:off x="637880" y="920954"/>
          <a:ext cx="10916240" cy="4056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58120">
                  <a:extLst>
                    <a:ext uri="{9D8B030D-6E8A-4147-A177-3AD203B41FA5}">
                      <a16:colId xmlns:a16="http://schemas.microsoft.com/office/drawing/2014/main" val="1682513653"/>
                    </a:ext>
                  </a:extLst>
                </a:gridCol>
                <a:gridCol w="5458120">
                  <a:extLst>
                    <a:ext uri="{9D8B030D-6E8A-4147-A177-3AD203B41FA5}">
                      <a16:colId xmlns:a16="http://schemas.microsoft.com/office/drawing/2014/main" val="208402994"/>
                    </a:ext>
                  </a:extLst>
                </a:gridCol>
              </a:tblGrid>
              <a:tr h="4056863">
                <a:tc>
                  <a:txBody>
                    <a:bodyPr/>
                    <a:lstStyle/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endParaRPr lang="pl-PL" sz="18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080672"/>
                  </a:ext>
                </a:extLst>
              </a:tr>
            </a:tbl>
          </a:graphicData>
        </a:graphic>
      </p:graphicFrame>
      <p:pic>
        <p:nvPicPr>
          <p:cNvPr id="13" name="Obraz 12" descr="Obraz zawierający tekst, numer, oprogramowanie, linia">
            <a:extLst>
              <a:ext uri="{FF2B5EF4-FFF2-40B4-BE49-F238E27FC236}">
                <a16:creationId xmlns:a16="http://schemas.microsoft.com/office/drawing/2014/main" id="{2DB35BC6-9F90-0250-40E2-F9C76921D3D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7332" y="834352"/>
            <a:ext cx="10837333" cy="4739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478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5D500-F822-E387-DF2A-B566DE8D4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1AE546B-F388-E417-B9D3-2232CFA13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5409130-1331-E39D-AFD8-72B8B4B5DB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B118A6EF-F468-B62C-4FA2-F4EE06EC4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B515D2E0-C7B6-846E-291E-11F6DF9C46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7BB84627-2F15-ACB6-DAB7-DC501AA904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39430401-4EE2-1FB0-4CE0-74C256DC645E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547647B7-36F1-759F-3DCF-56FD23863F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F94250DE-C5A6-0677-C739-E2A5C23BE4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642C268B-E6D5-E83C-09CB-A5FBEC40C3D3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0794177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05925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37207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F06644D1-C945-F9C5-BA74-D4E45F0281C5}"/>
              </a:ext>
            </a:extLst>
          </p:cNvPr>
          <p:cNvGraphicFramePr>
            <a:graphicFrameLocks noGrp="1"/>
          </p:cNvGraphicFramePr>
          <p:nvPr/>
        </p:nvGraphicFramePr>
        <p:xfrm>
          <a:off x="637880" y="920954"/>
          <a:ext cx="10916240" cy="4056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58120">
                  <a:extLst>
                    <a:ext uri="{9D8B030D-6E8A-4147-A177-3AD203B41FA5}">
                      <a16:colId xmlns:a16="http://schemas.microsoft.com/office/drawing/2014/main" val="1682513653"/>
                    </a:ext>
                  </a:extLst>
                </a:gridCol>
                <a:gridCol w="5458120">
                  <a:extLst>
                    <a:ext uri="{9D8B030D-6E8A-4147-A177-3AD203B41FA5}">
                      <a16:colId xmlns:a16="http://schemas.microsoft.com/office/drawing/2014/main" val="208402994"/>
                    </a:ext>
                  </a:extLst>
                </a:gridCol>
              </a:tblGrid>
              <a:tr h="4056863">
                <a:tc>
                  <a:txBody>
                    <a:bodyPr/>
                    <a:lstStyle/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endParaRPr lang="pl-PL" sz="18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080672"/>
                  </a:ext>
                </a:extLst>
              </a:tr>
            </a:tbl>
          </a:graphicData>
        </a:graphic>
      </p:graphicFrame>
      <p:pic>
        <p:nvPicPr>
          <p:cNvPr id="9" name="Obraz 8" descr="Obraz zawierający tekst, oprogramowanie, Ikona komputerowa, numer">
            <a:extLst>
              <a:ext uri="{FF2B5EF4-FFF2-40B4-BE49-F238E27FC236}">
                <a16:creationId xmlns:a16="http://schemas.microsoft.com/office/drawing/2014/main" id="{DFB79BDA-B72E-E786-D132-97E9C9EA545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2324" y="870896"/>
            <a:ext cx="11028363" cy="427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935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ED9C8-E0B2-05A6-B2C9-4B226DA10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C7181B1-2077-BF67-18C6-8F17E51A23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E2F9DC5-C843-D6FD-6843-C172914877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337F3EC-F4AC-AC36-D959-8E35DC5FC9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32D70CA1-A5A6-8D56-89AC-C5F5D3AA96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3C196D61-0183-61BE-51D1-83C05AF379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EC9C1AE4-C77A-9632-0FCF-6C252A148EAF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E11AE23D-E7D3-29D1-EBFE-6474E126699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C3389AE2-2597-6B94-884C-6A55F3FE99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13134D51-8944-68B8-6515-864EED1DB0F2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0794177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05925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37207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7D2C1762-EDA3-DD1B-D6A3-2DBDD462DB61}"/>
              </a:ext>
            </a:extLst>
          </p:cNvPr>
          <p:cNvGraphicFramePr>
            <a:graphicFrameLocks noGrp="1"/>
          </p:cNvGraphicFramePr>
          <p:nvPr/>
        </p:nvGraphicFramePr>
        <p:xfrm>
          <a:off x="637880" y="920954"/>
          <a:ext cx="10916240" cy="4056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58120">
                  <a:extLst>
                    <a:ext uri="{9D8B030D-6E8A-4147-A177-3AD203B41FA5}">
                      <a16:colId xmlns:a16="http://schemas.microsoft.com/office/drawing/2014/main" val="1682513653"/>
                    </a:ext>
                  </a:extLst>
                </a:gridCol>
                <a:gridCol w="5458120">
                  <a:extLst>
                    <a:ext uri="{9D8B030D-6E8A-4147-A177-3AD203B41FA5}">
                      <a16:colId xmlns:a16="http://schemas.microsoft.com/office/drawing/2014/main" val="208402994"/>
                    </a:ext>
                  </a:extLst>
                </a:gridCol>
              </a:tblGrid>
              <a:tr h="4056863">
                <a:tc>
                  <a:txBody>
                    <a:bodyPr/>
                    <a:lstStyle/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endParaRPr lang="pl-PL" sz="18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080672"/>
                  </a:ext>
                </a:extLst>
              </a:tr>
            </a:tbl>
          </a:graphicData>
        </a:graphic>
      </p:graphicFrame>
      <p:pic>
        <p:nvPicPr>
          <p:cNvPr id="13" name="Obraz 12" descr="Obraz zawierający tekst, oprogramowanie, Ikona komputerowa, Oprogramowanie multimedialne&#10;&#10;Zawartość wygenerowana przez AI może być niepoprawna.">
            <a:extLst>
              <a:ext uri="{FF2B5EF4-FFF2-40B4-BE49-F238E27FC236}">
                <a16:creationId xmlns:a16="http://schemas.microsoft.com/office/drawing/2014/main" id="{174C8C4F-1DF2-EE49-4D92-9FB52DA46D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0803" y="1181381"/>
            <a:ext cx="11079884" cy="425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18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F63D5-2AB8-D6E7-CD76-BC2C3D85A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6703597-5605-46C7-8C9C-9C44C7CEF3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2655206-DCB6-5D7F-C4CE-08EF32DAC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5254001F-AD75-10B0-90E0-BC9D5407E9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C4EA3060-F818-8CF8-09A3-78D689D7AA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4CBD3AB8-61A4-D29D-15A1-58AA20366E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0B0FB10A-15B2-C65F-EB46-3873DFBBD776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E8FFFB7-7567-1FD7-0DF4-9AD9FE27BD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75B62ACF-646C-7D36-575A-2D254F628C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A9EA2F14-D573-6591-5D29-5203465C96ED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0794177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05925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37207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AD9A8768-22AE-D04E-E391-3BBEB8EA3746}"/>
              </a:ext>
            </a:extLst>
          </p:cNvPr>
          <p:cNvGraphicFramePr>
            <a:graphicFrameLocks noGrp="1"/>
          </p:cNvGraphicFramePr>
          <p:nvPr/>
        </p:nvGraphicFramePr>
        <p:xfrm>
          <a:off x="637880" y="920954"/>
          <a:ext cx="10916240" cy="4056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58120">
                  <a:extLst>
                    <a:ext uri="{9D8B030D-6E8A-4147-A177-3AD203B41FA5}">
                      <a16:colId xmlns:a16="http://schemas.microsoft.com/office/drawing/2014/main" val="1682513653"/>
                    </a:ext>
                  </a:extLst>
                </a:gridCol>
                <a:gridCol w="5458120">
                  <a:extLst>
                    <a:ext uri="{9D8B030D-6E8A-4147-A177-3AD203B41FA5}">
                      <a16:colId xmlns:a16="http://schemas.microsoft.com/office/drawing/2014/main" val="208402994"/>
                    </a:ext>
                  </a:extLst>
                </a:gridCol>
              </a:tblGrid>
              <a:tr h="4056863">
                <a:tc>
                  <a:txBody>
                    <a:bodyPr/>
                    <a:lstStyle/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endParaRPr lang="pl-PL" sz="18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080672"/>
                  </a:ext>
                </a:extLst>
              </a:tr>
            </a:tbl>
          </a:graphicData>
        </a:graphic>
      </p:graphicFrame>
      <p:pic>
        <p:nvPicPr>
          <p:cNvPr id="9" name="Obraz 8" descr="Obraz zawierający tekst, zrzut ekranu, numer, oprogramowanie&#10;&#10;Zawartość wygenerowana przez AI może być niepoprawna.">
            <a:extLst>
              <a:ext uri="{FF2B5EF4-FFF2-40B4-BE49-F238E27FC236}">
                <a16:creationId xmlns:a16="http://schemas.microsoft.com/office/drawing/2014/main" id="{D18E187B-16F1-F1CF-FA07-304EBEB2D70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530" y="881750"/>
            <a:ext cx="11641667" cy="455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9718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48FD6E-E501-20DC-350E-A6CEF04E6A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7CF5AF1-96B2-2474-B09C-9BDBD00A2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10A210D-2AF1-0A21-64A7-6C4FF7BDAE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1B3FC27-9D12-8841-81D9-7E1AF51B95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47E7FB1B-A071-377A-8B6F-9215DD7A0F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76E5486F-A514-478F-0ECC-58C1CA5664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8F7145F5-29FC-1B7A-95C1-CE5CFD414BBE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B6E18E95-49DD-E000-0C8D-F9F3BEB477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05C086DB-7231-A9D3-7B9C-E588879ADA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F804F590-0729-03F6-F2BD-299423C18962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0794177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05925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37207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C0AFB069-0CF8-6C58-38CD-C96C57134C4B}"/>
              </a:ext>
            </a:extLst>
          </p:cNvPr>
          <p:cNvGraphicFramePr>
            <a:graphicFrameLocks noGrp="1"/>
          </p:cNvGraphicFramePr>
          <p:nvPr/>
        </p:nvGraphicFramePr>
        <p:xfrm>
          <a:off x="637880" y="920954"/>
          <a:ext cx="10916240" cy="4056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58120">
                  <a:extLst>
                    <a:ext uri="{9D8B030D-6E8A-4147-A177-3AD203B41FA5}">
                      <a16:colId xmlns:a16="http://schemas.microsoft.com/office/drawing/2014/main" val="1682513653"/>
                    </a:ext>
                  </a:extLst>
                </a:gridCol>
                <a:gridCol w="5458120">
                  <a:extLst>
                    <a:ext uri="{9D8B030D-6E8A-4147-A177-3AD203B41FA5}">
                      <a16:colId xmlns:a16="http://schemas.microsoft.com/office/drawing/2014/main" val="208402994"/>
                    </a:ext>
                  </a:extLst>
                </a:gridCol>
              </a:tblGrid>
              <a:tr h="4056863">
                <a:tc>
                  <a:txBody>
                    <a:bodyPr/>
                    <a:lstStyle/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endParaRPr lang="pl-PL" sz="18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080672"/>
                  </a:ext>
                </a:extLst>
              </a:tr>
            </a:tbl>
          </a:graphicData>
        </a:graphic>
      </p:graphicFrame>
      <p:pic>
        <p:nvPicPr>
          <p:cNvPr id="13" name="Obraz 12" descr="Obraz zawierający tekst, zrzut ekranu, oprogramowanie, Strona internetowa&#10;&#10;Zawartość wygenerowana przez AI może być niepoprawna.">
            <a:extLst>
              <a:ext uri="{FF2B5EF4-FFF2-40B4-BE49-F238E27FC236}">
                <a16:creationId xmlns:a16="http://schemas.microsoft.com/office/drawing/2014/main" id="{060ACE71-568C-2DAC-CB29-EC403FEA306F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11358" r="-526"/>
          <a:stretch>
            <a:fillRect/>
          </a:stretch>
        </p:blipFill>
        <p:spPr>
          <a:xfrm>
            <a:off x="2795436" y="1038490"/>
            <a:ext cx="6969184" cy="559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4686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301D12-DC08-0E93-6356-5B7B7E3EF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671409D-B504-2810-4878-8B30CA82D7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8F218ED-325B-A877-0603-D9148D04F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10A2E199-A52E-C0A8-94E2-7C231D929C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3716AFAE-6A4F-EB5A-D3D7-B26079579B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64B70EA0-9B1B-E244-D08F-E2B0038C12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D338AEE4-D5F4-6042-19C3-E577A7E63B34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70D8DDFE-AA4C-ECDD-F11E-B234CC593A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55342AB6-27BB-477E-C41F-673153A7FC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44448F55-3818-0E8F-75FB-6404DC2EA005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0794177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05925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37207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5917B374-276D-7D67-3052-18099D0E10FA}"/>
              </a:ext>
            </a:extLst>
          </p:cNvPr>
          <p:cNvGraphicFramePr>
            <a:graphicFrameLocks noGrp="1"/>
          </p:cNvGraphicFramePr>
          <p:nvPr/>
        </p:nvGraphicFramePr>
        <p:xfrm>
          <a:off x="637880" y="920954"/>
          <a:ext cx="10916240" cy="4056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58120">
                  <a:extLst>
                    <a:ext uri="{9D8B030D-6E8A-4147-A177-3AD203B41FA5}">
                      <a16:colId xmlns:a16="http://schemas.microsoft.com/office/drawing/2014/main" val="1682513653"/>
                    </a:ext>
                  </a:extLst>
                </a:gridCol>
                <a:gridCol w="5458120">
                  <a:extLst>
                    <a:ext uri="{9D8B030D-6E8A-4147-A177-3AD203B41FA5}">
                      <a16:colId xmlns:a16="http://schemas.microsoft.com/office/drawing/2014/main" val="208402994"/>
                    </a:ext>
                  </a:extLst>
                </a:gridCol>
              </a:tblGrid>
              <a:tr h="4056863">
                <a:tc>
                  <a:txBody>
                    <a:bodyPr/>
                    <a:lstStyle/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endParaRPr lang="pl-PL" sz="18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080672"/>
                  </a:ext>
                </a:extLst>
              </a:tr>
            </a:tbl>
          </a:graphicData>
        </a:graphic>
      </p:graphicFrame>
      <p:pic>
        <p:nvPicPr>
          <p:cNvPr id="9" name="Obraz 8" descr="Obraz zawierający tekst, zrzut ekranu, oprogramowanie, Strona internetowa&#10;&#10;Zawartość wygenerowana przez AI może być niepoprawna.">
            <a:extLst>
              <a:ext uri="{FF2B5EF4-FFF2-40B4-BE49-F238E27FC236}">
                <a16:creationId xmlns:a16="http://schemas.microsoft.com/office/drawing/2014/main" id="{E0E87BB2-3B8C-4474-B6FD-594E75D8BE9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30737" y="1037563"/>
            <a:ext cx="6656855" cy="430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6595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27705A-B973-3800-72CF-AF8CF113C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F070194-0A7F-ADD3-C86F-C51BAA082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363B176-0F01-2509-FE87-3F0E00BB00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4F0CEC57-594A-8E4D-5303-2E61D69929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781084E7-8D1A-5B30-FBB9-48FC8524C4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37CED64-1821-E63C-E253-80957CCE87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sp>
        <p:nvSpPr>
          <p:cNvPr id="10" name="Nadpis 6">
            <a:extLst>
              <a:ext uri="{FF2B5EF4-FFF2-40B4-BE49-F238E27FC236}">
                <a16:creationId xmlns:a16="http://schemas.microsoft.com/office/drawing/2014/main" id="{04F4C200-B480-27F0-6AA6-0BC7A9AE2AD4}"/>
              </a:ext>
            </a:extLst>
          </p:cNvPr>
          <p:cNvSpPr txBox="1">
            <a:spLocks/>
          </p:cNvSpPr>
          <p:nvPr/>
        </p:nvSpPr>
        <p:spPr>
          <a:xfrm>
            <a:off x="637880" y="29390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Fond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malých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</a:t>
            </a:r>
            <a:r>
              <a:rPr lang="pl-PL" altLang="cs-CZ" sz="2200" b="1" dirty="0" err="1">
                <a:solidFill>
                  <a:srgbClr val="FF6600"/>
                </a:solidFill>
                <a:latin typeface="Arial" charset="0"/>
                <a:cs typeface="Arial" charset="0"/>
              </a:rPr>
              <a:t>projektů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5FB887C4-86BF-2C65-9D88-ACAF589B78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C227976C-4DD7-4595-2311-D0F1FF21D9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B123C4A6-7F40-5AF7-EA13-2B5D0F8F5A8C}"/>
              </a:ext>
            </a:extLst>
          </p:cNvPr>
          <p:cNvGraphicFramePr>
            <a:graphicFrameLocks noGrp="1"/>
          </p:cNvGraphicFramePr>
          <p:nvPr/>
        </p:nvGraphicFramePr>
        <p:xfrm>
          <a:off x="2032000" y="719666"/>
          <a:ext cx="81280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0794177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0059257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372074"/>
                  </a:ext>
                </a:extLst>
              </a:tr>
            </a:tbl>
          </a:graphicData>
        </a:graphic>
      </p:graphicFrame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7C09160E-04E2-DF88-9446-2482EB91DCD4}"/>
              </a:ext>
            </a:extLst>
          </p:cNvPr>
          <p:cNvGraphicFramePr>
            <a:graphicFrameLocks noGrp="1"/>
          </p:cNvGraphicFramePr>
          <p:nvPr/>
        </p:nvGraphicFramePr>
        <p:xfrm>
          <a:off x="637880" y="920954"/>
          <a:ext cx="10916240" cy="40568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58120">
                  <a:extLst>
                    <a:ext uri="{9D8B030D-6E8A-4147-A177-3AD203B41FA5}">
                      <a16:colId xmlns:a16="http://schemas.microsoft.com/office/drawing/2014/main" val="1682513653"/>
                    </a:ext>
                  </a:extLst>
                </a:gridCol>
                <a:gridCol w="5458120">
                  <a:extLst>
                    <a:ext uri="{9D8B030D-6E8A-4147-A177-3AD203B41FA5}">
                      <a16:colId xmlns:a16="http://schemas.microsoft.com/office/drawing/2014/main" val="208402994"/>
                    </a:ext>
                  </a:extLst>
                </a:gridCol>
              </a:tblGrid>
              <a:tr h="4056863">
                <a:tc>
                  <a:txBody>
                    <a:bodyPr/>
                    <a:lstStyle/>
                    <a:p>
                      <a:endParaRPr lang="pl-P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Wingdings" panose="05000000000000000000" pitchFamily="2" charset="2"/>
                        <a:buChar char="Ø"/>
                      </a:pPr>
                      <a:endParaRPr lang="pl-PL" sz="18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080672"/>
                  </a:ext>
                </a:extLst>
              </a:tr>
            </a:tbl>
          </a:graphicData>
        </a:graphic>
      </p:graphicFrame>
      <p:pic>
        <p:nvPicPr>
          <p:cNvPr id="13" name="Obraz 12" descr="Obraz zawierający tekst, zrzut ekranu, Czcionka, design&#10;&#10;Zawartość wygenerowana przez AI może być niepoprawna.">
            <a:extLst>
              <a:ext uri="{FF2B5EF4-FFF2-40B4-BE49-F238E27FC236}">
                <a16:creationId xmlns:a16="http://schemas.microsoft.com/office/drawing/2014/main" id="{B0657A72-19CD-F12A-9F28-08DF7832148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7243" y="1090506"/>
            <a:ext cx="6711757" cy="445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452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58D42-89C6-766A-A95D-3FD775043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92451DB-9F2C-4E87-ED1A-B1D55D0B5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29C71FB-045B-891F-D3A2-8A9576A202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B96C7D0C-E265-5363-0038-C8E20BBD32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AFE5AF87-62FB-61B2-B3B6-6F198E72C8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E29C0D80-7A85-8EAD-538F-42E5E1B552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52050533-27EA-BA0F-1092-B3D6CAE66F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sp>
        <p:nvSpPr>
          <p:cNvPr id="13" name="Nadpis 6">
            <a:extLst>
              <a:ext uri="{FF2B5EF4-FFF2-40B4-BE49-F238E27FC236}">
                <a16:creationId xmlns:a16="http://schemas.microsoft.com/office/drawing/2014/main" id="{1D535B5E-B1A0-D693-51A9-CA3A16547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5094" y="914400"/>
            <a:ext cx="10461812" cy="4087906"/>
          </a:xfrm>
        </p:spPr>
        <p:txBody>
          <a:bodyPr>
            <a:noAutofit/>
          </a:bodyPr>
          <a:lstStyle/>
          <a:p>
            <a:pPr algn="ctr"/>
            <a:br>
              <a:rPr lang="cs-CZ" sz="3600" b="1" cap="small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cap="small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Dziękujemy Za Uwagę </a:t>
            </a:r>
            <a:br>
              <a:rPr lang="cs-CZ" sz="3600" b="1" cap="small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cap="small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Děkujeme za pozornost</a:t>
            </a:r>
            <a:br>
              <a:rPr lang="cs-CZ" sz="2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cs-CZ" sz="2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cs-CZ" sz="36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pl-PL" altLang="pl-PL" sz="1800" b="1" dirty="0">
                <a:cs typeface="Times New Roman" panose="02020603050405020304" pitchFamily="18" charset="0"/>
              </a:rPr>
            </a:br>
            <a:r>
              <a:rPr lang="pl-PL" sz="1800" dirty="0"/>
              <a:t>Stowarzyszenie Gmin Polskich Euroregionu Glacensis</a:t>
            </a:r>
            <a:br>
              <a:rPr lang="pl-PL" sz="1800" dirty="0"/>
            </a:br>
            <a:r>
              <a:rPr lang="pl-PL" sz="1800" dirty="0"/>
              <a:t>ul. Łukasiewicza 4a/2, 57-300 Kłodzko, Polsko</a:t>
            </a:r>
            <a:br>
              <a:rPr lang="pl-PL" sz="1800" dirty="0"/>
            </a:br>
            <a:r>
              <a:rPr lang="pl-PL" sz="1800" dirty="0">
                <a:hlinkClick r:id="rId8"/>
              </a:rPr>
              <a:t>www.euroregion-glacensis.ng.pl</a:t>
            </a:r>
            <a:endParaRPr lang="cs-CZ" sz="1800" dirty="0">
              <a:solidFill>
                <a:srgbClr val="FF6600"/>
              </a:solidFill>
              <a:latin typeface="Calibri  "/>
              <a:cs typeface="Arial" panose="020B0604020202020204" pitchFamily="34" charset="0"/>
            </a:endParaRPr>
          </a:p>
        </p:txBody>
      </p:sp>
      <p:pic>
        <p:nvPicPr>
          <p:cNvPr id="10" name="Obrázek 9" descr="Obsah obrázku text&#10;&#10;Popis byl vytvořen automaticky">
            <a:extLst>
              <a:ext uri="{FF2B5EF4-FFF2-40B4-BE49-F238E27FC236}">
                <a16:creationId xmlns:a16="http://schemas.microsoft.com/office/drawing/2014/main" id="{08361048-5262-200F-1EAD-43A6366C8AB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pic>
        <p:nvPicPr>
          <p:cNvPr id="2" name="Obraz 1">
            <a:extLst>
              <a:ext uri="{FF2B5EF4-FFF2-40B4-BE49-F238E27FC236}">
                <a16:creationId xmlns:a16="http://schemas.microsoft.com/office/drawing/2014/main" id="{EF3C821B-6C39-2AA6-CEC1-59037D4A7F3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10968" y="223425"/>
            <a:ext cx="1572904" cy="154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95277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7605</TotalTime>
  <Words>1440</Words>
  <Application>Microsoft Office PowerPoint</Application>
  <PresentationFormat>Panoramiczny</PresentationFormat>
  <Paragraphs>180</Paragraphs>
  <Slides>20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 </vt:lpstr>
      <vt:lpstr>Calibri Light</vt:lpstr>
      <vt:lpstr>Times New Roman</vt:lpstr>
      <vt:lpstr>Wingdings</vt:lpstr>
      <vt:lpstr>Motiv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Dziękujemy Za Uwagę  Děkujeme za pozornost    Stowarzyszenie Gmin Polskich Euroregionu Glacensis ul. Łukasiewicza 4a/2, 57-300 Kłodzko, Polsko www.euroregion-glacensis.ng.pl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Čejpová</dc:creator>
  <cp:lastModifiedBy>Martyna</cp:lastModifiedBy>
  <cp:revision>233</cp:revision>
  <cp:lastPrinted>2024-09-10T11:07:25Z</cp:lastPrinted>
  <dcterms:created xsi:type="dcterms:W3CDTF">2022-11-21T08:56:57Z</dcterms:created>
  <dcterms:modified xsi:type="dcterms:W3CDTF">2026-01-16T11:12:42Z</dcterms:modified>
</cp:coreProperties>
</file>