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7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74" r:id="rId2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C0F77-9A2E-47A1-98F4-E2969BAB83B2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03DD4-734E-4C55-B395-D10A9F3F402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046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30FDDE1-5F7E-D5D5-103A-27CE78A9C3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CB1DE0E-644A-C39B-6782-3DE4793E28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32BCB4D-6EB8-4FED-3DE0-8AB7AB580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0002ACB-7229-6A2C-47D4-E9C89B85F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8ADB21E1-C00A-B541-C78D-A454179A2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8178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331B960-6078-7BDA-3E3E-52621050B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E636CA6-E705-8508-76E1-49C49E8C2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D4C8A12-1AFC-42C8-92B9-1C014D556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871515E-0E7D-36AE-CDFE-B2F8CBC25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4920671-4B49-53BB-3FC7-7B0B09E36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027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9C7DBB4-1763-A83F-712E-051DF4CF7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BEC4B03-2A14-CC25-3017-01D3543F78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6C483E9-A590-1F6F-4983-11A0F184C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5791A5C-8B25-B0AF-B80F-765C943C8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E8B52CA-E3CD-F887-CB69-D8E3D0696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3227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F69DD57-081C-C4A2-DD34-457441025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3A32C29-4C7C-C642-BA1E-0B2B818E1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21378E4A-C58A-3EA9-BE6F-9E432E5A81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326D082C-2912-8B04-7AE4-846761230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330F1A7-B792-64EB-F1E6-9858EDC57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664267A-3DB0-B1D7-51C2-24C1F3275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194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5D10CE1-E55B-E91F-EA44-8E4FB64DC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8AFF3B6-D681-ABA7-B33C-DF9CA2EAD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DAA45FF-38A5-63C2-6B0B-0529D1D5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BCEF9027-5A2B-C19E-4920-17E1A0C936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6BD684FA-2CFC-30B7-C098-1F72CEBB28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760112BE-4878-DA3F-9049-0FFBD7E96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EE1ED39D-857A-1BA1-58F2-0B9A790EB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3DBC3FCA-79D4-212F-9D69-893C90F7C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2041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FE77A4F-53E7-0321-3856-02DB01624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B4FA806B-CD68-F192-6BE0-EE75C93C8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7C53AAD0-C064-2EC3-100B-DF545BE49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8F29146-B206-C22B-CEFF-54AC73496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27346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066CB10F-9175-271B-6761-F0C5FDA95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C9DFA679-B9C3-2A19-51A1-41A8B9F8F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4723D50E-7E89-BBCC-850C-5C60D9D2B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589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0C57FB9-32E9-5797-0907-99AB6192C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10F7E31-3150-F45B-17C5-DAA63BE54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83627EC-FE6B-ED30-2F2B-72A09F7BB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DD5D6B0-0D82-5B83-FD7C-4233E29F7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64F69BD1-8438-7764-CD13-3D3E2C3CE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A143CB7-5D86-B2FE-8C18-33F6D2707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13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384211E-560C-8841-234E-FDB28210E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811A6B1D-27FC-5E27-1131-39AAB02660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F85C0DE-7917-3468-7746-D0B864052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9CFE340-1F1E-CCBD-BBC3-9079B650E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1A6AD97E-F212-1458-544B-32A410800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EAC930B-BFF4-2C78-93A6-45EA77DB8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835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F33352-2A00-A6AD-EA60-3D4B8CE14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E607FE18-5E3D-9B1C-65A6-2378A32800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A5D8840-C1DE-F70E-B391-898E94317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F920E54-006E-6D4A-DC56-98AC705F5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0A9B863-1F33-3E50-743B-5A13EB6CE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747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DCF9978D-E264-D7C1-23A9-4B2B996B95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F24F3CA-28AC-1DE7-559E-ACA7ADAF49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3B40D8F-93D7-AFC2-EF23-9F120973C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7B2A0A9-C4B7-14E0-9A6D-7FA4DA77E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7830807-29FC-A177-B4A0-0EED4AB5D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683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79AE787B-60FD-2342-DDB4-323FF5262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348C4018-795E-FAE5-F11E-6A300A326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38C4D2C-6CB3-EEFF-C5B3-7CA0EC90D1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1CA463-8382-4930-B4D5-CCCBCC74C167}" type="datetimeFigureOut">
              <a:rPr lang="pl-PL" smtClean="0"/>
              <a:t>5.12.2025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030A59E-1DA1-B005-67E0-C9FE16F0D6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4BA5771-466C-43C9-FC19-1BD59283FA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C822B6-3951-43D4-8FD2-B9BB49DBB7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7313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981C811C-3171-F0BB-ACA2-959080C90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093" y="813593"/>
            <a:ext cx="10515600" cy="1325563"/>
          </a:xfrm>
        </p:spPr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10" name="Symbol zastępczy zawartości 9">
            <a:extLst>
              <a:ext uri="{FF2B5EF4-FFF2-40B4-BE49-F238E27FC236}">
                <a16:creationId xmlns:a16="http://schemas.microsoft.com/office/drawing/2014/main" id="{B6F89FE6-71F4-6DEE-8EF1-08EC647AD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019752"/>
          </a:xfrm>
        </p:spPr>
        <p:txBody>
          <a:bodyPr/>
          <a:lstStyle/>
          <a:p>
            <a:pPr marL="0" indent="0" algn="ctr">
              <a:buNone/>
            </a:pPr>
            <a:r>
              <a:rPr lang="pl-PL" altLang="cs-CZ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Fundusz Małych Projektów 2021 – 2027 </a:t>
            </a:r>
          </a:p>
          <a:p>
            <a:pPr marL="0" indent="0" algn="ctr">
              <a:buNone/>
            </a:pPr>
            <a:r>
              <a:rPr lang="pl-PL" altLang="cs-CZ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Euroregionie </a:t>
            </a:r>
            <a:r>
              <a:rPr lang="pl-PL" altLang="cs-CZ" b="1" cap="small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Glacensis</a:t>
            </a:r>
            <a:r>
              <a:rPr lang="pl-PL" altLang="cs-CZ" b="1" cap="sm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INTERREG</a:t>
            </a:r>
          </a:p>
          <a:p>
            <a:pPr marL="0" indent="0" algn="ctr">
              <a:buNone/>
            </a:pPr>
            <a:r>
              <a:rPr lang="pl-PL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CZECHY – POLSKA</a:t>
            </a:r>
          </a:p>
          <a:p>
            <a:pPr marL="0" indent="0" algn="ctr">
              <a:buNone/>
            </a:pPr>
            <a:r>
              <a:rPr lang="pl-PL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 2.1 - Lepsze transgraniczne wykorzystanie potencjału turystyki zrównoważonej dla rozwoju gospodarczego pogranicza czesko-polskiego</a:t>
            </a: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pl-PL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Obraz 549901834">
            <a:extLst>
              <a:ext uri="{FF2B5EF4-FFF2-40B4-BE49-F238E27FC236}">
                <a16:creationId xmlns:a16="http://schemas.microsoft.com/office/drawing/2014/main" id="{4380418B-3A6C-FA0F-8612-F67B9AD6D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286" y="184242"/>
            <a:ext cx="5659782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9">
            <a:extLst>
              <a:ext uri="{FF2B5EF4-FFF2-40B4-BE49-F238E27FC236}">
                <a16:creationId xmlns:a16="http://schemas.microsoft.com/office/drawing/2014/main" id="{2F0350DC-0BAD-7539-EF9C-1419FB298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134" y="5264458"/>
            <a:ext cx="1024604" cy="94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22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63753F89-2922-A748-4E71-D66E350BE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5472E9D-4CF4-C216-325B-5F1BD4040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474492"/>
          </a:xfrm>
        </p:spPr>
        <p:txBody>
          <a:bodyPr/>
          <a:lstStyle/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Wniosek na FMP w Euroregionie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Glacensis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złożono w dniu 15.06.2023 r.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Wytyczne FMP zatwierdzono z dniem 28.03.2024 r. 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Ogłoszenie ciągłego naboru w ramach priorytetu 2 w Euroregionie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Glacensis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nastąpiło 28.03.2024 roku. </a:t>
            </a:r>
            <a:endParaRPr lang="pl-PL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13" name="Obraz 549901834">
            <a:extLst>
              <a:ext uri="{FF2B5EF4-FFF2-40B4-BE49-F238E27FC236}">
                <a16:creationId xmlns:a16="http://schemas.microsoft.com/office/drawing/2014/main" id="{322D3187-EA74-FCBB-2120-E5F9F529D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4345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AD0E5-9DB0-1B49-3E13-F86024400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7549308F-1B1A-593C-61FB-7649F6C5F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732D0A64-BB5E-8EA9-79A3-BD039681D3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Całkowita wartość środków, będących do dyspozycji Euroregionu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Glacensis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 okresie 2021-2027 w Priorytecie 2, wynosi 4 100 000 EUR.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małe projekty alokacja wynosi 3 280 000 EUR</a:t>
            </a:r>
          </a:p>
          <a:p>
            <a:endParaRPr lang="pl-PL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A5A83F86-7201-2875-CB8D-EE8BECB40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249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1626A-E110-9081-F2EF-F7C3206E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D35C8A60-9DB5-53E6-7DFC-65418A399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D73B7DC8-B702-2554-FE13-946CE8456D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przeprowadzonych nabór od 28.03.2024 r. – 6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zarejestrowanych wniosków – 55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wniosków przedłożonych na EKS – 34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posiedzeń EKS – 5 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zatwierdzonych wniosków przez EKS – 31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Zatwierdzony EFRR – 1.240.985,87 EUR (37,83% alokacji)</a:t>
            </a:r>
          </a:p>
          <a:p>
            <a:pPr algn="just"/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podpisanych umów o dofinansowanie - 30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6F773B0C-7A65-31B5-13AE-31F521CFC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735" y="5680520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7878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D7C48-E860-E1A2-6992-00D1E4723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BAFB3EB8-A712-DB33-BD48-64144519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90573F8C-ED71-08B7-DAE1-F13E3ABEB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 stacjonarne dla czeskich wnioskodawców - 1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 stacjonarne dla polskich wnioskodawców – 1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 on-line dla polskich i czeskich wnioskodawców – 6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Ilość przeprowadzonych „stacjonarnych” konsultacji z wnioskodawcami w sekretariacie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RCz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siedzibie Euroregionu w ramach zapotrzebowania przeprowadzane są konsultacje stacjonarne oraz on-line. 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AF61555E-DF00-467B-E2FF-78C8E4AC7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31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834C-64E2-862A-28F3-641A12BB8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67F162FA-9D83-2404-D142-1FA08EABA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83AB47AC-B0C6-740E-20BB-4E760FFBD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880"/>
            <a:ext cx="10515600" cy="48510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Kryteria niezbędne do spełnienia na dzień 31.12.2025 roku po:</a:t>
            </a:r>
          </a:p>
          <a:p>
            <a:pPr algn="just"/>
            <a:r>
              <a:rPr lang="pl-PL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(EFRR) zakontraktowanych małych projektów musi wynosić minimalnie 35% całej alokacji przeznaczonej na realizację małych projektów w ramach poszczególnych projektów FMP;</a:t>
            </a:r>
          </a:p>
          <a:p>
            <a:pPr algn="just"/>
            <a:r>
              <a:rPr lang="pl-PL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(EFRR) zakontraktowanych małych projektów z partnerem wiodącym musi wynosić minimalnie 10% całkowitej alokacji przeznaczonej na realizację małych projektów w ramach poszczególnych projektów FMP;</a:t>
            </a:r>
          </a:p>
          <a:p>
            <a:pPr algn="just"/>
            <a:r>
              <a:rPr lang="pl-PL" sz="26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</a:t>
            </a:r>
          </a:p>
          <a:p>
            <a:pPr marL="0" indent="0" algn="just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55BB84B2-FB1D-C590-2B3A-2FF31EC25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735" y="5680520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2137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8B7F0-36C3-AA7D-4810-7D51F0CB2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87E3E059-7295-717E-3581-A016AEB8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6614388F-2212-5E1D-EA69-EA2F68D6E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5880"/>
            <a:ext cx="10515600" cy="48510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Według stanu na 05.12.2025 r. Zarządzający zrealizuje wszystkie kryteria niezbędne do uruchomienia pozostałych 25 % alokacji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BAC2FB38-D0DB-235A-D76E-85A34A255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396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1AD878-EB65-27B8-9583-72235365B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63EEBDFA-80E7-47E3-A79E-1D7C8267B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D36B866B-28F2-810C-4633-CEC242197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wartość (EFRR) zakontraktowanych małych projektów musi wynosić minimalnie 35% całej alokacji przeznaczonej na realizację małych projektów w ramach poszczególnych projektów FMP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1 148 000,00 EUR	Wykonanie  - 1 202 169,51 EUR (36,65%)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549901834">
            <a:extLst>
              <a:ext uri="{FF2B5EF4-FFF2-40B4-BE49-F238E27FC236}">
                <a16:creationId xmlns:a16="http://schemas.microsoft.com/office/drawing/2014/main" id="{025FB154-A432-2CEE-EC36-F4DC8B2CA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004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E4D10-BD22-B155-0A21-B709DF235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28BA2116-8E47-8E68-3DDF-B83B288F6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5134B84-E3C6-A735-E7DA-62B922A1B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(EFRR) zakontraktowanych małych projektów z partnerem wiodącym musi wynosić minimalnie 10% całkowitej alokacji przeznaczonej na realizację małych projektów w ramach poszczególnych projektów FMP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31.12.2025 - 328 000,00 EUR	Wykonanie – 766 194,64 EUR (23,36 %)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9807BC84-A704-E1B9-4978-AF4A81439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2286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02E38-3DF6-5FF8-43CE-37B1C87642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B58D0D68-3E24-0481-C517-911F28A9B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5AF59535-8066-49D5-A478-DEA7BA882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FMP:</a:t>
            </a:r>
          </a:p>
          <a:p>
            <a:pPr marL="0" indent="0" algn="ctr">
              <a:buNone/>
            </a:pPr>
            <a:endParaRPr lang="pl-PL" sz="3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917001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Organizace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zapojené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přeshraniční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spolupráce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/// Organizacje współpracujące ponad granicami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wskaźnika – 17,00 	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– 2,55 	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Wykonanie – 19,00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8BBDFE6D-373E-377B-0948-00CDC0356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1658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2F7CB-8212-6F80-DBF6-9294D1DEE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D79D08F5-51FB-690C-C50F-E8A7D84E3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2460B78-99BF-B600-2F1C-F90696B244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FMP:</a:t>
            </a:r>
          </a:p>
          <a:p>
            <a:pPr algn="just">
              <a:buFontTx/>
              <a:buChar char="-"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912001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Počet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podpořených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lokalit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oblasti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kultury a </a:t>
            </a:r>
            <a:r>
              <a:rPr lang="pl-PL" sz="3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cestovního</a:t>
            </a: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ruchu /// Liczba obiektów kulturalnych i turystycznych objętych wsparciem.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wskaźnika – 46,00 	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– 6,90 	</a:t>
            </a:r>
          </a:p>
          <a:p>
            <a:pPr marL="0" indent="0" algn="just">
              <a:buNone/>
            </a:pPr>
            <a:r>
              <a:rPr lang="pl-PL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Wykonanie – 41,00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2BC184DE-4385-424E-BB34-A17C8E8B3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631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B5CEE-705B-47BC-694D-C638864A0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9CD67295-3D33-5535-FB93-F47F965A8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74FBB7FE-E29E-7941-9956-5AC6F06BF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FMP:</a:t>
            </a:r>
          </a:p>
          <a:p>
            <a:pPr algn="just">
              <a:buFontTx/>
              <a:buChar char="-"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762012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Délka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vybudovaných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cyklotras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vodáckých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tras,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hipostezek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pěších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stezek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/// Długość wybudowanych tras rowerowych, szlaków wodnych, szlaków konnych i turystycznych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wskaźnika – 4,00  km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– 0,6 km 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Wykonanie – 20,50 km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9335A7F8-D91D-45D8-0BAC-19C43F714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43" y="5680520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5828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2A7C6-65E9-F5AF-280A-DBC2C28B1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EEE9A442-0F5D-F883-30DA-9583E19B1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952DC73-DE6E-C87D-FD67-9A11F614A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FMP:</a:t>
            </a:r>
          </a:p>
          <a:p>
            <a:pPr algn="just">
              <a:buFontTx/>
              <a:buChar char="-"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761101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Podpořená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specializovaná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cyklistická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infrastruktura /// Wspierana infrastruktura rowerowa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wskaźnika – 4,00  km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– 0,6 km 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Wykonanie – 0,0 km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1BAD28C7-7B22-EA5D-CC3C-5E77AFDDC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433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E388C7-CB1A-146F-4DA9-FF5E264E5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A7BAF439-BAEC-D823-70F0-0D069C623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392416E-0039-9392-DCD2-2A09A4A93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Realizacja co najmniej 15 % wartości docelowej dwóch wskaźników produktu w ramach projektu FMP:</a:t>
            </a:r>
          </a:p>
          <a:p>
            <a:pPr algn="just">
              <a:buFontTx/>
              <a:buChar char="-"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666002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Účast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společných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programech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odborné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přípravy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/// Uczestnictwo we wspólnych programach szkoleniowych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wskaźnika – 60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Wartość docelowa na dzień 31.12.2025 – 9,00 	</a:t>
            </a:r>
          </a:p>
          <a:p>
            <a:pPr marL="0" indent="0" algn="just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Wykonanie – 0,0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3E7B7CAC-51A6-F0D0-2CC5-089BE482E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753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1F55E-533E-29BD-2745-4A2B1BCC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CDCC40EB-0F33-6B22-5520-C1F0D55C9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CB01E5D4-C296-26F7-FD95-28D8108D1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 cieszące się największym zainteresowaniem wśród wnioskodawców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Wsparcie rozwoju muzeów i wystaw</a:t>
            </a:r>
          </a:p>
          <a:p>
            <a:pPr algn="ctr"/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Tworzenie nowych transgranicznych produktów i ofert turystycznych lub łączenie i rozwój istniejących oraz wspólna promocja 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0511EE39-3670-66DE-DA8F-174334A3E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6880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21E57-3A60-1837-6B40-F6892050B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D0A78F6C-2A0C-A0CF-911C-093424C71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4BC4251F-01FB-A02F-0D3E-CB81A5A86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Działania z całkowitym brakiem zainteresowania wśród wnioskodawców</a:t>
            </a:r>
          </a:p>
          <a:p>
            <a:pPr marL="0" indent="0" algn="ctr">
              <a:buNone/>
            </a:pPr>
            <a:endParaRPr lang="pl-PL" sz="15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Rozwój sieci ścieżek rowerowych/tras rowerowych/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singele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tracków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wynikających z istniejących koncepcji transgranicznych </a:t>
            </a:r>
          </a:p>
          <a:p>
            <a:pPr algn="ctr"/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Wsparcie działań towarzyszących związanych z rozwojem turystyki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4EC614CA-589F-79DF-8FB4-8CCBA154D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0726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502D2B-2F9C-4431-0382-DA73B6431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C4A4C4D1-99AE-1D68-FEC3-DF0BD36D8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ABDD50E0-26E7-ED23-311F-45353B54E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3600" b="1" dirty="0"/>
          </a:p>
          <a:p>
            <a:pPr marL="0" indent="0">
              <a:buNone/>
            </a:pPr>
            <a:endParaRPr lang="pl-PL" sz="3600" b="1" dirty="0"/>
          </a:p>
          <a:p>
            <a:pPr marL="0" indent="0" algn="ctr">
              <a:buNone/>
            </a:pPr>
            <a:r>
              <a:rPr lang="pl-PL" sz="3600" b="1" dirty="0"/>
              <a:t>Informacje o  6. naborze </a:t>
            </a:r>
          </a:p>
          <a:p>
            <a:pPr marL="0" indent="0" algn="ctr">
              <a:buNone/>
            </a:pPr>
            <a:r>
              <a:rPr lang="pl-PL" sz="3600" b="1" dirty="0"/>
              <a:t>zakończonym 30.09.2025 r.</a:t>
            </a:r>
            <a:endParaRPr lang="pl-PL" sz="3600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F4020A94-19F9-F471-C03A-5A0341CFF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5595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74F9C-A55A-D5C6-6766-14EE47254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43E950DB-FBF2-49C5-C598-26F769E0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1A84ABE0-095D-9333-7255-59D1D10EC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pl-PL" sz="3600" dirty="0"/>
              <a:t>Nabór został ogłoszony w dniu 27.08.2025 r. </a:t>
            </a:r>
          </a:p>
          <a:p>
            <a:pPr marL="0" lvl="0" indent="0">
              <a:buNone/>
            </a:pPr>
            <a:endParaRPr lang="pl-PL" sz="3600" dirty="0"/>
          </a:p>
          <a:p>
            <a:pPr marL="0" lvl="0" indent="0">
              <a:buNone/>
            </a:pPr>
            <a:r>
              <a:rPr lang="pl-PL" sz="3600" dirty="0"/>
              <a:t>Termin składania wniosków upływał w dniu 30.09.2025 r.</a:t>
            </a:r>
          </a:p>
          <a:p>
            <a:pPr marL="0" lvl="0" indent="0">
              <a:buNone/>
            </a:pPr>
            <a:endParaRPr lang="pl-PL" sz="3600" dirty="0"/>
          </a:p>
          <a:p>
            <a:pPr marL="0" lvl="0" indent="0">
              <a:buNone/>
            </a:pPr>
            <a:r>
              <a:rPr lang="pl-PL" sz="3600" dirty="0"/>
              <a:t>Do dnia 30.09 w systemie zarejestrowano 5 małych projektów na łączną kwotę z EFRR 273 615,00 EUR, w tym: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B1A423B4-BAB7-81B1-35A1-2A62DD28D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7248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753A4-2591-E28D-BACE-A8D9F2D65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78C4BD7B-14E4-A969-322D-C280F8A23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1545E6CC-DF57-E757-4297-864635B0F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lvl="0"/>
            <a:r>
              <a:rPr lang="pl-PL" dirty="0"/>
              <a:t>projekty wspólne z PW z PL 3 na łączną kwotę z EFRR  193 615,00 EUR </a:t>
            </a:r>
          </a:p>
          <a:p>
            <a:pPr lvl="0"/>
            <a:r>
              <a:rPr lang="pl-PL" dirty="0"/>
              <a:t>projekty samodzielne z PW z </a:t>
            </a:r>
            <a:r>
              <a:rPr lang="pl-PL" dirty="0" err="1"/>
              <a:t>RCz</a:t>
            </a:r>
            <a:r>
              <a:rPr lang="pl-PL" dirty="0"/>
              <a:t> 2 na łączną kwotę z EFRR 80 000,00 EUR przy całkowitych kosztach kwalifikowalnych 55 609,09 EUR;</a:t>
            </a:r>
          </a:p>
          <a:p>
            <a:pPr lvl="0"/>
            <a:r>
              <a:rPr lang="pl-PL" dirty="0"/>
              <a:t>Ilość projektów, które nie przeszły kontroli kwalifikowalności – 1 na łączną kwotę z EFRR 55 230,08 EUR (projekty wspólny z PW z PL)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1AC0F790-45F3-8A22-122B-06D931266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177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8638A-F9B7-700F-2194-2CD0A9805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6C447460-FB71-6589-A43A-0688EBDE6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0C3100E1-A181-7907-5D29-A1B57FF0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dirty="0"/>
          </a:p>
          <a:p>
            <a:pPr marL="0" indent="0" algn="ctr">
              <a:buNone/>
            </a:pPr>
            <a:r>
              <a:rPr lang="pl-PL" sz="3600" dirty="0"/>
              <a:t>Na EKS przedstawiono do rozpatrzenia 4 projekty na łączną kwotę z EFRR 218 262,55 EUR, w tym 1 projekt, który nie uzyskał wymaganych 60 pkt od ekspertów zewnętrznych na kwotę 40 000,00 EUR z EFRR</a:t>
            </a:r>
          </a:p>
          <a:p>
            <a:pPr marL="0" lvl="0" indent="0">
              <a:buNone/>
            </a:pPr>
            <a:endParaRPr lang="pl-PL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7C05A748-37CF-C536-CFA9-6BA5720A5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333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F3BDAF-71C3-01D4-50A2-0D3005795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E9B4852B-21D8-6188-0ABB-23F05D7A5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F834A5E9-43C3-F256-E743-561710670A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l-PL" sz="3300" b="1" dirty="0"/>
              <a:t>Wsparcie przy tworzeniu nowych lub rozwój istniejących elementów turystyki</a:t>
            </a:r>
            <a:r>
              <a:rPr lang="pl-PL" sz="3300" dirty="0"/>
              <a:t>:</a:t>
            </a:r>
          </a:p>
          <a:p>
            <a:pPr lvl="0"/>
            <a:r>
              <a:rPr lang="pl-PL" sz="3300" dirty="0"/>
              <a:t>Naprawa, rewitalizacja i/lub udostępnienie zabytków materialnych – 160.000,00 euro – wnioskowana wartość EFRR – 119 066,99 EUR </a:t>
            </a:r>
          </a:p>
          <a:p>
            <a:pPr lvl="0"/>
            <a:r>
              <a:rPr lang="pl-PL" sz="3300" dirty="0"/>
              <a:t>Publiczna infrastruktura turystyczna – 160.000,00 euro - wnioskowana wartość EFRR 99 195,56 EUR </a:t>
            </a:r>
          </a:p>
          <a:p>
            <a:pPr marL="0" lvl="0" indent="0">
              <a:buNone/>
            </a:pPr>
            <a:endParaRPr lang="pl-PL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33F0E825-2F22-2FE8-A8CC-5188FC8C54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9259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E376C-0FF9-FD2B-053D-2424879BE4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41806BA9-41CC-9211-FE90-5372AFB80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66488C49-782A-BD84-83A5-4DAF0BD67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lvl="0"/>
            <a:r>
              <a:rPr lang="pl-PL" dirty="0"/>
              <a:t>Rozwój sieci ścieżek rowerowych/tras rowerowych/</a:t>
            </a:r>
            <a:r>
              <a:rPr lang="pl-PL" dirty="0" err="1"/>
              <a:t>singele</a:t>
            </a:r>
            <a:r>
              <a:rPr lang="pl-PL" dirty="0"/>
              <a:t> </a:t>
            </a:r>
            <a:r>
              <a:rPr lang="pl-PL" dirty="0" err="1"/>
              <a:t>tracków</a:t>
            </a:r>
            <a:r>
              <a:rPr lang="pl-PL" dirty="0"/>
              <a:t> wynikających z istniejących koncepcji transgranicznych – 160.000,00 euro – nie złożono żadnych projektów</a:t>
            </a:r>
          </a:p>
          <a:p>
            <a:pPr lvl="0"/>
            <a:r>
              <a:rPr lang="pl-PL" dirty="0"/>
              <a:t>Rozwój sieci szlaków wodnych, pieszych i jeździeckich itp. – 40.000,00 euro - – nie złożono żadnych projektów</a:t>
            </a:r>
          </a:p>
          <a:p>
            <a:pPr lvl="0"/>
            <a:r>
              <a:rPr lang="pl-PL" dirty="0"/>
              <a:t>Wsparcie rozwoju i promocji niematerialnego dziedzictwa kulturowego – 80.000,00 euro – nie złożono żadnych projektów</a:t>
            </a:r>
          </a:p>
          <a:p>
            <a:pPr marL="0" lvl="0" indent="0">
              <a:buNone/>
            </a:pPr>
            <a:endParaRPr lang="pl-PL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65480A90-34D7-51A5-7876-E74E7F018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0168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0CEDB-E514-D5A6-439A-71ECE7B84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95555BFC-5938-177B-2DC3-DCF8BCBA9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62E19BFE-D4AF-466B-7DCD-412104E4D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l-PL" b="1" dirty="0"/>
              <a:t>Łączenie i tworzenie produktów turystycznych oraz ich promocja:</a:t>
            </a:r>
            <a:endParaRPr lang="pl-PL" dirty="0"/>
          </a:p>
          <a:p>
            <a:pPr lvl="0"/>
            <a:r>
              <a:rPr lang="pl-PL" dirty="0"/>
              <a:t>Wsparcie wspólnych rozwiązań koncepcyjnych (w tym baz danych) dla rozwoju, promocji i wykorzystania dziedzictwa kulturowego i przyrodniczego – 60.000,00 euro  – nie złożono żadnych projektów</a:t>
            </a:r>
          </a:p>
          <a:p>
            <a:pPr marL="0" lvl="0" indent="0">
              <a:buNone/>
            </a:pPr>
            <a:r>
              <a:rPr lang="pl-PL" b="1" dirty="0"/>
              <a:t>Wsparcie działań towarzyszących związanych z rozwojem turystyki</a:t>
            </a:r>
            <a:r>
              <a:rPr lang="pl-PL" dirty="0"/>
              <a:t> – 90.000,00 euro – nie złożono żadnych projektów</a:t>
            </a:r>
          </a:p>
          <a:p>
            <a:pPr marL="0" lvl="0" indent="0">
              <a:buNone/>
            </a:pPr>
            <a:endParaRPr lang="pl-PL" dirty="0"/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7722EB35-6189-6F8B-9AB9-64C338AF1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53088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DF1F93-0636-2EC3-194B-6D411E323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0">
            <a:extLst>
              <a:ext uri="{FF2B5EF4-FFF2-40B4-BE49-F238E27FC236}">
                <a16:creationId xmlns:a16="http://schemas.microsoft.com/office/drawing/2014/main" id="{EE72184E-F29E-EB5C-9A50-45AD03155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b="1" dirty="0">
                <a:solidFill>
                  <a:srgbClr val="0070C0"/>
                </a:solidFill>
              </a:rPr>
              <a:t>Fundusz Małych Projektów w Euroregionie </a:t>
            </a:r>
            <a:r>
              <a:rPr lang="pl-PL" sz="2800" b="1" dirty="0" err="1">
                <a:solidFill>
                  <a:srgbClr val="0070C0"/>
                </a:solidFill>
              </a:rPr>
              <a:t>Glacensis</a:t>
            </a:r>
            <a:r>
              <a:rPr lang="pl-PL" sz="2800" b="1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E7F054DA-42EB-6C1B-2ACC-9A56324AC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9"/>
            <a:ext cx="10515600" cy="36768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Dziękuję za uwagę</a:t>
            </a:r>
          </a:p>
          <a:p>
            <a:pPr marL="0" indent="0" algn="ctr">
              <a:buNone/>
            </a:pPr>
            <a:endParaRPr lang="pl-PL" sz="3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Bernadeta Tambor</a:t>
            </a: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Sekretarz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Eurogionu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Glacensis</a:t>
            </a: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pl-PL" sz="3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Dyrektor Biura </a:t>
            </a:r>
          </a:p>
        </p:txBody>
      </p:sp>
      <p:pic>
        <p:nvPicPr>
          <p:cNvPr id="2" name="Obraz 549901834">
            <a:extLst>
              <a:ext uri="{FF2B5EF4-FFF2-40B4-BE49-F238E27FC236}">
                <a16:creationId xmlns:a16="http://schemas.microsoft.com/office/drawing/2014/main" id="{0A74866C-C9D8-D809-5B5C-82049737F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999" y="5487762"/>
            <a:ext cx="3468529" cy="81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824042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1118</Words>
  <Application>Microsoft Office PowerPoint</Application>
  <PresentationFormat>Panoramiczny</PresentationFormat>
  <Paragraphs>127</Paragraphs>
  <Slides>24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29" baseType="lpstr">
      <vt:lpstr>Aptos</vt:lpstr>
      <vt:lpstr>Aptos Display</vt:lpstr>
      <vt:lpstr>Arial</vt:lpstr>
      <vt:lpstr>Times New Roman</vt:lpstr>
      <vt:lpstr>Motyw pakietu Office</vt:lpstr>
      <vt:lpstr>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  <vt:lpstr>Fundusz Małych Projektów w Euroregionie Glacensis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Dariusz</dc:creator>
  <cp:lastModifiedBy>Dariusz</cp:lastModifiedBy>
  <cp:revision>6</cp:revision>
  <dcterms:created xsi:type="dcterms:W3CDTF">2025-11-14T08:41:09Z</dcterms:created>
  <dcterms:modified xsi:type="dcterms:W3CDTF">2025-12-05T08:49:47Z</dcterms:modified>
</cp:coreProperties>
</file>