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1" r:id="rId27"/>
    <p:sldId id="313" r:id="rId28"/>
    <p:sldId id="314" r:id="rId29"/>
    <p:sldId id="328" r:id="rId30"/>
    <p:sldId id="329" r:id="rId31"/>
    <p:sldId id="368" r:id="rId32"/>
    <p:sldId id="331" r:id="rId33"/>
    <p:sldId id="332" r:id="rId34"/>
    <p:sldId id="333" r:id="rId35"/>
    <p:sldId id="306" r:id="rId36"/>
    <p:sldId id="369" r:id="rId37"/>
    <p:sldId id="320" r:id="rId38"/>
    <p:sldId id="370" r:id="rId39"/>
    <p:sldId id="307" r:id="rId40"/>
    <p:sldId id="343" r:id="rId41"/>
    <p:sldId id="371" r:id="rId42"/>
    <p:sldId id="344" r:id="rId43"/>
    <p:sldId id="372" r:id="rId44"/>
    <p:sldId id="309" r:id="rId45"/>
    <p:sldId id="358" r:id="rId46"/>
    <p:sldId id="346" r:id="rId47"/>
    <p:sldId id="347" r:id="rId48"/>
    <p:sldId id="275" r:id="rId49"/>
    <p:sldId id="348" r:id="rId50"/>
    <p:sldId id="349" r:id="rId51"/>
    <p:sldId id="350" r:id="rId52"/>
    <p:sldId id="351" r:id="rId53"/>
    <p:sldId id="353" r:id="rId54"/>
    <p:sldId id="352" r:id="rId55"/>
    <p:sldId id="354" r:id="rId56"/>
    <p:sldId id="355" r:id="rId57"/>
    <p:sldId id="356" r:id="rId58"/>
    <p:sldId id="357" r:id="rId59"/>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82" d="100"/>
          <a:sy n="82" d="100"/>
        </p:scale>
        <p:origin x="67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60" cy="498056"/>
          </a:xfrm>
          <a:prstGeom prst="rect">
            <a:avLst/>
          </a:prstGeom>
        </p:spPr>
        <p:txBody>
          <a:bodyPr vert="horz" lIns="91467" tIns="45734" rIns="91467" bIns="45734" rtlCol="0"/>
          <a:lstStyle>
            <a:lvl1pPr algn="l">
              <a:defRPr sz="1200"/>
            </a:lvl1pPr>
          </a:lstStyle>
          <a:p>
            <a:endParaRPr lang="cs-CZ"/>
          </a:p>
        </p:txBody>
      </p:sp>
      <p:sp>
        <p:nvSpPr>
          <p:cNvPr id="3" name="Zástupný symbol pro datum 2"/>
          <p:cNvSpPr>
            <a:spLocks noGrp="1"/>
          </p:cNvSpPr>
          <p:nvPr>
            <p:ph type="dt" idx="1"/>
          </p:nvPr>
        </p:nvSpPr>
        <p:spPr>
          <a:xfrm>
            <a:off x="3850442" y="0"/>
            <a:ext cx="2945660" cy="498056"/>
          </a:xfrm>
          <a:prstGeom prst="rect">
            <a:avLst/>
          </a:prstGeom>
        </p:spPr>
        <p:txBody>
          <a:bodyPr vert="horz" lIns="91467" tIns="45734" rIns="91467" bIns="45734" rtlCol="0"/>
          <a:lstStyle>
            <a:lvl1pPr algn="r">
              <a:defRPr sz="1200"/>
            </a:lvl1pPr>
          </a:lstStyle>
          <a:p>
            <a:fld id="{D16DFF4D-E4F4-4372-93C4-22DAB7B46082}" type="datetimeFigureOut">
              <a:rPr lang="cs-CZ" smtClean="0"/>
              <a:t>13.01.2025</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67" tIns="45734" rIns="91467" bIns="45734" rtlCol="0" anchor="ctr"/>
          <a:lstStyle/>
          <a:p>
            <a:endParaRPr lang="cs-CZ"/>
          </a:p>
        </p:txBody>
      </p:sp>
      <p:sp>
        <p:nvSpPr>
          <p:cNvPr id="5" name="Zástupný symbol pro poznámky 4"/>
          <p:cNvSpPr>
            <a:spLocks noGrp="1"/>
          </p:cNvSpPr>
          <p:nvPr>
            <p:ph type="body" sz="quarter" idx="3"/>
          </p:nvPr>
        </p:nvSpPr>
        <p:spPr>
          <a:xfrm>
            <a:off x="679768" y="4777195"/>
            <a:ext cx="5438140" cy="3908613"/>
          </a:xfrm>
          <a:prstGeom prst="rect">
            <a:avLst/>
          </a:prstGeom>
        </p:spPr>
        <p:txBody>
          <a:bodyPr vert="horz" lIns="91467" tIns="45734" rIns="91467" bIns="45734"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5"/>
            <a:ext cx="2945660" cy="498055"/>
          </a:xfrm>
          <a:prstGeom prst="rect">
            <a:avLst/>
          </a:prstGeom>
        </p:spPr>
        <p:txBody>
          <a:bodyPr vert="horz" lIns="91467" tIns="45734" rIns="91467" bIns="45734"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2" y="9428585"/>
            <a:ext cx="2945660" cy="498055"/>
          </a:xfrm>
          <a:prstGeom prst="rect">
            <a:avLst/>
          </a:prstGeom>
        </p:spPr>
        <p:txBody>
          <a:bodyPr vert="horz" lIns="91467" tIns="45734" rIns="91467" bIns="45734"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36</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13.01.2025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13.01.2025</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13.01.2025</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13.01.2025</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13.01.2025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13.01.2025</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13.01.2025</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8.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2113268009"/>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Oznámení o kontinuální výzvě v rámci priority 2 v Euroregionu Glacensis bylo zveřejněno 28.03.2024. Aktuální výzva byla vyhlášena k 1.12.2024 a trvá do 28.02.2025. Zasedání Euroregionálního řídícího výboru v rámci této výzvy je plánováno na </a:t>
                      </a:r>
                      <a:r>
                        <a:rPr lang="pl-PL" b="1" dirty="0" err="1"/>
                        <a:t>červen</a:t>
                      </a:r>
                      <a:r>
                        <a:rPr lang="cs-CZ" sz="1800" b="1" i="0" kern="1200" dirty="0">
                          <a:solidFill>
                            <a:schemeClr val="tx1"/>
                          </a:solidFill>
                          <a:effectLst/>
                          <a:latin typeface="+mn-lt"/>
                          <a:ea typeface="+mn-ea"/>
                          <a:cs typeface="+mn-cs"/>
                        </a:rPr>
                        <a:t> 2025</a:t>
                      </a:r>
                    </a:p>
                    <a:p>
                      <a:pPr marL="0" indent="0" algn="just">
                        <a:lnSpc>
                          <a:spcPct val="110000"/>
                        </a:lnSpc>
                        <a:spcBef>
                          <a:spcPts val="600"/>
                        </a:spcBef>
                        <a:spcAft>
                          <a:spcPts val="600"/>
                        </a:spcAft>
                        <a:buFont typeface="Wingdings" panose="05000000000000000000" pitchFamily="2" charset="2"/>
                        <a:buNone/>
                      </a:pPr>
                      <a:endParaRPr lang="cs-CZ" sz="1800" b="1" i="0" kern="1200" dirty="0">
                        <a:solidFill>
                          <a:schemeClr val="tx1"/>
                        </a:solidFill>
                        <a:effectLst/>
                        <a:latin typeface="+mn-lt"/>
                        <a:ea typeface="+mn-ea"/>
                        <a:cs typeface="+mn-cs"/>
                      </a:endParaRP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Ogłoszenie ciągłego naboru w ramach priorytetu 2 w Euroregionie Glacensis nastąpiło 28.03.2024 roku. Aktualny nabór został ogłoszony z dniem 1.12.2024 roku i trwa do 28.02.2025 roku. Posiedzenie </a:t>
                      </a:r>
                      <a:r>
                        <a:rPr lang="pl-PL" sz="1800" b="1" kern="1200" dirty="0" err="1">
                          <a:solidFill>
                            <a:schemeClr val="accent5">
                              <a:lumMod val="50000"/>
                            </a:schemeClr>
                          </a:solidFill>
                          <a:effectLst/>
                          <a:latin typeface="+mn-lt"/>
                          <a:ea typeface="+mn-ea"/>
                          <a:cs typeface="+mn-cs"/>
                        </a:rPr>
                        <a:t>Euroregionalnego</a:t>
                      </a:r>
                      <a:r>
                        <a:rPr lang="pl-PL" sz="1800" b="1" kern="1200" dirty="0">
                          <a:solidFill>
                            <a:schemeClr val="accent5">
                              <a:lumMod val="50000"/>
                            </a:schemeClr>
                          </a:solidFill>
                          <a:effectLst/>
                          <a:latin typeface="+mn-lt"/>
                          <a:ea typeface="+mn-ea"/>
                          <a:cs typeface="+mn-cs"/>
                        </a:rPr>
                        <a:t> Komitetu Sterującego w ramach tego naboru zaplanowano na czerwiec 2025 roku.</a:t>
                      </a:r>
                      <a:endParaRPr lang="pl-PL" altLang="cs-CZ" sz="1800" b="0" kern="1200" dirty="0">
                        <a:solidFill>
                          <a:schemeClr val="accent5">
                            <a:lumMod val="50000"/>
                          </a:schemeClr>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3750159363"/>
              </p:ext>
            </p:extLst>
          </p:nvPr>
        </p:nvGraphicFramePr>
        <p:xfrm>
          <a:off x="167951" y="719666"/>
          <a:ext cx="11633246" cy="44602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732244398"/>
              </p:ext>
            </p:extLst>
          </p:nvPr>
        </p:nvGraphicFramePr>
        <p:xfrm>
          <a:off x="572324" y="1185897"/>
          <a:ext cx="10739534" cy="362762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499999"/>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1324097626"/>
              </p:ext>
            </p:extLst>
          </p:nvPr>
        </p:nvGraphicFramePr>
        <p:xfrm>
          <a:off x="572324" y="1932198"/>
          <a:ext cx="10739534" cy="238556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285750" lvl="0" indent="-285750" algn="just">
                        <a:lnSpc>
                          <a:spcPct val="115000"/>
                        </a:lnSpc>
                        <a:spcBef>
                          <a:spcPts val="500"/>
                        </a:spcBef>
                        <a:spcAft>
                          <a:spcPts val="0"/>
                        </a:spcAft>
                        <a:buFont typeface="Wingdings" panose="05000000000000000000" pitchFamily="2" charset="2"/>
                        <a:buChar char="Ø"/>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 </a:t>
                      </a: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endParaRPr lang="pl-PL" sz="1800" dirty="0"/>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endParaRPr lang="pl-PL" sz="18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703453351"/>
              </p:ext>
            </p:extLst>
          </p:nvPr>
        </p:nvGraphicFramePr>
        <p:xfrm>
          <a:off x="195401" y="1183772"/>
          <a:ext cx="11689230" cy="352044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3617827534"/>
              </p:ext>
            </p:extLst>
          </p:nvPr>
        </p:nvGraphicFramePr>
        <p:xfrm>
          <a:off x="390803" y="894077"/>
          <a:ext cx="11274006" cy="520446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6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Jeśli projekt zostanie zatwierdzony przez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budżet staje się kwotą ryczałtową (lump sum). </a:t>
                      </a: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15686996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5714</TotalTime>
  <Words>6094</Words>
  <Application>Microsoft Office PowerPoint</Application>
  <PresentationFormat>Panoramiczny</PresentationFormat>
  <Paragraphs>515</Paragraphs>
  <Slides>58</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58</vt:i4>
      </vt:variant>
    </vt:vector>
  </HeadingPairs>
  <TitlesOfParts>
    <vt:vector size="66"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Martyna M</cp:lastModifiedBy>
  <cp:revision>223</cp:revision>
  <cp:lastPrinted>2024-09-10T11:07:25Z</cp:lastPrinted>
  <dcterms:created xsi:type="dcterms:W3CDTF">2022-11-21T08:56:57Z</dcterms:created>
  <dcterms:modified xsi:type="dcterms:W3CDTF">2025-01-13T13:41:21Z</dcterms:modified>
</cp:coreProperties>
</file>