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8" r:id="rId2"/>
    <p:sldId id="323" r:id="rId3"/>
    <p:sldId id="359" r:id="rId4"/>
    <p:sldId id="360" r:id="rId5"/>
    <p:sldId id="300" r:id="rId6"/>
    <p:sldId id="361" r:id="rId7"/>
    <p:sldId id="325" r:id="rId8"/>
    <p:sldId id="362" r:id="rId9"/>
    <p:sldId id="305" r:id="rId10"/>
    <p:sldId id="363" r:id="rId11"/>
    <p:sldId id="326" r:id="rId12"/>
    <p:sldId id="327" r:id="rId13"/>
    <p:sldId id="334" r:id="rId14"/>
    <p:sldId id="364" r:id="rId15"/>
    <p:sldId id="302" r:id="rId16"/>
    <p:sldId id="336" r:id="rId17"/>
    <p:sldId id="365" r:id="rId18"/>
    <p:sldId id="337" r:id="rId19"/>
    <p:sldId id="366" r:id="rId20"/>
    <p:sldId id="339" r:id="rId21"/>
    <p:sldId id="335" r:id="rId22"/>
    <p:sldId id="340" r:id="rId23"/>
    <p:sldId id="341" r:id="rId24"/>
    <p:sldId id="367" r:id="rId25"/>
    <p:sldId id="312" r:id="rId26"/>
    <p:sldId id="311" r:id="rId27"/>
    <p:sldId id="313" r:id="rId28"/>
    <p:sldId id="314" r:id="rId29"/>
    <p:sldId id="328" r:id="rId30"/>
    <p:sldId id="329" r:id="rId31"/>
    <p:sldId id="368" r:id="rId32"/>
    <p:sldId id="331" r:id="rId33"/>
    <p:sldId id="332" r:id="rId34"/>
    <p:sldId id="333" r:id="rId35"/>
    <p:sldId id="306" r:id="rId36"/>
    <p:sldId id="369" r:id="rId37"/>
    <p:sldId id="342" r:id="rId38"/>
    <p:sldId id="320" r:id="rId39"/>
    <p:sldId id="370" r:id="rId40"/>
    <p:sldId id="307" r:id="rId41"/>
    <p:sldId id="343" r:id="rId42"/>
    <p:sldId id="371" r:id="rId43"/>
    <p:sldId id="344" r:id="rId44"/>
    <p:sldId id="372" r:id="rId45"/>
    <p:sldId id="309" r:id="rId46"/>
    <p:sldId id="358" r:id="rId47"/>
    <p:sldId id="346" r:id="rId48"/>
    <p:sldId id="347" r:id="rId49"/>
    <p:sldId id="275" r:id="rId50"/>
    <p:sldId id="348" r:id="rId51"/>
    <p:sldId id="349" r:id="rId52"/>
    <p:sldId id="350" r:id="rId53"/>
    <p:sldId id="351" r:id="rId54"/>
    <p:sldId id="353" r:id="rId55"/>
    <p:sldId id="352" r:id="rId56"/>
    <p:sldId id="354" r:id="rId57"/>
    <p:sldId id="355" r:id="rId58"/>
    <p:sldId id="356" r:id="rId59"/>
    <p:sldId id="357" r:id="rId60"/>
  </p:sldIdLst>
  <p:sldSz cx="12192000" cy="6858000"/>
  <p:notesSz cx="6792913" cy="992505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45" autoAdjust="0"/>
  </p:normalViewPr>
  <p:slideViewPr>
    <p:cSldViewPr snapToGrid="0">
      <p:cViewPr varScale="1">
        <p:scale>
          <a:sx n="82" d="100"/>
          <a:sy n="82" d="100"/>
        </p:scale>
        <p:origin x="67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D16DFF4D-E4F4-4372-93C4-22DAB7B46082}" type="datetimeFigureOut">
              <a:rPr lang="cs-CZ" smtClean="0"/>
              <a:t>21.08.2024</a:t>
            </a:fld>
            <a:endParaRPr lang="cs-CZ"/>
          </a:p>
        </p:txBody>
      </p:sp>
      <p:sp>
        <p:nvSpPr>
          <p:cNvPr id="4" name="Zástupný symbol pro obrázek snímku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59C1BA4B-9DEB-4FC1-9E3E-713E98A1D56E}" type="slidenum">
              <a:rPr lang="cs-CZ" smtClean="0"/>
              <a:t>36</a:t>
            </a:fld>
            <a:endParaRPr lang="cs-CZ"/>
          </a:p>
        </p:txBody>
      </p:sp>
    </p:spTree>
    <p:extLst>
      <p:ext uri="{BB962C8B-B14F-4D97-AF65-F5344CB8AC3E}">
        <p14:creationId xmlns:p14="http://schemas.microsoft.com/office/powerpoint/2010/main" val="235095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21.08.2024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21.08.2024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21.08.2024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21.08.2024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21.08.2024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21.08.2024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21.08.2024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21.08.2024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21.08.2024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21.08.2024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21.08.2024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21.08.2024</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5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5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9.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2" name="Symbol zastępczy zawartości 11">
            <a:extLst>
              <a:ext uri="{FF2B5EF4-FFF2-40B4-BE49-F238E27FC236}">
                <a16:creationId xmlns:a16="http://schemas.microsoft.com/office/drawing/2014/main" id="{9B2EBF9D-6472-54AF-2C17-163CA30C3C63}"/>
              </a:ext>
            </a:extLst>
          </p:cNvPr>
          <p:cNvSpPr>
            <a:spLocks noGrp="1"/>
          </p:cNvSpPr>
          <p:nvPr>
            <p:ph sz="half" idx="2"/>
          </p:nvPr>
        </p:nvSpPr>
        <p:spPr>
          <a:xfrm>
            <a:off x="637880" y="890310"/>
            <a:ext cx="5157787" cy="3684588"/>
          </a:xfrm>
        </p:spPr>
        <p:txBody>
          <a:bodyPr>
            <a:noAutofit/>
          </a:bodyPr>
          <a:lstStyle/>
          <a:p>
            <a:pPr algn="just">
              <a:lnSpc>
                <a:spcPct val="100000"/>
              </a:lnSpc>
              <a:buFont typeface="Wingdings" panose="05000000000000000000" pitchFamily="2" charset="2"/>
              <a:buChar char="q"/>
            </a:pPr>
            <a:r>
              <a:rPr lang="cs-CZ" sz="1600" b="1" kern="1200" dirty="0">
                <a:solidFill>
                  <a:schemeClr val="tx1"/>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a:t>
            </a:r>
          </a:p>
          <a:p>
            <a:pPr marL="0" indent="0" algn="just">
              <a:lnSpc>
                <a:spcPct val="100000"/>
              </a:lnSpc>
              <a:buFont typeface="Wingdings" panose="05000000000000000000" pitchFamily="2" charset="2"/>
              <a:buNone/>
            </a:pPr>
            <a:endParaRPr lang="pl-PL" sz="1600" b="1" kern="1200" dirty="0">
              <a:solidFill>
                <a:schemeClr val="tx1"/>
              </a:solidFill>
              <a:effectLst/>
              <a:latin typeface="+mn-lt"/>
              <a:ea typeface="+mn-ea"/>
              <a:cs typeface="+mn-cs"/>
            </a:endParaRPr>
          </a:p>
          <a:p>
            <a:pPr algn="just">
              <a:lnSpc>
                <a:spcPct val="100000"/>
              </a:lnSpc>
              <a:spcBef>
                <a:spcPts val="600"/>
              </a:spcBef>
              <a:spcAft>
                <a:spcPts val="600"/>
              </a:spcAft>
              <a:buFont typeface="Wingdings" panose="05000000000000000000" pitchFamily="2" charset="2"/>
              <a:buChar char="q"/>
              <a:defRPr/>
            </a:pPr>
            <a:r>
              <a:rPr lang="cs-CZ" sz="1600" b="1" i="0" kern="1200" dirty="0">
                <a:solidFill>
                  <a:schemeClr val="tx1"/>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endParaRPr lang="pl-PL" altLang="cs-CZ" sz="1600" b="1" kern="1200" dirty="0">
              <a:solidFill>
                <a:schemeClr val="tx1"/>
              </a:solidFill>
              <a:effectLst/>
              <a:latin typeface="+mn-lt"/>
              <a:ea typeface="+mn-ea"/>
              <a:cs typeface="Times New Roman" panose="02020603050405020304" pitchFamily="18" charset="0"/>
            </a:endParaRPr>
          </a:p>
          <a:p>
            <a:endParaRPr lang="pl-PL" sz="1600" dirty="0"/>
          </a:p>
        </p:txBody>
      </p:sp>
      <p:sp>
        <p:nvSpPr>
          <p:cNvPr id="15" name="Symbol zastępczy zawartości 14">
            <a:extLst>
              <a:ext uri="{FF2B5EF4-FFF2-40B4-BE49-F238E27FC236}">
                <a16:creationId xmlns:a16="http://schemas.microsoft.com/office/drawing/2014/main" id="{D8CB0A1C-CF0A-2973-4343-E45F2E086879}"/>
              </a:ext>
            </a:extLst>
          </p:cNvPr>
          <p:cNvSpPr>
            <a:spLocks noGrp="1"/>
          </p:cNvSpPr>
          <p:nvPr>
            <p:ph sz="quarter" idx="4"/>
          </p:nvPr>
        </p:nvSpPr>
        <p:spPr>
          <a:xfrm>
            <a:off x="6083299" y="860041"/>
            <a:ext cx="5183188" cy="3684588"/>
          </a:xfrm>
        </p:spPr>
        <p:txBody>
          <a:bodyPr>
            <a:noAutofit/>
          </a:bodyPr>
          <a:lstStyle/>
          <a:p>
            <a:pPr algn="just">
              <a:lnSpc>
                <a:spcPct val="100000"/>
              </a:lnSpc>
              <a:spcBef>
                <a:spcPts val="0"/>
              </a:spcBef>
              <a:buFont typeface="Wingdings" panose="05000000000000000000" pitchFamily="2" charset="2"/>
              <a:buChar char="q"/>
            </a:pPr>
            <a:r>
              <a:rPr kumimoji="0" lang="pl-PL" sz="1600" b="1" i="0" u="none" strike="noStrike" kern="1200" cap="none" spc="0" normalizeH="0" baseline="0" noProof="0" dirty="0">
                <a:ln>
                  <a:noFill/>
                </a:ln>
                <a:solidFill>
                  <a:srgbClr val="002060"/>
                </a:solidFill>
                <a:effectLst/>
                <a:uLnTx/>
                <a:uFillTx/>
                <a:latin typeface="+mn-lt"/>
                <a:ea typeface="+mn-ea"/>
                <a:cs typeface="+mn-cs"/>
              </a:rPr>
              <a:t>Program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Czechy – Polska 2021-2027 jest kontynuacją kolejnych edycji programów i inicjatyw współpracy transgranicznej. Program opiera się bezpośrednio na doświadczeniach poprzedniego programu operacyjnego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V-A Republika Czeska–Polska 2014-2020</a:t>
            </a:r>
            <a:r>
              <a:rPr lang="pl-PL" sz="1600" b="1" kern="1200" dirty="0">
                <a:solidFill>
                  <a:srgbClr val="002060"/>
                </a:solidFill>
                <a:effectLst/>
                <a:latin typeface="+mn-lt"/>
                <a:ea typeface="+mn-ea"/>
                <a:cs typeface="+mn-cs"/>
              </a:rPr>
              <a:t>.</a:t>
            </a:r>
            <a:br>
              <a:rPr lang="pl-PL" sz="1600" b="1" kern="1200" dirty="0">
                <a:solidFill>
                  <a:srgbClr val="002060"/>
                </a:solidFill>
                <a:effectLst/>
                <a:latin typeface="+mn-lt"/>
                <a:ea typeface="+mn-ea"/>
                <a:cs typeface="+mn-cs"/>
              </a:rPr>
            </a:br>
            <a:endParaRPr lang="pl-PL" sz="1600" b="1" kern="1200" dirty="0">
              <a:solidFill>
                <a:srgbClr val="002060"/>
              </a:solidFill>
              <a:effectLst/>
              <a:latin typeface="+mn-lt"/>
              <a:ea typeface="+mn-ea"/>
              <a:cs typeface="+mn-cs"/>
            </a:endParaRPr>
          </a:p>
          <a:p>
            <a:pPr marR="0" lvl="0" algn="just" defTabSz="914400" rtl="0" eaLnBrk="1" fontAlgn="auto" latinLnBrk="0" hangingPunct="1">
              <a:lnSpc>
                <a:spcPct val="100000"/>
              </a:lnSpc>
              <a:spcBef>
                <a:spcPts val="0"/>
              </a:spcBef>
              <a:buClrTx/>
              <a:buSzTx/>
              <a:buFont typeface="Wingdings" panose="05000000000000000000" pitchFamily="2" charset="2"/>
              <a:buChar char="q"/>
              <a:tabLst/>
              <a:defRPr/>
            </a:pPr>
            <a:r>
              <a:rPr lang="pl-PL" altLang="cs-CZ" sz="1600" b="1" kern="1200" dirty="0">
                <a:solidFill>
                  <a:srgbClr val="00206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002060"/>
                </a:solidFill>
                <a:effectLst/>
                <a:latin typeface="+mn-lt"/>
                <a:ea typeface="+mn-ea"/>
                <a:cs typeface="Times New Roman" panose="02020603050405020304" pitchFamily="18" charset="0"/>
              </a:rPr>
              <a:t>Interreg</a:t>
            </a:r>
            <a:r>
              <a:rPr lang="pl-PL" altLang="cs-CZ" sz="1600" b="1" kern="1200" dirty="0">
                <a:solidFill>
                  <a:srgbClr val="00206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endParaRPr lang="pl-PL" sz="1600" dirty="0"/>
          </a:p>
        </p:txBody>
      </p:sp>
    </p:spTree>
    <p:extLst>
      <p:ext uri="{BB962C8B-B14F-4D97-AF65-F5344CB8AC3E}">
        <p14:creationId xmlns:p14="http://schemas.microsoft.com/office/powerpoint/2010/main" val="326382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4183309720"/>
              </p:ext>
            </p:extLst>
          </p:nvPr>
        </p:nvGraphicFramePr>
        <p:xfrm>
          <a:off x="1144648" y="1317163"/>
          <a:ext cx="9669624" cy="4318865"/>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4318865">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Oznámení o kontinuální výzvě v rámci priority 2 v Euroregionu Glacensis bylo zveřejněno 28.03.2024. Aktuální výzva byla vyhlášena k 1.06.2024 a trvá do 15.10.2024. Zasedání Euroregionálního řídícího výboru v rámci této výzvy je plánováno na únor 2025</a:t>
                      </a:r>
                    </a:p>
                    <a:p>
                      <a:pPr marL="0" indent="0" algn="just">
                        <a:lnSpc>
                          <a:spcPct val="110000"/>
                        </a:lnSpc>
                        <a:spcBef>
                          <a:spcPts val="600"/>
                        </a:spcBef>
                        <a:spcAft>
                          <a:spcPts val="600"/>
                        </a:spcAft>
                        <a:buFont typeface="Wingdings" panose="05000000000000000000" pitchFamily="2" charset="2"/>
                        <a:buNone/>
                      </a:pPr>
                      <a:endParaRPr lang="cs-CZ" sz="1800" b="1" i="0" kern="1200" dirty="0">
                        <a:solidFill>
                          <a:schemeClr val="tx1"/>
                        </a:solidFill>
                        <a:effectLst/>
                        <a:latin typeface="+mn-lt"/>
                        <a:ea typeface="+mn-ea"/>
                        <a:cs typeface="+mn-cs"/>
                      </a:endParaRPr>
                    </a:p>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sz="1800" b="1" kern="1200" dirty="0">
                          <a:solidFill>
                            <a:schemeClr val="accent5">
                              <a:lumMod val="50000"/>
                            </a:schemeClr>
                          </a:solidFill>
                          <a:effectLst/>
                          <a:latin typeface="+mn-lt"/>
                          <a:ea typeface="+mn-ea"/>
                          <a:cs typeface="+mn-cs"/>
                        </a:rPr>
                        <a:t>Ogłoszenie ciągłego naboru w ramach priorytetu 2 w Euroregionie Glacensis nastąpiło 28.03.2024 roku. Aktualny nabór został ogłoszony z dniem 1.06.2024 roku i trwa do 15.10.2024 roku. Posiedzenie </a:t>
                      </a:r>
                      <a:r>
                        <a:rPr lang="pl-PL" sz="1800" b="1" kern="1200" dirty="0" err="1">
                          <a:solidFill>
                            <a:schemeClr val="accent5">
                              <a:lumMod val="50000"/>
                            </a:schemeClr>
                          </a:solidFill>
                          <a:effectLst/>
                          <a:latin typeface="+mn-lt"/>
                          <a:ea typeface="+mn-ea"/>
                          <a:cs typeface="+mn-cs"/>
                        </a:rPr>
                        <a:t>Euroregionalnego</a:t>
                      </a:r>
                      <a:r>
                        <a:rPr lang="pl-PL" sz="1800" b="1" kern="1200" dirty="0">
                          <a:solidFill>
                            <a:schemeClr val="accent5">
                              <a:lumMod val="50000"/>
                            </a:schemeClr>
                          </a:solidFill>
                          <a:effectLst/>
                          <a:latin typeface="+mn-lt"/>
                          <a:ea typeface="+mn-ea"/>
                          <a:cs typeface="+mn-cs"/>
                        </a:rPr>
                        <a:t> Komitetu Sterującego w ramach tego naboru zaplanowano na luty 2025 roku.</a:t>
                      </a:r>
                      <a:endParaRPr lang="pl-PL" altLang="cs-CZ" sz="1800" b="0" kern="1200" dirty="0">
                        <a:solidFill>
                          <a:schemeClr val="accent5">
                            <a:lumMod val="50000"/>
                          </a:schemeClr>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nastąpić do 30 czerwca 2029 r.</a:t>
                      </a:r>
                      <a:endParaRPr lang="pl-PL" altLang="cs-CZ" sz="1800" b="0" kern="1200" dirty="0">
                        <a:solidFill>
                          <a:srgbClr val="002060"/>
                        </a:solidFill>
                        <a:effectLst/>
                        <a:latin typeface="+mn-lt"/>
                        <a:ea typeface="+mn-ea"/>
                        <a:cs typeface="Times New Roman" panose="02020603050405020304" pitchFamily="18" charset="0"/>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0" name="Tabela 19">
            <a:extLst>
              <a:ext uri="{FF2B5EF4-FFF2-40B4-BE49-F238E27FC236}">
                <a16:creationId xmlns:a16="http://schemas.microsoft.com/office/drawing/2014/main" id="{6A2C0BE6-45D1-5E89-2EC5-5F64D0E85FDB}"/>
              </a:ext>
            </a:extLst>
          </p:cNvPr>
          <p:cNvGraphicFramePr>
            <a:graphicFrameLocks noGrp="1"/>
          </p:cNvGraphicFramePr>
          <p:nvPr>
            <p:extLst>
              <p:ext uri="{D42A27DB-BD31-4B8C-83A1-F6EECF244321}">
                <p14:modId xmlns:p14="http://schemas.microsoft.com/office/powerpoint/2010/main" val="1564420591"/>
              </p:ext>
            </p:extLst>
          </p:nvPr>
        </p:nvGraphicFramePr>
        <p:xfrm>
          <a:off x="1806443" y="1406020"/>
          <a:ext cx="8579114" cy="3586480"/>
        </p:xfrm>
        <a:graphic>
          <a:graphicData uri="http://schemas.openxmlformats.org/drawingml/2006/table">
            <a:tbl>
              <a:tblPr firstRow="1" bandRow="1">
                <a:tableStyleId>{2D5ABB26-0587-4C30-8999-92F81FD0307C}</a:tableStyleId>
              </a:tblPr>
              <a:tblGrid>
                <a:gridCol w="4289557">
                  <a:extLst>
                    <a:ext uri="{9D8B030D-6E8A-4147-A177-3AD203B41FA5}">
                      <a16:colId xmlns:a16="http://schemas.microsoft.com/office/drawing/2014/main" val="288397362"/>
                    </a:ext>
                  </a:extLst>
                </a:gridCol>
                <a:gridCol w="4289557">
                  <a:extLst>
                    <a:ext uri="{9D8B030D-6E8A-4147-A177-3AD203B41FA5}">
                      <a16:colId xmlns:a16="http://schemas.microsoft.com/office/drawing/2014/main" val="1528057106"/>
                    </a:ext>
                  </a:extLst>
                </a:gridCol>
              </a:tblGrid>
              <a:tr h="3237723">
                <a:tc>
                  <a:txBody>
                    <a:bodyPr/>
                    <a:lstStyle/>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just">
                        <a:lnSpc>
                          <a:spcPct val="100000"/>
                        </a:lnSpc>
                        <a:spcBef>
                          <a:spcPts val="400"/>
                        </a:spcBef>
                        <a:spcAft>
                          <a:spcPts val="400"/>
                        </a:spcAft>
                        <a:buNone/>
                      </a:pPr>
                      <a:endParaRPr lang="pl-PL" sz="1800" dirty="0"/>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a:solidFill>
                            <a:schemeClr val="tx1"/>
                          </a:solidFill>
                          <a:effectLst/>
                          <a:latin typeface="+mn-lt"/>
                          <a:ea typeface="+mn-ea"/>
                          <a:cs typeface="+mn-cs"/>
                        </a:rPr>
                        <a:t>ěrnice je zveřejněnana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sz="1800" dirty="0"/>
                    </a:p>
                  </a:txBody>
                  <a:tcPr/>
                </a:tc>
                <a:tc>
                  <a:txBody>
                    <a:bodyPr/>
                    <a:lstStyle/>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a:t>
                      </a:r>
                      <a:br>
                        <a:rPr lang="pl-PL" sz="1800" b="0" i="0" u="none" strike="noStrike" kern="1200" baseline="0" dirty="0">
                          <a:solidFill>
                            <a:srgbClr val="002060"/>
                          </a:solidFill>
                          <a:effectLst/>
                          <a:latin typeface="+mn-lt"/>
                          <a:ea typeface="+mn-ea"/>
                          <a:cs typeface="+mn-cs"/>
                        </a:rPr>
                      </a:br>
                      <a:r>
                        <a:rPr lang="pl-PL" sz="1800" b="0" i="0" u="none" strike="noStrike" kern="1200" baseline="0" dirty="0">
                          <a:solidFill>
                            <a:srgbClr val="002060"/>
                          </a:solidFill>
                          <a:effectLst/>
                          <a:latin typeface="+mn-lt"/>
                          <a:ea typeface="+mn-ea"/>
                          <a:cs typeface="+mn-cs"/>
                        </a:rPr>
                        <a:t>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sz="1800" dirty="0"/>
                    </a:p>
                  </a:txBody>
                  <a:tcPr/>
                </a:tc>
                <a:extLst>
                  <a:ext uri="{0D108BD9-81ED-4DB2-BD59-A6C34878D82A}">
                    <a16:rowId xmlns:a16="http://schemas.microsoft.com/office/drawing/2014/main" val="327944367"/>
                  </a:ext>
                </a:extLst>
              </a:tr>
            </a:tbl>
          </a:graphicData>
        </a:graphic>
      </p:graphicFrame>
    </p:spTree>
    <p:extLst>
      <p:ext uri="{BB962C8B-B14F-4D97-AF65-F5344CB8AC3E}">
        <p14:creationId xmlns:p14="http://schemas.microsoft.com/office/powerpoint/2010/main" val="375266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5E569A7-B14D-5BA2-1ADA-7A45FD73EA4F}"/>
              </a:ext>
            </a:extLst>
          </p:cNvPr>
          <p:cNvGraphicFramePr>
            <a:graphicFrameLocks noGrp="1"/>
          </p:cNvGraphicFramePr>
          <p:nvPr>
            <p:extLst>
              <p:ext uri="{D42A27DB-BD31-4B8C-83A1-F6EECF244321}">
                <p14:modId xmlns:p14="http://schemas.microsoft.com/office/powerpoint/2010/main" val="908734409"/>
              </p:ext>
            </p:extLst>
          </p:nvPr>
        </p:nvGraphicFramePr>
        <p:xfrm>
          <a:off x="1773142" y="1505844"/>
          <a:ext cx="8128000" cy="3816096"/>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052044421"/>
                    </a:ext>
                  </a:extLst>
                </a:gridCol>
                <a:gridCol w="4064000">
                  <a:extLst>
                    <a:ext uri="{9D8B030D-6E8A-4147-A177-3AD203B41FA5}">
                      <a16:colId xmlns:a16="http://schemas.microsoft.com/office/drawing/2014/main" val="2288669150"/>
                    </a:ext>
                  </a:extLst>
                </a:gridCol>
              </a:tblGrid>
              <a:tr h="370840">
                <a:tc>
                  <a:txBody>
                    <a:bodyPr/>
                    <a:lstStyle/>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1" dirty="0">
                          <a:solidFill>
                            <a:schemeClr val="tx1"/>
                          </a:solidFill>
                          <a:effectLst/>
                        </a:rPr>
                        <a:t>společný malý projekt s principem vedoucího partnera,</a:t>
                      </a:r>
                      <a:r>
                        <a:rPr lang="cs-CZ" altLang="cs-CZ" sz="1800" b="0" dirty="0">
                          <a:solidFill>
                            <a:schemeClr val="tx1"/>
                          </a:solidFill>
                          <a:effectLst/>
                        </a:rPr>
                        <a:t> kdy finanční podíl má jak vedoucí partner, tak partner projektu (nově lze realizovat </a:t>
                      </a:r>
                      <a:br>
                        <a:rPr lang="cs-CZ" altLang="cs-CZ" sz="1800" b="0" dirty="0">
                          <a:solidFill>
                            <a:schemeClr val="tx1"/>
                          </a:solidFill>
                          <a:effectLst/>
                        </a:rPr>
                      </a:br>
                      <a:r>
                        <a:rPr lang="cs-CZ" altLang="cs-CZ" sz="1800" b="0" dirty="0">
                          <a:solidFill>
                            <a:schemeClr val="tx1"/>
                          </a:solidFill>
                          <a:effectLst/>
                        </a:rPr>
                        <a:t>i s partnery z jiných euroregionů)</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sz="1800" b="1" dirty="0" err="1">
                          <a:solidFill>
                            <a:schemeClr val="tx1"/>
                          </a:solidFill>
                          <a:effectLst/>
                          <a:cs typeface="Times New Roman" panose="02020603050405020304" pitchFamily="18" charset="0"/>
                        </a:rPr>
                        <a:t>samostatný</a:t>
                      </a:r>
                      <a:r>
                        <a:rPr lang="pl-PL" altLang="pl-PL" sz="1800" b="1" dirty="0">
                          <a:solidFill>
                            <a:schemeClr val="tx1"/>
                          </a:solidFill>
                          <a:effectLst/>
                          <a:cs typeface="Times New Roman" panose="02020603050405020304" pitchFamily="18" charset="0"/>
                        </a:rPr>
                        <a:t> </a:t>
                      </a:r>
                      <a:r>
                        <a:rPr lang="pl-PL" altLang="pl-PL" sz="1800" b="1" dirty="0" err="1">
                          <a:solidFill>
                            <a:schemeClr val="tx1"/>
                          </a:solidFill>
                          <a:effectLst/>
                          <a:cs typeface="Times New Roman" panose="02020603050405020304" pitchFamily="18" charset="0"/>
                        </a:rPr>
                        <a:t>malý</a:t>
                      </a:r>
                      <a:r>
                        <a:rPr lang="pl-PL" altLang="pl-PL" sz="1800" b="1" dirty="0">
                          <a:solidFill>
                            <a:schemeClr val="tx1"/>
                          </a:solidFill>
                          <a:effectLst/>
                          <a:cs typeface="Times New Roman" panose="02020603050405020304" pitchFamily="18" charset="0"/>
                        </a:rPr>
                        <a:t> projekt</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kdy</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finanční</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příspěvek</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má</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pouze</a:t>
                      </a:r>
                      <a:r>
                        <a:rPr lang="pl-PL" altLang="pl-PL" sz="1800" b="0" dirty="0">
                          <a:solidFill>
                            <a:schemeClr val="tx1"/>
                          </a:solidFill>
                          <a:effectLst/>
                          <a:cs typeface="Times New Roman" panose="02020603050405020304" pitchFamily="18" charset="0"/>
                        </a:rPr>
                        <a:t> partner, </a:t>
                      </a:r>
                      <a:r>
                        <a:rPr lang="pl-PL" altLang="pl-PL" sz="1800" b="0" dirty="0" err="1">
                          <a:solidFill>
                            <a:schemeClr val="tx1"/>
                          </a:solidFill>
                          <a:effectLst/>
                          <a:cs typeface="Times New Roman" panose="02020603050405020304" pitchFamily="18" charset="0"/>
                        </a:rPr>
                        <a:t>který</a:t>
                      </a:r>
                      <a:r>
                        <a:rPr lang="pl-PL" altLang="pl-PL" sz="1800" b="0" dirty="0">
                          <a:solidFill>
                            <a:schemeClr val="tx1"/>
                          </a:solidFill>
                          <a:effectLst/>
                          <a:cs typeface="Times New Roman" panose="02020603050405020304" pitchFamily="18" charset="0"/>
                        </a:rPr>
                        <a:t> projekt </a:t>
                      </a:r>
                      <a:r>
                        <a:rPr lang="pl-PL" altLang="pl-PL" sz="1800" b="0" dirty="0" err="1">
                          <a:solidFill>
                            <a:schemeClr val="tx1"/>
                          </a:solidFill>
                          <a:effectLst/>
                          <a:cs typeface="Times New Roman" panose="02020603050405020304" pitchFamily="18" charset="0"/>
                        </a:rPr>
                        <a:t>předkládá</a:t>
                      </a:r>
                      <a:endParaRPr lang="cs-CZ" altLang="cs-CZ" b="0"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r>
                        <a:rPr lang="pl-PL" altLang="cs-CZ" sz="1900" b="1" u="sng" cap="small" baseline="0" dirty="0">
                          <a:solidFill>
                            <a:srgbClr val="00206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2060"/>
                          </a:solidFill>
                          <a:effectLst/>
                        </a:rPr>
                        <a:t>wspólny mały projekt z partnerem </a:t>
                      </a:r>
                      <a:r>
                        <a:rPr lang="pl-PL" altLang="cs-CZ" b="1" dirty="0">
                          <a:solidFill>
                            <a:srgbClr val="002060"/>
                          </a:solidFill>
                        </a:rPr>
                        <a:t>wiodącym</a:t>
                      </a:r>
                      <a:r>
                        <a:rPr lang="pl-PL" altLang="cs-CZ" b="0" dirty="0">
                          <a:solidFill>
                            <a:srgbClr val="002060"/>
                          </a:solidFill>
                        </a:rPr>
                        <a:t>, w którym zarówno partner wiodący, jak i partner projektu mają udział finansowy (od teraz będzie można go realizować również </a:t>
                      </a:r>
                      <a:br>
                        <a:rPr lang="pl-PL" altLang="cs-CZ" b="0" dirty="0">
                          <a:solidFill>
                            <a:srgbClr val="002060"/>
                          </a:solidFill>
                        </a:rPr>
                      </a:br>
                      <a:r>
                        <a:rPr lang="pl-PL" altLang="cs-CZ" b="0" dirty="0">
                          <a:solidFill>
                            <a:srgbClr val="002060"/>
                          </a:solidFill>
                        </a:rPr>
                        <a:t>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00206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2060"/>
                          </a:solidFill>
                          <a:effectLst/>
                          <a:cs typeface="Times New Roman" panose="02020603050405020304" pitchFamily="18" charset="0"/>
                        </a:rPr>
                        <a:t>samodzielny mały projekt</a:t>
                      </a:r>
                      <a:r>
                        <a:rPr lang="pl-PL" altLang="pl-PL" b="0" dirty="0">
                          <a:solidFill>
                            <a:srgbClr val="002060"/>
                          </a:solidFill>
                          <a:effectLst/>
                          <a:cs typeface="Times New Roman" panose="02020603050405020304" pitchFamily="18" charset="0"/>
                        </a:rPr>
                        <a:t>, w którym tylko partner składający projekt ma udział finansowy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667130028"/>
                  </a:ext>
                </a:extLst>
              </a:tr>
            </a:tbl>
          </a:graphicData>
        </a:graphic>
      </p:graphicFrame>
    </p:spTree>
    <p:extLst>
      <p:ext uri="{BB962C8B-B14F-4D97-AF65-F5344CB8AC3E}">
        <p14:creationId xmlns:p14="http://schemas.microsoft.com/office/powerpoint/2010/main" val="2607780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7185608-8B20-188D-E296-082A421CA7F3}"/>
              </a:ext>
            </a:extLst>
          </p:cNvPr>
          <p:cNvGraphicFramePr>
            <a:graphicFrameLocks noGrp="1"/>
          </p:cNvGraphicFramePr>
          <p:nvPr>
            <p:extLst>
              <p:ext uri="{D42A27DB-BD31-4B8C-83A1-F6EECF244321}">
                <p14:modId xmlns:p14="http://schemas.microsoft.com/office/powerpoint/2010/main" val="998934101"/>
              </p:ext>
            </p:extLst>
          </p:nvPr>
        </p:nvGraphicFramePr>
        <p:xfrm>
          <a:off x="288164" y="989249"/>
          <a:ext cx="11163318" cy="4920250"/>
        </p:xfrm>
        <a:graphic>
          <a:graphicData uri="http://schemas.openxmlformats.org/drawingml/2006/table">
            <a:tbl>
              <a:tblPr firstRow="1" bandRow="1">
                <a:tableStyleId>{2D5ABB26-0587-4C30-8999-92F81FD0307C}</a:tableStyleId>
              </a:tblPr>
              <a:tblGrid>
                <a:gridCol w="5581659">
                  <a:extLst>
                    <a:ext uri="{9D8B030D-6E8A-4147-A177-3AD203B41FA5}">
                      <a16:colId xmlns:a16="http://schemas.microsoft.com/office/drawing/2014/main" val="1547017848"/>
                    </a:ext>
                  </a:extLst>
                </a:gridCol>
                <a:gridCol w="5581659">
                  <a:extLst>
                    <a:ext uri="{9D8B030D-6E8A-4147-A177-3AD203B41FA5}">
                      <a16:colId xmlns:a16="http://schemas.microsoft.com/office/drawing/2014/main" val="3455230042"/>
                    </a:ext>
                  </a:extLst>
                </a:gridCol>
              </a:tblGrid>
              <a:tr h="4920250">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DOBA REALIZACE MALÉHO PROJEKTU</a:t>
                      </a:r>
                    </a:p>
                    <a:p>
                      <a:pPr algn="just"/>
                      <a:endParaRPr lang="cs-CZ" sz="1800" b="0" kern="1200" dirty="0">
                        <a:solidFill>
                          <a:srgbClr val="000099"/>
                        </a:solidFill>
                        <a:effectLst/>
                        <a:latin typeface="+mn-lt"/>
                        <a:ea typeface="+mn-ea"/>
                        <a:cs typeface="+mn-cs"/>
                      </a:endParaRPr>
                    </a:p>
                    <a:p>
                      <a:pPr algn="just"/>
                      <a:r>
                        <a:rPr lang="cs-CZ" sz="1800" b="0" kern="1200" noProof="0" dirty="0">
                          <a:solidFill>
                            <a:schemeClr val="tx1"/>
                          </a:solidFill>
                          <a:effectLst/>
                          <a:latin typeface="+mn-lt"/>
                          <a:ea typeface="+mn-ea"/>
                          <a:cs typeface="+mn-cs"/>
                        </a:rPr>
                        <a:t>Zahájením fyzické realizace malého projektu se rozumí datum zahájení aktivit směřujících k naplnění obsahu a cílů. Dokončením malého projektu se rozumí datum ukončení fyzické realizace malého projektu (např. ukončení kulturní akce, zpracování studie apod.). Je to tedy datum, kdy příjemce plánuje ukončit veškeré aktivity související s realizací projektu. Doba realizace malého projektu je u každého projektu stanovena ve smlouvě o poskytnutí dotace na malý projekt. Doba trvání malého projektu by zpravidla neměla překročit 12 měsíců. Maximální doba realizace malých projektů může činit 18 měsíců.</a:t>
                      </a:r>
                    </a:p>
                    <a:p>
                      <a:endParaRPr lang="pl-PL" dirty="0"/>
                    </a:p>
                  </a:txBody>
                  <a:tcPr/>
                </a:tc>
                <a:tc>
                  <a:txBody>
                    <a:bodyPr/>
                    <a:lstStyle/>
                    <a:p>
                      <a:pPr algn="ctr"/>
                      <a:r>
                        <a:rPr lang="cs-CZ" altLang="cs-CZ" sz="1800" b="1" u="none" dirty="0">
                          <a:solidFill>
                            <a:srgbClr val="002060"/>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rgbClr val="002060"/>
                        </a:solidFill>
                        <a:effectLst>
                          <a:outerShdw blurRad="38100" dist="38100" dir="2700000" algn="tl">
                            <a:srgbClr val="000000">
                              <a:alpha val="43137"/>
                            </a:srgbClr>
                          </a:outerShdw>
                        </a:effectLst>
                        <a:latin typeface="+mn-lt"/>
                        <a:cs typeface="Arial" charset="0"/>
                      </a:endParaRPr>
                    </a:p>
                    <a:p>
                      <a:pPr algn="just"/>
                      <a:r>
                        <a:rPr lang="pl-PL" sz="1800" b="0" kern="1200" dirty="0">
                          <a:solidFill>
                            <a:srgbClr val="00206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4151868937"/>
                  </a:ext>
                </a:extLst>
              </a:tr>
            </a:tbl>
          </a:graphicData>
        </a:graphic>
      </p:graphicFrame>
    </p:spTree>
    <p:extLst>
      <p:ext uri="{BB962C8B-B14F-4D97-AF65-F5344CB8AC3E}">
        <p14:creationId xmlns:p14="http://schemas.microsoft.com/office/powerpoint/2010/main" val="716737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2950793093"/>
              </p:ext>
            </p:extLst>
          </p:nvPr>
        </p:nvGraphicFramePr>
        <p:xfrm>
          <a:off x="0" y="1077275"/>
          <a:ext cx="12120466" cy="4267200"/>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priority 2</a:t>
                      </a: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Cílem těchto aktivit je podpořit projekty a investice, které doplňují nabídku cestovního ruchu v dané přeshraniční lokalitě tak, aby tvořila jednotný a komplexní produkt cestovního ruchu.</a:t>
                      </a:r>
                    </a:p>
                    <a:p>
                      <a:pPr marL="285750" indent="-285750" algn="just">
                        <a:buFont typeface="Arial" panose="020B0604020202020204" pitchFamily="34" charset="0"/>
                        <a:buChar char="•"/>
                      </a:pPr>
                      <a:endParaRPr lang="cs-CZ" sz="1800" b="0" noProof="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S ohledem na stanovený cíl bude program podporovat ekologicky inovativní řešení, která přispívají k minimalizaci dopadu na klima. Může se jednat například o podporu energeticky úsporných řešení nebo využívání obnovitelných zdrojů energie v rámci budované infrastruktury cestovního ruchu. </a:t>
                      </a:r>
                    </a:p>
                    <a:p>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Ramach Priorytetu 2</a:t>
                      </a:r>
                    </a:p>
                    <a:p>
                      <a:pPr algn="ctr"/>
                      <a:endParaRPr lang="pl-PL" sz="2400" dirty="0">
                        <a:solidFill>
                          <a:srgbClr val="002060"/>
                        </a:solidFill>
                      </a:endParaRPr>
                    </a:p>
                    <a:p>
                      <a:pPr marL="285750" indent="-285750" algn="just">
                        <a:buFont typeface="Arial" panose="020B0604020202020204" pitchFamily="34" charset="0"/>
                        <a:buChar char="•"/>
                      </a:pPr>
                      <a:r>
                        <a:rPr lang="pl-PL" sz="1800" b="0" dirty="0">
                          <a:solidFill>
                            <a:srgbClr val="00206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a:t>
                      </a:r>
                      <a:br>
                        <a:rPr lang="pl-PL" sz="1800" b="0" dirty="0">
                          <a:solidFill>
                            <a:srgbClr val="002060"/>
                          </a:solidFill>
                          <a:effectLst/>
                          <a:ea typeface="Times New Roman" panose="02020603050405020304" pitchFamily="18" charset="0"/>
                          <a:cs typeface="Times New Roman" panose="02020603050405020304" pitchFamily="18" charset="0"/>
                        </a:rPr>
                      </a:br>
                      <a:r>
                        <a:rPr lang="pl-PL" sz="1800" b="0" dirty="0">
                          <a:solidFill>
                            <a:srgbClr val="002060"/>
                          </a:solidFill>
                          <a:effectLst/>
                          <a:ea typeface="Times New Roman" panose="02020603050405020304" pitchFamily="18" charset="0"/>
                          <a:cs typeface="Times New Roman" panose="02020603050405020304" pitchFamily="18" charset="0"/>
                        </a:rPr>
                        <a:t>i kompleksowy produkt turystyczny.</a:t>
                      </a:r>
                    </a:p>
                    <a:p>
                      <a:pPr marL="0" indent="0" algn="just">
                        <a:buFont typeface="Arial" panose="020B0604020202020204" pitchFamily="34" charset="0"/>
                        <a:buNone/>
                      </a:pPr>
                      <a:endParaRPr lang="pl-PL" sz="1800" b="0" dirty="0">
                        <a:solidFill>
                          <a:srgbClr val="00206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800" b="0" kern="0" dirty="0">
                          <a:solidFill>
                            <a:srgbClr val="002060"/>
                          </a:solidFill>
                          <a:effectLst/>
                          <a:ea typeface="Times New Roman" panose="02020603050405020304" pitchFamily="18" charset="0"/>
                        </a:rPr>
                        <a:t>Uwzględniając zdefiniowany cel, program będzie wspierał </a:t>
                      </a:r>
                      <a:r>
                        <a:rPr lang="pl-PL" sz="1800" b="0" kern="0" dirty="0" err="1">
                          <a:solidFill>
                            <a:srgbClr val="002060"/>
                          </a:solidFill>
                          <a:effectLst/>
                          <a:ea typeface="Times New Roman" panose="02020603050405020304" pitchFamily="18" charset="0"/>
                        </a:rPr>
                        <a:t>ekoinnowacyjne</a:t>
                      </a:r>
                      <a:r>
                        <a:rPr lang="pl-PL" sz="1800" b="0" kern="0" dirty="0">
                          <a:solidFill>
                            <a:srgbClr val="002060"/>
                          </a:solidFill>
                          <a:effectLst/>
                          <a:ea typeface="Times New Roman" panose="02020603050405020304" pitchFamily="18" charset="0"/>
                        </a:rPr>
                        <a:t> rozwiązania, które przyczyniają się </a:t>
                      </a:r>
                      <a:br>
                        <a:rPr lang="pl-PL" sz="1800" b="0" kern="0" dirty="0">
                          <a:solidFill>
                            <a:srgbClr val="002060"/>
                          </a:solidFill>
                          <a:effectLst/>
                          <a:ea typeface="Times New Roman" panose="02020603050405020304" pitchFamily="18" charset="0"/>
                        </a:rPr>
                      </a:br>
                      <a:r>
                        <a:rPr lang="pl-PL" sz="1800" b="0" kern="0" dirty="0">
                          <a:solidFill>
                            <a:srgbClr val="002060"/>
                          </a:solidFill>
                          <a:effectLst/>
                          <a:ea typeface="Times New Roman" panose="02020603050405020304" pitchFamily="18" charset="0"/>
                        </a:rPr>
                        <a:t>do minimalizacji wpływu na klimat. Może to być np. wsparcie rozwiązań energooszczędnych czy wykorzystanie odnawialnych źródeł energii w ramach budowanej infrastruktury turystycznej. </a:t>
                      </a:r>
                      <a:endParaRPr lang="pl-PL" sz="1800" b="0" dirty="0">
                        <a:solidFill>
                          <a:srgbClr val="002060"/>
                        </a:solidFill>
                        <a:effectLst/>
                        <a:ea typeface="Times New Roman" panose="02020603050405020304" pitchFamily="18" charset="0"/>
                        <a:cs typeface="Times New Roman" panose="02020603050405020304" pitchFamily="18" charset="0"/>
                      </a:endParaRPr>
                    </a:p>
                    <a:p>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3426A1B-B483-8328-B07C-99AB5AF84CEC}"/>
              </a:ext>
            </a:extLst>
          </p:cNvPr>
          <p:cNvGraphicFramePr>
            <a:graphicFrameLocks noGrp="1"/>
          </p:cNvGraphicFramePr>
          <p:nvPr>
            <p:extLst>
              <p:ext uri="{D42A27DB-BD31-4B8C-83A1-F6EECF244321}">
                <p14:modId xmlns:p14="http://schemas.microsoft.com/office/powerpoint/2010/main" val="4104515119"/>
              </p:ext>
            </p:extLst>
          </p:nvPr>
        </p:nvGraphicFramePr>
        <p:xfrm>
          <a:off x="102635" y="993577"/>
          <a:ext cx="11986728" cy="4439920"/>
        </p:xfrm>
        <a:graphic>
          <a:graphicData uri="http://schemas.openxmlformats.org/drawingml/2006/table">
            <a:tbl>
              <a:tblPr firstRow="1" bandRow="1">
                <a:tableStyleId>{2D5ABB26-0587-4C30-8999-92F81FD0307C}</a:tableStyleId>
              </a:tblPr>
              <a:tblGrid>
                <a:gridCol w="5993364">
                  <a:extLst>
                    <a:ext uri="{9D8B030D-6E8A-4147-A177-3AD203B41FA5}">
                      <a16:colId xmlns:a16="http://schemas.microsoft.com/office/drawing/2014/main" val="2353289081"/>
                    </a:ext>
                  </a:extLst>
                </a:gridCol>
                <a:gridCol w="5993364">
                  <a:extLst>
                    <a:ext uri="{9D8B030D-6E8A-4147-A177-3AD203B41FA5}">
                      <a16:colId xmlns:a16="http://schemas.microsoft.com/office/drawing/2014/main" val="3133131512"/>
                    </a:ext>
                  </a:extLst>
                </a:gridCol>
              </a:tblGrid>
              <a:tr h="4418348">
                <a:tc>
                  <a:txBody>
                    <a:bodyPr/>
                    <a:lstStyle/>
                    <a:p>
                      <a:pPr algn="ctr"/>
                      <a:endParaRPr lang="cs-CZ" sz="1700" b="1" u="sng" cap="small" baseline="0" dirty="0">
                        <a:solidFill>
                          <a:schemeClr val="tx1"/>
                        </a:solidFill>
                        <a:effectLst>
                          <a:outerShdw blurRad="38100" dist="38100" dir="2700000" algn="tl">
                            <a:srgbClr val="000000">
                              <a:alpha val="43137"/>
                            </a:srgbClr>
                          </a:outerShdw>
                        </a:effectLst>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1. Podpora vzniku nových, resp. rozvoj stávajících prvků cestovního ruchu</a:t>
                      </a:r>
                    </a:p>
                    <a:p>
                      <a:pPr marL="0" lvl="1" indent="0">
                        <a:spcBef>
                          <a:spcPts val="600"/>
                        </a:spcBef>
                        <a:spcAft>
                          <a:spcPts val="0"/>
                        </a:spcAft>
                        <a:buFont typeface="Arial" panose="020B0604020202020204" pitchFamily="34" charset="0"/>
                        <a:buNone/>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prvky cestovního ruchu, jejichž cílem je rozšířit, příp. propojit stávající nabídku turistických produktů v daném regionu. </a:t>
                      </a:r>
                      <a:endPar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oprava, revitalizace a / nebo zpřístupnění hmotných památek</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podpora rozvoje muzeí a expozic</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cyklostezek / cyklotras / singltreků</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vodáckých tras, pěších tras, hipostezek, apod.</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veřejná turistická infrastruktura</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nehmotné kulturní dědictví</a:t>
                      </a:r>
                    </a:p>
                    <a:p>
                      <a:endParaRPr lang="pl-PL" sz="1700" dirty="0"/>
                    </a:p>
                  </a:txBody>
                  <a:tcPr/>
                </a:tc>
                <a:tc>
                  <a:txBody>
                    <a:bodyPr/>
                    <a:lstStyle/>
                    <a:p>
                      <a:pPr algn="ctr"/>
                      <a:endParaRPr lang="cs-CZ" sz="1700" b="1" u="sng" cap="small" baseline="0" dirty="0">
                        <a:solidFill>
                          <a:srgbClr val="00206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700" b="1" dirty="0">
                          <a:solidFill>
                            <a:srgbClr val="00206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700" b="0" dirty="0">
                          <a:solidFill>
                            <a:srgbClr val="00206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700" b="1" u="none"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rozwój sieci ścieżek rowerowych/tras rowerowych/ </a:t>
                      </a:r>
                      <a:r>
                        <a:rPr lang="pl-PL" sz="1700" b="0" dirty="0" err="1">
                          <a:solidFill>
                            <a:srgbClr val="002060"/>
                          </a:solidFill>
                          <a:effectLst/>
                          <a:ea typeface="Calibri" panose="020F0502020204030204" pitchFamily="34" charset="0"/>
                          <a:cs typeface="Times New Roman" panose="02020603050405020304" pitchFamily="18" charset="0"/>
                        </a:rPr>
                        <a:t>singletracków</a:t>
                      </a:r>
                      <a:endParaRPr lang="pl-PL" sz="1700" b="0" dirty="0">
                        <a:solidFill>
                          <a:srgbClr val="002060"/>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700" b="0" dirty="0">
                          <a:solidFill>
                            <a:srgbClr val="002060"/>
                          </a:solidFill>
                        </a:rPr>
                        <a:t>rozwój sieci szlaków wodnych, pieszych i jeździeckich itp.</a:t>
                      </a:r>
                    </a:p>
                    <a:p>
                      <a:pPr marL="285750" indent="-285750" algn="just">
                        <a:buFont typeface="Wingdings" panose="05000000000000000000" pitchFamily="2" charset="2"/>
                        <a:buChar char="Ø"/>
                      </a:pPr>
                      <a:r>
                        <a:rPr lang="pl-PL" sz="1700" b="0" dirty="0">
                          <a:solidFill>
                            <a:srgbClr val="002060"/>
                          </a:solidFill>
                        </a:rPr>
                        <a:t>publiczna infrastruktura turystyczna</a:t>
                      </a:r>
                    </a:p>
                    <a:p>
                      <a:pPr marL="285750" indent="-285750" algn="just">
                        <a:buFont typeface="Wingdings" panose="05000000000000000000" pitchFamily="2" charset="2"/>
                        <a:buChar char="Ø"/>
                      </a:pPr>
                      <a:r>
                        <a:rPr lang="pl-PL" sz="1700" b="0" dirty="0">
                          <a:solidFill>
                            <a:srgbClr val="002060"/>
                          </a:solidFill>
                        </a:rPr>
                        <a:t>niematerialne dziedzictwo kulturowe</a:t>
                      </a:r>
                    </a:p>
                    <a:p>
                      <a:endParaRPr lang="pl-PL" sz="1700" dirty="0"/>
                    </a:p>
                  </a:txBody>
                  <a:tcPr/>
                </a:tc>
                <a:extLst>
                  <a:ext uri="{0D108BD9-81ED-4DB2-BD59-A6C34878D82A}">
                    <a16:rowId xmlns:a16="http://schemas.microsoft.com/office/drawing/2014/main" val="466922174"/>
                  </a:ext>
                </a:extLst>
              </a:tr>
            </a:tbl>
          </a:graphicData>
        </a:graphic>
      </p:graphicFrame>
    </p:spTree>
    <p:extLst>
      <p:ext uri="{BB962C8B-B14F-4D97-AF65-F5344CB8AC3E}">
        <p14:creationId xmlns:p14="http://schemas.microsoft.com/office/powerpoint/2010/main" val="1897456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0CF75-B049-EE05-2821-6BAEF0FEBBDF}"/>
              </a:ext>
            </a:extLst>
          </p:cNvPr>
          <p:cNvGraphicFramePr>
            <a:graphicFrameLocks noGrp="1"/>
          </p:cNvGraphicFramePr>
          <p:nvPr>
            <p:extLst>
              <p:ext uri="{D42A27DB-BD31-4B8C-83A1-F6EECF244321}">
                <p14:modId xmlns:p14="http://schemas.microsoft.com/office/powerpoint/2010/main" val="815045506"/>
              </p:ext>
            </p:extLst>
          </p:nvPr>
        </p:nvGraphicFramePr>
        <p:xfrm>
          <a:off x="774441" y="1038490"/>
          <a:ext cx="10779678" cy="4302760"/>
        </p:xfrm>
        <a:graphic>
          <a:graphicData uri="http://schemas.openxmlformats.org/drawingml/2006/table">
            <a:tbl>
              <a:tblPr firstRow="1" bandRow="1">
                <a:tableStyleId>{2D5ABB26-0587-4C30-8999-92F81FD0307C}</a:tableStyleId>
              </a:tblPr>
              <a:tblGrid>
                <a:gridCol w="5389839">
                  <a:extLst>
                    <a:ext uri="{9D8B030D-6E8A-4147-A177-3AD203B41FA5}">
                      <a16:colId xmlns:a16="http://schemas.microsoft.com/office/drawing/2014/main" val="2452571298"/>
                    </a:ext>
                  </a:extLst>
                </a:gridCol>
                <a:gridCol w="5389839">
                  <a:extLst>
                    <a:ext uri="{9D8B030D-6E8A-4147-A177-3AD203B41FA5}">
                      <a16:colId xmlns:a16="http://schemas.microsoft.com/office/drawing/2014/main" val="3344457137"/>
                    </a:ext>
                  </a:extLst>
                </a:gridCol>
              </a:tblGrid>
              <a:tr h="370840">
                <a:tc>
                  <a:txBody>
                    <a:bodyPr/>
                    <a:lstStyle/>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2. Propojování a vytváření produktů cestovního ruchu a jejich propagace</a:t>
                      </a:r>
                    </a:p>
                    <a:p>
                      <a:pPr marL="0" lvl="1" indent="0">
                        <a:spcBef>
                          <a:spcPts val="600"/>
                        </a:spcBef>
                        <a:spcAft>
                          <a:spcPts val="0"/>
                        </a:spcAft>
                        <a:buFont typeface="Arial" panose="020B0604020202020204" pitchFamily="34" charset="0"/>
                        <a:buNone/>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aktivity, které pomohou upevnit povědomí potenciálních návštěvníků o česko-polském příhraničí jako společném turistickém regionu. </a:t>
                      </a:r>
                    </a:p>
                    <a:p>
                      <a:pPr marL="0" lvl="1" indent="0">
                        <a:spcBef>
                          <a:spcPts val="600"/>
                        </a:spcBef>
                        <a:spcAft>
                          <a:spcPts val="0"/>
                        </a:spcAft>
                        <a:buFont typeface="Arial" panose="020B0604020202020204" pitchFamily="34" charset="0"/>
                        <a:buNone/>
                      </a:pPr>
                      <a:endPar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navrhování a realizace společných koncepčních řešení pro rozvoj, propagaci (s akcentem na moderní a udržitelné formy) a využívání kulturního a přírodního dědictví</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propojování a rozvoj stávajících produktů cestovního ruchu (např. vznik společné značky), případně aktivity spojené se vznikem nových přeshraničních produktů</a:t>
                      </a:r>
                    </a:p>
                    <a:p>
                      <a:endParaRPr lang="pl-PL" dirty="0"/>
                    </a:p>
                  </a:txBody>
                  <a:tcPr/>
                </a:tc>
                <a:tc>
                  <a:txBody>
                    <a:bodyPr/>
                    <a:lstStyle/>
                    <a:p>
                      <a:pPr marL="0" indent="0" algn="just">
                        <a:lnSpc>
                          <a:spcPct val="100000"/>
                        </a:lnSpc>
                        <a:spcBef>
                          <a:spcPts val="200"/>
                        </a:spcBef>
                        <a:spcAft>
                          <a:spcPts val="200"/>
                        </a:spcAft>
                        <a:buFont typeface="+mj-lt"/>
                        <a:buNone/>
                      </a:pPr>
                      <a:r>
                        <a:rPr lang="pl-PL" sz="16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00206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rgbClr val="002060"/>
                          </a:solidFill>
                          <a:effectLst/>
                          <a:ea typeface="Calibri" panose="020F0502020204030204" pitchFamily="34" charset="0"/>
                          <a:cs typeface="Times New Roman" panose="02020603050405020304" pitchFamily="18" charset="0"/>
                        </a:rPr>
                      </a:br>
                      <a:r>
                        <a:rPr lang="pl-PL" sz="1600" b="0" dirty="0">
                          <a:solidFill>
                            <a:srgbClr val="002060"/>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600" b="0" dirty="0">
                        <a:solidFill>
                          <a:srgbClr val="002060"/>
                        </a:solidFill>
                      </a:endParaRPr>
                    </a:p>
                    <a:p>
                      <a:endParaRPr lang="pl-PL" dirty="0"/>
                    </a:p>
                  </a:txBody>
                  <a:tcPr/>
                </a:tc>
                <a:extLst>
                  <a:ext uri="{0D108BD9-81ED-4DB2-BD59-A6C34878D82A}">
                    <a16:rowId xmlns:a16="http://schemas.microsoft.com/office/drawing/2014/main" val="2692150337"/>
                  </a:ext>
                </a:extLst>
              </a:tr>
            </a:tbl>
          </a:graphicData>
        </a:graphic>
      </p:graphicFrame>
    </p:spTree>
    <p:extLst>
      <p:ext uri="{BB962C8B-B14F-4D97-AF65-F5344CB8AC3E}">
        <p14:creationId xmlns:p14="http://schemas.microsoft.com/office/powerpoint/2010/main" val="3366364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390803" y="1093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315589" y="5417896"/>
            <a:ext cx="4809754" cy="1200914"/>
          </a:xfrm>
          <a:prstGeom prst="rect">
            <a:avLst/>
          </a:prstGeom>
        </p:spPr>
      </p:pic>
      <p:graphicFrame>
        <p:nvGraphicFramePr>
          <p:cNvPr id="16" name="Tabela 15">
            <a:extLst>
              <a:ext uri="{FF2B5EF4-FFF2-40B4-BE49-F238E27FC236}">
                <a16:creationId xmlns:a16="http://schemas.microsoft.com/office/drawing/2014/main" id="{04718F20-DE59-3949-F46E-C008B6D2C0CA}"/>
              </a:ext>
            </a:extLst>
          </p:cNvPr>
          <p:cNvGraphicFramePr>
            <a:graphicFrameLocks noGrp="1"/>
          </p:cNvGraphicFramePr>
          <p:nvPr>
            <p:extLst>
              <p:ext uri="{D42A27DB-BD31-4B8C-83A1-F6EECF244321}">
                <p14:modId xmlns:p14="http://schemas.microsoft.com/office/powerpoint/2010/main" val="3750159363"/>
              </p:ext>
            </p:extLst>
          </p:nvPr>
        </p:nvGraphicFramePr>
        <p:xfrm>
          <a:off x="167951" y="719666"/>
          <a:ext cx="11633246" cy="446024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4246398847"/>
                    </a:ext>
                  </a:extLst>
                </a:gridCol>
                <a:gridCol w="5816623">
                  <a:extLst>
                    <a:ext uri="{9D8B030D-6E8A-4147-A177-3AD203B41FA5}">
                      <a16:colId xmlns:a16="http://schemas.microsoft.com/office/drawing/2014/main" val="3986328262"/>
                    </a:ext>
                  </a:extLst>
                </a:gridCol>
              </a:tblGrid>
              <a:tr h="4237514">
                <a:tc>
                  <a:txBody>
                    <a:bodyPr/>
                    <a:lstStyle/>
                    <a:p>
                      <a:pPr marL="0" lvl="1" indent="0" algn="just">
                        <a:spcBef>
                          <a:spcPts val="600"/>
                        </a:spcBef>
                        <a:spcAft>
                          <a:spcPts val="0"/>
                        </a:spcAft>
                        <a:buFont typeface="Arial" panose="020B0604020202020204" pitchFamily="34" charset="0"/>
                        <a:buNone/>
                      </a:pPr>
                      <a:endPar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Arial" pitchFamily="34" charset="0"/>
                        </a:rPr>
                        <a:t>3. Podpora doprovodných aktivit souvisejících s rozvojem cestovního ruchu</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Dále jsou podporovány aktivity zlepšující kvalitu poskytovaných služeb a zvyšující turistickou atraktivitu česko-polského území jako významného turistického regionu.</a:t>
                      </a:r>
                    </a:p>
                    <a:p>
                      <a:pPr marL="0" lvl="1" indent="0" algn="just">
                        <a:spcBef>
                          <a:spcPts val="600"/>
                        </a:spcBef>
                        <a:spcAft>
                          <a:spcPts val="0"/>
                        </a:spcAft>
                        <a:buFont typeface="Arial" panose="020B0604020202020204" pitchFamily="34" charset="0"/>
                        <a:buNone/>
                      </a:pPr>
                      <a:endPar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tyto aktivity:</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monitoring návštěvnosti</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jazykové a odborné vzdělávání pracovníků v cestovním ruchu</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výměnné stáže pracovníků v cestovním ruchu</a:t>
                      </a:r>
                    </a:p>
                    <a:p>
                      <a:endParaRPr lang="pl-PL" sz="1500" dirty="0"/>
                    </a:p>
                  </a:txBody>
                  <a:tcPr/>
                </a:tc>
                <a:tc>
                  <a:txBody>
                    <a:bodyPr/>
                    <a:lstStyle/>
                    <a:p>
                      <a:pPr algn="ctr"/>
                      <a:endParaRPr lang="cs-CZ" sz="15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5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Wsparcie działań towarzyszących związanych z rozwojem turystyki </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002060"/>
                        </a:solidFill>
                        <a:effectLst/>
                        <a:ea typeface="Calibri" panose="020F0502020204030204" pitchFamily="34" charset="0"/>
                        <a:cs typeface="Times New Roman" panose="02020603050405020304" pitchFamily="18" charset="0"/>
                      </a:endParaRPr>
                    </a:p>
                    <a:p>
                      <a:endParaRPr lang="pl-PL" sz="1500" dirty="0"/>
                    </a:p>
                  </a:txBody>
                  <a:tcPr/>
                </a:tc>
                <a:extLst>
                  <a:ext uri="{0D108BD9-81ED-4DB2-BD59-A6C34878D82A}">
                    <a16:rowId xmlns:a16="http://schemas.microsoft.com/office/drawing/2014/main" val="3913943191"/>
                  </a:ext>
                </a:extLst>
              </a:tr>
            </a:tbl>
          </a:graphicData>
        </a:graphic>
      </p:graphicFrame>
    </p:spTree>
    <p:extLst>
      <p:ext uri="{BB962C8B-B14F-4D97-AF65-F5344CB8AC3E}">
        <p14:creationId xmlns:p14="http://schemas.microsoft.com/office/powerpoint/2010/main" val="123809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732244398"/>
              </p:ext>
            </p:extLst>
          </p:nvPr>
        </p:nvGraphicFramePr>
        <p:xfrm>
          <a:off x="572324" y="1185897"/>
          <a:ext cx="10739534" cy="362762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indent="0" algn="ctr">
                        <a:buFont typeface="Wingdings" panose="05000000000000000000" pitchFamily="2" charset="2"/>
                        <a:buNone/>
                      </a:pPr>
                      <a:r>
                        <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INDIKÁTORY VÝSTUPU MALÝCH PROJEKTŮ V PRIORITĚ 2</a:t>
                      </a: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musí zvolit alespoň jeden indikátor výstupu</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může volit pouze indikátory přiřazené dane výzvě; z nich musí ovšem zvolit všechny indikátory, které jsou pro projekt relevantní</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realističnost stanovené cílové hodnoty je předmětem bodového hodnocení expertů</a:t>
                      </a:r>
                    </a:p>
                    <a:p>
                      <a:endParaRPr lang="pl-PL" sz="1600" dirty="0"/>
                    </a:p>
                  </a:txBody>
                  <a:tcPr/>
                </a:tc>
                <a:tc>
                  <a:txBody>
                    <a:bodyPr/>
                    <a:lstStyle/>
                    <a:p>
                      <a:pPr marL="0" indent="0" algn="ctr">
                        <a:buFont typeface="Wingdings" panose="05000000000000000000" pitchFamily="2" charset="2"/>
                        <a:buNone/>
                      </a:pPr>
                      <a:r>
                        <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endParaRPr lang="pl-PL" sz="16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1082651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95635" y="499999"/>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2510735538"/>
              </p:ext>
            </p:extLst>
          </p:nvPr>
        </p:nvGraphicFramePr>
        <p:xfrm>
          <a:off x="572324" y="1552189"/>
          <a:ext cx="10739534" cy="3395472"/>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285750" lvl="0" indent="-285750" algn="just">
                        <a:lnSpc>
                          <a:spcPct val="115000"/>
                        </a:lnSpc>
                        <a:spcBef>
                          <a:spcPts val="500"/>
                        </a:spcBef>
                        <a:spcAft>
                          <a:spcPts val="0"/>
                        </a:spcAft>
                        <a:buFont typeface="Wingdings" panose="05000000000000000000" pitchFamily="2" charset="2"/>
                        <a:buChar char="Ø"/>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z hlediska naplnění indikátoru je rozhodující celková dosažená hodnota na úrovni celého projektu; podíl plnění jednotlivými partnery je v žádosti uváděn pro lepší představu o přeshraničním dopadu projektu </a:t>
                      </a: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u všech vybraných indikátorů je třeba zvolit datum cílové hodnoty - nesmí být pozdější než je datum ukončení projektu</a:t>
                      </a:r>
                    </a:p>
                    <a:p>
                      <a:endParaRPr lang="pl-PL" sz="1800" dirty="0"/>
                    </a:p>
                  </a:txBody>
                  <a:tcPr/>
                </a:tc>
                <a:tc>
                  <a:txBody>
                    <a:bodyPr/>
                    <a:lstStyle/>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dla wszystkich wybranych wskaźników należy wybrać datę wartości docelowej – nie może być ona późniejsza niż data zakończenia projektu.</a:t>
                      </a:r>
                    </a:p>
                    <a:p>
                      <a:endParaRPr lang="pl-PL" sz="18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3769086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009D017-498F-CC3E-F445-5813CFF654E1}"/>
              </a:ext>
            </a:extLst>
          </p:cNvPr>
          <p:cNvGraphicFramePr>
            <a:graphicFrameLocks noGrp="1"/>
          </p:cNvGraphicFramePr>
          <p:nvPr>
            <p:extLst>
              <p:ext uri="{D42A27DB-BD31-4B8C-83A1-F6EECF244321}">
                <p14:modId xmlns:p14="http://schemas.microsoft.com/office/powerpoint/2010/main" val="1954755735"/>
              </p:ext>
            </p:extLst>
          </p:nvPr>
        </p:nvGraphicFramePr>
        <p:xfrm>
          <a:off x="390802" y="1071794"/>
          <a:ext cx="10656550" cy="4714412"/>
        </p:xfrm>
        <a:graphic>
          <a:graphicData uri="http://schemas.openxmlformats.org/drawingml/2006/table">
            <a:tbl>
              <a:tblPr firstRow="1" bandRow="1">
                <a:tableStyleId>{2D5ABB26-0587-4C30-8999-92F81FD0307C}</a:tableStyleId>
              </a:tblPr>
              <a:tblGrid>
                <a:gridCol w="5328275">
                  <a:extLst>
                    <a:ext uri="{9D8B030D-6E8A-4147-A177-3AD203B41FA5}">
                      <a16:colId xmlns:a16="http://schemas.microsoft.com/office/drawing/2014/main" val="3980361558"/>
                    </a:ext>
                  </a:extLst>
                </a:gridCol>
                <a:gridCol w="5328275">
                  <a:extLst>
                    <a:ext uri="{9D8B030D-6E8A-4147-A177-3AD203B41FA5}">
                      <a16:colId xmlns:a16="http://schemas.microsoft.com/office/drawing/2014/main" val="1828166328"/>
                    </a:ext>
                  </a:extLst>
                </a:gridCol>
              </a:tblGrid>
              <a:tr h="4714412">
                <a:tc>
                  <a:txBody>
                    <a:bodyPr/>
                    <a:lstStyle/>
                    <a:p>
                      <a:pPr marL="36000" lvl="0" indent="0" algn="just">
                        <a:lnSpc>
                          <a:spcPct val="100000"/>
                        </a:lnSpc>
                        <a:spcBef>
                          <a:spcPts val="0"/>
                        </a:spcBef>
                        <a:spcAft>
                          <a:spcPts val="600"/>
                        </a:spcAft>
                        <a:buFont typeface="Wingdings" panose="05000000000000000000" pitchFamily="2" charset="2"/>
                        <a:buNone/>
                      </a:pPr>
                      <a:r>
                        <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V prioritě 2 musí žadatel v projektové žádosti zvolit minimálně jeden z následujících indikátorů:</a:t>
                      </a: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Účast na společných programech odborné přípravy</a:t>
                      </a:r>
                      <a:endParaRPr lang="cs-CZ" sz="1800" b="1" u="sng" noProof="0"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8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extLst>
                  <a:ext uri="{0D108BD9-81ED-4DB2-BD59-A6C34878D82A}">
                    <a16:rowId xmlns:a16="http://schemas.microsoft.com/office/drawing/2014/main" val="1160821220"/>
                  </a:ext>
                </a:extLst>
              </a:tr>
            </a:tbl>
          </a:graphicData>
        </a:graphic>
      </p:graphicFrame>
    </p:spTree>
    <p:extLst>
      <p:ext uri="{BB962C8B-B14F-4D97-AF65-F5344CB8AC3E}">
        <p14:creationId xmlns:p14="http://schemas.microsoft.com/office/powerpoint/2010/main" val="1444578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1703453351"/>
              </p:ext>
            </p:extLst>
          </p:nvPr>
        </p:nvGraphicFramePr>
        <p:xfrm>
          <a:off x="195401" y="1183772"/>
          <a:ext cx="11689230" cy="352044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algn="ctr">
                        <a:lnSpc>
                          <a:spcPct val="100000"/>
                        </a:lnSpc>
                      </a:pPr>
                      <a:r>
                        <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rPr>
                        <a:t>INDIKÁTOR VÝSLEDKU MALÝCH PROJEKTŮ V PRIORITĚ 2</a:t>
                      </a:r>
                    </a:p>
                    <a:p>
                      <a:pPr algn="ctr">
                        <a:lnSpc>
                          <a:spcPct val="100000"/>
                        </a:lnSpc>
                      </a:pPr>
                      <a:endPar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musí zvolit nejméně jeden indikátor výsledku</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může volit pouze indikátory přiřazené dané výzvě; z nich musí ovšem zvolit všechny indikátory, které jsou pro daný projekt relevantní</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endParaRPr lang="cs-CZ" sz="1600" b="0" u="none" noProof="0" dirty="0">
                        <a:solidFill>
                          <a:schemeClr val="tx1"/>
                        </a:solidFill>
                        <a:effectLst/>
                        <a:ea typeface="Calibri" panose="020F0502020204030204" pitchFamily="34" charset="0"/>
                        <a:cs typeface="Times New Roman" panose="02020603050405020304" pitchFamily="18" charset="0"/>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je nutné během realizace projektu sledovat a dosažené hodnoty vykazovat</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u některých indikátorů výsledku se dosažena hodnota vykazuje až v období jednoho roku po skončení projektu</a:t>
                      </a:r>
                      <a:endParaRPr lang="pl-PL" sz="1600" b="0" u="none" dirty="0">
                        <a:solidFill>
                          <a:schemeClr val="tx1"/>
                        </a:solidFill>
                        <a:effectLst/>
                        <a:ea typeface="Calibri" panose="020F0502020204030204" pitchFamily="34" charset="0"/>
                        <a:cs typeface="Times New Roman" panose="02020603050405020304" pitchFamily="18" charset="0"/>
                      </a:endParaRPr>
                    </a:p>
                    <a:p>
                      <a:endParaRPr lang="pl-PL" dirty="0"/>
                    </a:p>
                  </a:txBody>
                  <a:tcPr/>
                </a:tc>
                <a:tc>
                  <a:txBody>
                    <a:bodyPr/>
                    <a:lstStyle/>
                    <a:p>
                      <a:pPr algn="ctr">
                        <a:lnSpc>
                          <a:spcPct val="100000"/>
                        </a:lnSpc>
                      </a:pPr>
                      <a:r>
                        <a:rPr lang="pl-PL" sz="1500" b="1" u="sng" kern="1200" cap="all" dirty="0">
                          <a:solidFill>
                            <a:srgbClr val="002060"/>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600" b="1" u="sng" kern="1200" cap="all" dirty="0">
                        <a:solidFill>
                          <a:srgbClr val="002060"/>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23B62C1-0934-7DA1-1FE8-B6AD1ECEFC29}"/>
              </a:ext>
            </a:extLst>
          </p:cNvPr>
          <p:cNvGraphicFramePr>
            <a:graphicFrameLocks noGrp="1"/>
          </p:cNvGraphicFramePr>
          <p:nvPr>
            <p:extLst>
              <p:ext uri="{D42A27DB-BD31-4B8C-83A1-F6EECF244321}">
                <p14:modId xmlns:p14="http://schemas.microsoft.com/office/powerpoint/2010/main" val="1896314880"/>
              </p:ext>
            </p:extLst>
          </p:nvPr>
        </p:nvGraphicFramePr>
        <p:xfrm>
          <a:off x="1800808" y="1158270"/>
          <a:ext cx="8649478" cy="4178905"/>
        </p:xfrm>
        <a:graphic>
          <a:graphicData uri="http://schemas.openxmlformats.org/drawingml/2006/table">
            <a:tbl>
              <a:tblPr firstRow="1" bandRow="1">
                <a:tableStyleId>{2D5ABB26-0587-4C30-8999-92F81FD0307C}</a:tableStyleId>
              </a:tblPr>
              <a:tblGrid>
                <a:gridCol w="4324739">
                  <a:extLst>
                    <a:ext uri="{9D8B030D-6E8A-4147-A177-3AD203B41FA5}">
                      <a16:colId xmlns:a16="http://schemas.microsoft.com/office/drawing/2014/main" val="2817911556"/>
                    </a:ext>
                  </a:extLst>
                </a:gridCol>
                <a:gridCol w="4324739">
                  <a:extLst>
                    <a:ext uri="{9D8B030D-6E8A-4147-A177-3AD203B41FA5}">
                      <a16:colId xmlns:a16="http://schemas.microsoft.com/office/drawing/2014/main" val="3563041659"/>
                    </a:ext>
                  </a:extLst>
                </a:gridCol>
              </a:tblGrid>
              <a:tr h="4178905">
                <a:tc>
                  <a:txBody>
                    <a:bodyPr/>
                    <a:lstStyle/>
                    <a:p>
                      <a:pPr algn="just">
                        <a:lnSpc>
                          <a:spcPct val="115000"/>
                        </a:lnSpc>
                        <a:spcBef>
                          <a:spcPts val="500"/>
                        </a:spcBef>
                        <a:spcAft>
                          <a:spcPts val="1000"/>
                        </a:spcAft>
                      </a:pPr>
                      <a:r>
                        <a:rPr lang="cs-CZ" sz="1800" b="1" noProof="0" dirty="0">
                          <a:solidFill>
                            <a:schemeClr val="tx1"/>
                          </a:solidFill>
                          <a:effectLst/>
                          <a:latin typeface="+mn-lt"/>
                          <a:ea typeface="Times New Roman" panose="02020603050405020304" pitchFamily="18" charset="0"/>
                          <a:cs typeface="Times New Roman" panose="02020603050405020304" pitchFamily="18" charset="0"/>
                        </a:rPr>
                        <a:t>Výsledkové indikátory v rámci priority 2:</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osob se zvýšeným povědomím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 podpořených turistických produktech</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návštěvníků podpořených lokalit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v oblasti kultury a cestovního ruchu</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a:t>
                      </a:r>
                    </a:p>
                    <a:p>
                      <a:pPr marL="285750" indent="-285750" algn="just">
                        <a:buFont typeface="Wingdings" panose="05000000000000000000" pitchFamily="2" charset="2"/>
                        <a:buChar char="v"/>
                      </a:pPr>
                      <a:r>
                        <a:rPr lang="cs-CZ" sz="1800" b="0" kern="0" noProof="0" dirty="0">
                          <a:solidFill>
                            <a:schemeClr val="tx1"/>
                          </a:solidFill>
                          <a:effectLst/>
                          <a:latin typeface="+mn-lt"/>
                          <a:ea typeface="Times New Roman" panose="02020603050405020304" pitchFamily="18" charset="0"/>
                        </a:rPr>
                        <a:t>Dokončené společné programy odborné přípravy</a:t>
                      </a:r>
                      <a:endParaRPr lang="cs-CZ" sz="1800" b="0" u="none" noProof="0" dirty="0">
                        <a:solidFill>
                          <a:schemeClr val="tx1"/>
                        </a:solidFill>
                        <a:effectLst/>
                        <a:latin typeface="+mn-lt"/>
                        <a:ea typeface="Calibri" panose="020F0502020204030204" pitchFamily="34" charset="0"/>
                        <a:cs typeface="Times New Roman" panose="02020603050405020304" pitchFamily="18" charset="0"/>
                      </a:endParaRPr>
                    </a:p>
                    <a:p>
                      <a:endParaRPr lang="pl-PL" sz="1800" dirty="0"/>
                    </a:p>
                  </a:txBody>
                  <a:tcPr/>
                </a:tc>
                <a:tc>
                  <a:txBody>
                    <a:bodyPr/>
                    <a:lstStyle/>
                    <a:p>
                      <a:pPr algn="just">
                        <a:lnSpc>
                          <a:spcPct val="115000"/>
                        </a:lnSpc>
                        <a:spcBef>
                          <a:spcPts val="500"/>
                        </a:spcBef>
                        <a:spcAft>
                          <a:spcPts val="1000"/>
                        </a:spcAft>
                      </a:pPr>
                      <a:r>
                        <a:rPr lang="pl-PL" sz="1800" b="1" dirty="0">
                          <a:solidFill>
                            <a:srgbClr val="00206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800" b="0" kern="0" dirty="0">
                          <a:solidFill>
                            <a:srgbClr val="002060"/>
                          </a:solidFill>
                          <a:effectLst/>
                          <a:latin typeface="+mn-lt"/>
                          <a:ea typeface="Times New Roman" panose="02020603050405020304" pitchFamily="18" charset="0"/>
                        </a:rPr>
                        <a:t>Liczba osób kończących wspólne programy szkoleniowe. </a:t>
                      </a:r>
                      <a:endParaRPr lang="pl-PL" sz="1800" b="0" u="none" dirty="0">
                        <a:solidFill>
                          <a:srgbClr val="002060"/>
                        </a:solidFill>
                        <a:effectLst/>
                        <a:latin typeface="+mn-lt"/>
                        <a:ea typeface="Calibri" panose="020F0502020204030204" pitchFamily="34" charset="0"/>
                        <a:cs typeface="Times New Roman" panose="02020603050405020304" pitchFamily="18" charset="0"/>
                      </a:endParaRPr>
                    </a:p>
                    <a:p>
                      <a:endParaRPr lang="pl-PL" sz="1800" dirty="0"/>
                    </a:p>
                  </a:txBody>
                  <a:tcPr/>
                </a:tc>
                <a:extLst>
                  <a:ext uri="{0D108BD9-81ED-4DB2-BD59-A6C34878D82A}">
                    <a16:rowId xmlns:a16="http://schemas.microsoft.com/office/drawing/2014/main" val="3702357055"/>
                  </a:ext>
                </a:extLst>
              </a:tr>
            </a:tbl>
          </a:graphicData>
        </a:graphic>
      </p:graphicFrame>
    </p:spTree>
    <p:extLst>
      <p:ext uri="{BB962C8B-B14F-4D97-AF65-F5344CB8AC3E}">
        <p14:creationId xmlns:p14="http://schemas.microsoft.com/office/powerpoint/2010/main" val="4243508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E2104E3-F48D-6422-657B-7566AC1FD5E5}"/>
              </a:ext>
            </a:extLst>
          </p:cNvPr>
          <p:cNvGraphicFramePr>
            <a:graphicFrameLocks noGrp="1"/>
          </p:cNvGraphicFramePr>
          <p:nvPr>
            <p:extLst>
              <p:ext uri="{D42A27DB-BD31-4B8C-83A1-F6EECF244321}">
                <p14:modId xmlns:p14="http://schemas.microsoft.com/office/powerpoint/2010/main" val="3614285623"/>
              </p:ext>
            </p:extLst>
          </p:nvPr>
        </p:nvGraphicFramePr>
        <p:xfrm>
          <a:off x="1017037" y="1016133"/>
          <a:ext cx="10086392" cy="3779520"/>
        </p:xfrm>
        <a:graphic>
          <a:graphicData uri="http://schemas.openxmlformats.org/drawingml/2006/table">
            <a:tbl>
              <a:tblPr firstRow="1" bandRow="1">
                <a:tableStyleId>{2D5ABB26-0587-4C30-8999-92F81FD0307C}</a:tableStyleId>
              </a:tblPr>
              <a:tblGrid>
                <a:gridCol w="5043196">
                  <a:extLst>
                    <a:ext uri="{9D8B030D-6E8A-4147-A177-3AD203B41FA5}">
                      <a16:colId xmlns:a16="http://schemas.microsoft.com/office/drawing/2014/main" val="2886034467"/>
                    </a:ext>
                  </a:extLst>
                </a:gridCol>
                <a:gridCol w="5043196">
                  <a:extLst>
                    <a:ext uri="{9D8B030D-6E8A-4147-A177-3AD203B41FA5}">
                      <a16:colId xmlns:a16="http://schemas.microsoft.com/office/drawing/2014/main" val="398555249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Zavedení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Zjednodušených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Metod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Vykazování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Výdajů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V </a:t>
                      </a:r>
                      <a:r>
                        <a:rPr lang="pl-PL" sz="1800" b="0" kern="1200" dirty="0" err="1">
                          <a:solidFill>
                            <a:schemeClr val="tx1"/>
                          </a:solidFill>
                          <a:effectLst/>
                          <a:latin typeface="+mn-lt"/>
                          <a:ea typeface="+mn-ea"/>
                          <a:cs typeface="+mn-cs"/>
                        </a:rPr>
                        <a:t>souladu</a:t>
                      </a:r>
                      <a:r>
                        <a:rPr lang="pl-PL" sz="1800" b="0" kern="1200" dirty="0">
                          <a:solidFill>
                            <a:schemeClr val="tx1"/>
                          </a:solidFill>
                          <a:effectLst/>
                          <a:latin typeface="+mn-lt"/>
                          <a:ea typeface="+mn-ea"/>
                          <a:cs typeface="+mn-cs"/>
                        </a:rPr>
                        <a:t> s </a:t>
                      </a:r>
                      <a:r>
                        <a:rPr lang="pl-PL" sz="1800" b="0" kern="1200" dirty="0" err="1">
                          <a:solidFill>
                            <a:schemeClr val="tx1"/>
                          </a:solidFill>
                          <a:effectLst/>
                          <a:latin typeface="+mn-lt"/>
                          <a:ea typeface="+mn-ea"/>
                          <a:cs typeface="+mn-cs"/>
                        </a:rPr>
                        <a:t>čl</a:t>
                      </a:r>
                      <a:r>
                        <a:rPr lang="pl-PL" sz="1800" b="0" kern="1200" dirty="0">
                          <a:solidFill>
                            <a:schemeClr val="tx1"/>
                          </a:solidFill>
                          <a:effectLst/>
                          <a:latin typeface="+mn-lt"/>
                          <a:ea typeface="+mn-ea"/>
                          <a:cs typeface="+mn-cs"/>
                        </a:rPr>
                        <a:t>. 25 </a:t>
                      </a:r>
                      <a:r>
                        <a:rPr lang="pl-PL" sz="1800" b="0" kern="1200" dirty="0" err="1">
                          <a:solidFill>
                            <a:schemeClr val="tx1"/>
                          </a:solidFill>
                          <a:effectLst/>
                          <a:latin typeface="+mn-lt"/>
                          <a:ea typeface="+mn-ea"/>
                          <a:cs typeface="+mn-cs"/>
                        </a:rPr>
                        <a:t>odst</a:t>
                      </a:r>
                      <a:r>
                        <a:rPr lang="pl-PL" sz="1800" b="0" kern="1200" dirty="0">
                          <a:solidFill>
                            <a:schemeClr val="tx1"/>
                          </a:solidFill>
                          <a:effectLst/>
                          <a:latin typeface="+mn-lt"/>
                          <a:ea typeface="+mn-ea"/>
                          <a:cs typeface="+mn-cs"/>
                        </a:rPr>
                        <a:t>. 6 </a:t>
                      </a:r>
                      <a:r>
                        <a:rPr lang="pl-PL" sz="1800" b="0" kern="1200" dirty="0" err="1">
                          <a:solidFill>
                            <a:schemeClr val="tx1"/>
                          </a:solidFill>
                          <a:effectLst/>
                          <a:latin typeface="+mn-lt"/>
                          <a:ea typeface="+mn-ea"/>
                          <a:cs typeface="+mn-cs"/>
                        </a:rPr>
                        <a:t>nařízení</a:t>
                      </a:r>
                      <a:r>
                        <a:rPr lang="pl-PL" sz="1800" b="0" kern="1200" dirty="0">
                          <a:solidFill>
                            <a:schemeClr val="tx1"/>
                          </a:solidFill>
                          <a:effectLst/>
                          <a:latin typeface="+mn-lt"/>
                          <a:ea typeface="+mn-ea"/>
                          <a:cs typeface="+mn-cs"/>
                        </a:rPr>
                        <a:t> (EU)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musí</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malé</a:t>
                      </a:r>
                      <a:r>
                        <a:rPr lang="pl-PL" sz="1800" b="0" kern="1200" dirty="0">
                          <a:solidFill>
                            <a:schemeClr val="tx1"/>
                          </a:solidFill>
                          <a:effectLst/>
                          <a:latin typeface="+mn-lt"/>
                          <a:ea typeface="+mn-ea"/>
                          <a:cs typeface="+mn-cs"/>
                        </a:rPr>
                        <a:t> projekty v </a:t>
                      </a:r>
                      <a:r>
                        <a:rPr lang="pl-PL" sz="1800" b="0" kern="1200" dirty="0" err="1">
                          <a:solidFill>
                            <a:schemeClr val="tx1"/>
                          </a:solidFill>
                          <a:effectLst/>
                          <a:latin typeface="+mn-lt"/>
                          <a:ea typeface="+mn-ea"/>
                          <a:cs typeface="+mn-cs"/>
                        </a:rPr>
                        <a:t>rámci</a:t>
                      </a:r>
                      <a:r>
                        <a:rPr lang="pl-PL" sz="1800" b="0" kern="1200" dirty="0">
                          <a:solidFill>
                            <a:schemeClr val="tx1"/>
                          </a:solidFill>
                          <a:effectLst/>
                          <a:latin typeface="+mn-lt"/>
                          <a:ea typeface="+mn-ea"/>
                          <a:cs typeface="+mn-cs"/>
                        </a:rPr>
                        <a:t> FMP </a:t>
                      </a:r>
                      <a:r>
                        <a:rPr lang="pl-PL" sz="1800" b="0" kern="1200" dirty="0" err="1">
                          <a:solidFill>
                            <a:schemeClr val="tx1"/>
                          </a:solidFill>
                          <a:effectLst/>
                          <a:latin typeface="+mn-lt"/>
                          <a:ea typeface="+mn-ea"/>
                          <a:cs typeface="+mn-cs"/>
                        </a:rPr>
                        <a:t>uplatňovat</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zjednodušené</a:t>
                      </a:r>
                      <a:r>
                        <a:rPr lang="pl-PL" sz="1800" b="0" kern="1200" dirty="0">
                          <a:solidFill>
                            <a:schemeClr val="tx1"/>
                          </a:solidFill>
                          <a:effectLst/>
                          <a:latin typeface="+mn-lt"/>
                          <a:ea typeface="+mn-ea"/>
                          <a:cs typeface="+mn-cs"/>
                        </a:rPr>
                        <a:t> metody </a:t>
                      </a:r>
                      <a:r>
                        <a:rPr lang="pl-PL" sz="1800" b="0" kern="1200" dirty="0" err="1">
                          <a:solidFill>
                            <a:schemeClr val="tx1"/>
                          </a:solidFill>
                          <a:effectLst/>
                          <a:latin typeface="+mn-lt"/>
                          <a:ea typeface="+mn-ea"/>
                          <a:cs typeface="+mn-cs"/>
                        </a:rPr>
                        <a:t>vykazování</a:t>
                      </a:r>
                      <a:r>
                        <a:rPr lang="pl-PL" sz="1800" b="0" kern="1200" dirty="0">
                          <a:solidFill>
                            <a:schemeClr val="tx1"/>
                          </a:solidFill>
                          <a:effectLst/>
                          <a:latin typeface="+mn-lt"/>
                          <a:ea typeface="+mn-ea"/>
                          <a:cs typeface="+mn-cs"/>
                        </a:rPr>
                        <a:t>.</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a:t>
                      </a:r>
                      <a:r>
                        <a:rPr lang="pl-PL" altLang="cs-CZ" sz="1900" b="0" u="none" dirty="0" err="1">
                          <a:solidFill>
                            <a:schemeClr val="tx1"/>
                          </a:solidFill>
                          <a:effectLst>
                            <a:outerShdw blurRad="38100" dist="38100" dir="2700000" algn="tl">
                              <a:srgbClr val="000000">
                                <a:alpha val="43137"/>
                              </a:srgbClr>
                            </a:outerShdw>
                          </a:effectLst>
                        </a:rPr>
                        <a:t>návrhu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rozpočtu</a:t>
                      </a:r>
                      <a:r>
                        <a:rPr lang="pl-PL" altLang="cs-CZ" sz="1900" b="0" u="none" dirty="0">
                          <a:solidFill>
                            <a:schemeClr val="tx1"/>
                          </a:solidFill>
                          <a:effectLst>
                            <a:outerShdw blurRad="38100" dist="38100" dir="2700000" algn="tl">
                              <a:srgbClr val="000000">
                                <a:alpha val="43137"/>
                              </a:srgbClr>
                            </a:outerShdw>
                          </a:effectLst>
                        </a:rPr>
                        <a:t> je </a:t>
                      </a:r>
                      <a:r>
                        <a:rPr lang="pl-PL" altLang="cs-CZ" sz="1900" b="0" u="none" dirty="0" err="1">
                          <a:solidFill>
                            <a:schemeClr val="tx1"/>
                          </a:solidFill>
                          <a:effectLst>
                            <a:outerShdw blurRad="38100" dist="38100" dir="2700000" algn="tl">
                              <a:srgbClr val="000000">
                                <a:alpha val="43137"/>
                              </a:srgbClr>
                            </a:outerShdw>
                          </a:effectLst>
                        </a:rPr>
                        <a:t>metodou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výpočtu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jednorázové</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částky</a:t>
                      </a:r>
                      <a:r>
                        <a:rPr lang="pl-PL" altLang="cs-CZ" sz="1900" b="0" u="none" dirty="0">
                          <a:solidFill>
                            <a:schemeClr val="tx1"/>
                          </a:solidFill>
                          <a:effectLst>
                            <a:outerShdw blurRad="38100" dist="38100" dir="2700000" algn="tl">
                              <a:srgbClr val="000000">
                                <a:alpha val="43137"/>
                              </a:srgbClr>
                            </a:outerShdw>
                          </a:effectLst>
                        </a:rPr>
                        <a:t> a je </a:t>
                      </a:r>
                      <a:r>
                        <a:rPr lang="pl-PL" altLang="cs-CZ" sz="1900" b="0" u="none" dirty="0" err="1">
                          <a:solidFill>
                            <a:schemeClr val="tx1"/>
                          </a:solidFill>
                          <a:effectLst>
                            <a:outerShdw blurRad="38100" dist="38100" dir="2700000" algn="tl">
                              <a:srgbClr val="000000">
                                <a:alpha val="43137"/>
                              </a:srgbClr>
                            </a:outerShdw>
                          </a:effectLst>
                        </a:rPr>
                        <a:t>uplatňována</a:t>
                      </a:r>
                      <a:r>
                        <a:rPr lang="pl-PL" altLang="cs-CZ" sz="1900" b="0" u="none" dirty="0">
                          <a:solidFill>
                            <a:schemeClr val="tx1"/>
                          </a:solidFill>
                          <a:effectLst>
                            <a:outerShdw blurRad="38100" dist="38100" dir="2700000" algn="tl">
                              <a:srgbClr val="000000">
                                <a:alpha val="43137"/>
                              </a:srgbClr>
                            </a:outerShdw>
                          </a:effectLst>
                        </a:rPr>
                        <a:t> u </a:t>
                      </a:r>
                      <a:r>
                        <a:rPr lang="pl-PL" altLang="cs-CZ" sz="1900" b="0" u="none" dirty="0" err="1">
                          <a:solidFill>
                            <a:schemeClr val="tx1"/>
                          </a:solidFill>
                          <a:effectLst>
                            <a:outerShdw blurRad="38100" dist="38100" dir="2700000" algn="tl">
                              <a:srgbClr val="000000">
                                <a:alpha val="43137"/>
                              </a:srgbClr>
                            </a:outerShdw>
                          </a:effectLst>
                        </a:rPr>
                        <a:t>následujících</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typů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projektů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 </a:t>
                      </a:r>
                      <a:r>
                        <a:rPr lang="pl-PL" altLang="cs-CZ" sz="1900" b="0" u="none" dirty="0" err="1">
                          <a:solidFill>
                            <a:schemeClr val="tx1"/>
                          </a:solidFill>
                          <a:effectLst>
                            <a:outerShdw blurRad="38100" dist="38100" dir="2700000" algn="tl">
                              <a:srgbClr val="000000">
                                <a:alpha val="43137"/>
                              </a:srgbClr>
                            </a:outerShdw>
                          </a:effectLst>
                        </a:rPr>
                        <a:t>zaměřené</a:t>
                      </a:r>
                      <a:r>
                        <a:rPr lang="pl-PL" altLang="cs-CZ" sz="1900" b="0" u="none" dirty="0">
                          <a:solidFill>
                            <a:schemeClr val="tx1"/>
                          </a:solidFill>
                          <a:effectLst>
                            <a:outerShdw blurRad="38100" dist="38100" dir="2700000" algn="tl">
                              <a:srgbClr val="000000">
                                <a:alpha val="43137"/>
                              </a:srgbClr>
                            </a:outerShdw>
                          </a:effectLst>
                        </a:rPr>
                        <a:t> na </a:t>
                      </a:r>
                      <a:r>
                        <a:rPr lang="pl-PL" altLang="cs-CZ" sz="1900" b="0" u="none" dirty="0" err="1">
                          <a:solidFill>
                            <a:schemeClr val="tx1"/>
                          </a:solidFill>
                          <a:effectLst>
                            <a:outerShdw blurRad="38100" dist="38100" dir="2700000" algn="tl">
                              <a:srgbClr val="000000">
                                <a:alpha val="43137"/>
                              </a:srgbClr>
                            </a:outerShdw>
                          </a:effectLst>
                        </a:rPr>
                        <a:t>drobnou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infrastrukturu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cestovního</a:t>
                      </a:r>
                      <a:r>
                        <a:rPr lang="pl-PL" altLang="cs-CZ" sz="1900" b="0" u="none" dirty="0">
                          <a:solidFill>
                            <a:schemeClr val="tx1"/>
                          </a:solidFill>
                          <a:effectLst>
                            <a:outerShdw blurRad="38100" dist="38100" dir="2700000" algn="tl">
                              <a:srgbClr val="000000">
                                <a:alpha val="43137"/>
                              </a:srgbClr>
                            </a:outerShdw>
                          </a:effectLst>
                        </a:rPr>
                        <a:t> ruchu a </a:t>
                      </a:r>
                      <a:r>
                        <a:rPr lang="pl-PL" altLang="cs-CZ" sz="1900" b="0" u="none" dirty="0" err="1">
                          <a:solidFill>
                            <a:schemeClr val="tx1"/>
                          </a:solidFill>
                          <a:effectLst>
                            <a:outerShdw blurRad="38100" dist="38100" dir="2700000" algn="tl">
                              <a:srgbClr val="000000">
                                <a:alpha val="43137"/>
                              </a:srgbClr>
                            </a:outerShdw>
                          </a:effectLst>
                        </a:rPr>
                        <a:t>ostatní</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a:t>
                      </a:r>
                    </a:p>
                    <a:p>
                      <a:endParaRPr lang="pl-PL" dirty="0"/>
                    </a:p>
                  </a:txBody>
                  <a:tcPr/>
                </a:tc>
                <a:tc>
                  <a:txBody>
                    <a:bodyPr/>
                    <a:lstStyle/>
                    <a:p>
                      <a:pPr algn="ctr"/>
                      <a:r>
                        <a:rPr lang="cs-CZ" altLang="cs-CZ" sz="1800" b="1" u="sng" cap="small" dirty="0">
                          <a:solidFill>
                            <a:srgbClr val="002060"/>
                          </a:solidFill>
                          <a:effectLst>
                            <a:outerShdw blurRad="38100" dist="38100" dir="2700000" algn="tl">
                              <a:srgbClr val="000000">
                                <a:alpha val="43137"/>
                              </a:srgbClr>
                            </a:outerShdw>
                          </a:effectLst>
                        </a:rPr>
                        <a:t>Wprowadzenie Uproszczonego Sposobu Rozliczania wydatków</a:t>
                      </a:r>
                      <a:br>
                        <a:rPr lang="cs-CZ" altLang="cs-CZ" sz="1800" b="1" u="sng" cap="small" dirty="0">
                          <a:solidFill>
                            <a:srgbClr val="002060"/>
                          </a:solidFill>
                          <a:effectLst>
                            <a:outerShdw blurRad="38100" dist="38100" dir="2700000" algn="tl">
                              <a:srgbClr val="000000">
                                <a:alpha val="43137"/>
                              </a:srgbClr>
                            </a:outerShdw>
                          </a:effectLst>
                        </a:rPr>
                      </a:br>
                      <a:endParaRPr lang="cs-CZ" altLang="cs-CZ" sz="1800" b="0" u="sng" cap="small" dirty="0">
                        <a:solidFill>
                          <a:srgbClr val="002060"/>
                        </a:solidFill>
                        <a:effectLst>
                          <a:outerShdw blurRad="38100" dist="38100" dir="2700000" algn="tl">
                            <a:srgbClr val="000000">
                              <a:alpha val="43137"/>
                            </a:srgbClr>
                          </a:outerShdw>
                        </a:effectLst>
                      </a:endParaRPr>
                    </a:p>
                    <a:p>
                      <a:pPr algn="just"/>
                      <a:r>
                        <a:rPr lang="pl-PL" sz="1600" b="0" kern="1200" dirty="0">
                          <a:solidFill>
                            <a:srgbClr val="002060"/>
                          </a:solidFill>
                          <a:effectLst/>
                          <a:latin typeface="+mn-lt"/>
                          <a:ea typeface="+mn-ea"/>
                          <a:cs typeface="+mn-cs"/>
                        </a:rPr>
                        <a:t>Zgodnie z art. 25 ust. 6 rozporządzenia (UE) 2021/1059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małe projekty w ramach FMP muszą stosować uproszczone metody rozliczania.</a:t>
                      </a:r>
                    </a:p>
                    <a:p>
                      <a:pPr algn="just"/>
                      <a:endParaRPr lang="pl-PL" altLang="cs-CZ" sz="1600" b="0" u="sng" kern="1200" dirty="0">
                        <a:solidFill>
                          <a:srgbClr val="002060"/>
                        </a:solidFill>
                        <a:effectLst/>
                        <a:latin typeface="+mn-lt"/>
                        <a:ea typeface="+mn-ea"/>
                        <a:cs typeface="+mn-cs"/>
                      </a:endParaRPr>
                    </a:p>
                    <a:p>
                      <a:pPr algn="just"/>
                      <a:r>
                        <a:rPr lang="pl-PL" altLang="cs-CZ" sz="1800" b="0" u="none" dirty="0">
                          <a:solidFill>
                            <a:srgbClr val="002060"/>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endParaRPr lang="pl-PL" dirty="0"/>
                    </a:p>
                  </a:txBody>
                  <a:tcPr/>
                </a:tc>
                <a:extLst>
                  <a:ext uri="{0D108BD9-81ED-4DB2-BD59-A6C34878D82A}">
                    <a16:rowId xmlns:a16="http://schemas.microsoft.com/office/drawing/2014/main" val="1807124337"/>
                  </a:ext>
                </a:extLst>
              </a:tr>
            </a:tbl>
          </a:graphicData>
        </a:graphic>
      </p:graphicFrame>
    </p:spTree>
    <p:extLst>
      <p:ext uri="{BB962C8B-B14F-4D97-AF65-F5344CB8AC3E}">
        <p14:creationId xmlns:p14="http://schemas.microsoft.com/office/powerpoint/2010/main" val="352309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3"/>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4"/>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5"/>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6"/>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7"/>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8"/>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9"/>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2399F4-AFDD-9504-91DF-655E157B3566}"/>
              </a:ext>
            </a:extLst>
          </p:cNvPr>
          <p:cNvGraphicFramePr>
            <a:graphicFrameLocks noGrp="1"/>
          </p:cNvGraphicFramePr>
          <p:nvPr>
            <p:extLst>
              <p:ext uri="{D42A27DB-BD31-4B8C-83A1-F6EECF244321}">
                <p14:modId xmlns:p14="http://schemas.microsoft.com/office/powerpoint/2010/main" val="1698184537"/>
              </p:ext>
            </p:extLst>
          </p:nvPr>
        </p:nvGraphicFramePr>
        <p:xfrm>
          <a:off x="417251" y="1058545"/>
          <a:ext cx="11274006" cy="4577080"/>
        </p:xfrm>
        <a:graphic>
          <a:graphicData uri="http://schemas.openxmlformats.org/drawingml/2006/table">
            <a:tbl>
              <a:tblPr firstRow="1" bandRow="1">
                <a:tableStyleId>{2D5ABB26-0587-4C30-8999-92F81FD0307C}</a:tableStyleId>
              </a:tblPr>
              <a:tblGrid>
                <a:gridCol w="5637003">
                  <a:extLst>
                    <a:ext uri="{9D8B030D-6E8A-4147-A177-3AD203B41FA5}">
                      <a16:colId xmlns:a16="http://schemas.microsoft.com/office/drawing/2014/main" val="2510667552"/>
                    </a:ext>
                  </a:extLst>
                </a:gridCol>
                <a:gridCol w="5637003">
                  <a:extLst>
                    <a:ext uri="{9D8B030D-6E8A-4147-A177-3AD203B41FA5}">
                      <a16:colId xmlns:a16="http://schemas.microsoft.com/office/drawing/2014/main" val="775910226"/>
                    </a:ext>
                  </a:extLst>
                </a:gridCol>
              </a:tblGrid>
              <a:tr h="370840">
                <a:tc>
                  <a:txBody>
                    <a:bodyPr/>
                    <a:lstStyle/>
                    <a:p>
                      <a:pPr marL="285750" lvl="0" indent="-285750" algn="just">
                        <a:buFont typeface="Wingdings" panose="05000000000000000000" pitchFamily="2" charset="2"/>
                        <a:buChar char="Ø"/>
                      </a:pPr>
                      <a:r>
                        <a:rPr lang="pl-PL" sz="1600" b="0" kern="1200" dirty="0">
                          <a:solidFill>
                            <a:schemeClr val="tx1"/>
                          </a:solidFill>
                          <a:effectLst/>
                          <a:latin typeface="+mn-lt"/>
                          <a:ea typeface="+mn-ea"/>
                          <a:cs typeface="+mn-cs"/>
                        </a:rPr>
                        <a:t>V </a:t>
                      </a:r>
                      <a:r>
                        <a:rPr lang="pl-PL" sz="1600" b="0" kern="1200" dirty="0" err="1">
                          <a:solidFill>
                            <a:schemeClr val="tx1"/>
                          </a:solidFill>
                          <a:effectLst/>
                          <a:latin typeface="+mn-lt"/>
                          <a:ea typeface="+mn-ea"/>
                          <a:cs typeface="+mn-cs"/>
                        </a:rPr>
                        <a:t>případě</a:t>
                      </a:r>
                      <a:r>
                        <a:rPr lang="pl-PL" sz="1600" b="0" kern="1200" dirty="0">
                          <a:solidFill>
                            <a:schemeClr val="tx1"/>
                          </a:solidFill>
                          <a:effectLst/>
                          <a:latin typeface="+mn-lt"/>
                          <a:ea typeface="+mn-ea"/>
                          <a:cs typeface="+mn-cs"/>
                        </a:rPr>
                        <a:t> metody </a:t>
                      </a:r>
                      <a:r>
                        <a:rPr lang="pl-PL" sz="1600" b="0" kern="1200" dirty="0" err="1">
                          <a:solidFill>
                            <a:schemeClr val="tx1"/>
                          </a:solidFill>
                          <a:effectLst/>
                          <a:latin typeface="+mn-lt"/>
                          <a:ea typeface="+mn-ea"/>
                          <a:cs typeface="+mn-cs"/>
                        </a:rPr>
                        <a:t>návrhu</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(draft </a:t>
                      </a:r>
                      <a:r>
                        <a:rPr lang="pl-PL" sz="1600" b="0" kern="1200" dirty="0" err="1">
                          <a:solidFill>
                            <a:schemeClr val="tx1"/>
                          </a:solidFill>
                          <a:effectLst/>
                          <a:latin typeface="+mn-lt"/>
                          <a:ea typeface="+mn-ea"/>
                          <a:cs typeface="+mn-cs"/>
                        </a:rPr>
                        <a:t>budget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obsahuje</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navrhované</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náklady</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jednotlivé</a:t>
                      </a:r>
                      <a:r>
                        <a:rPr lang="pl-PL" sz="1600" b="0" kern="1200" dirty="0">
                          <a:solidFill>
                            <a:schemeClr val="tx1"/>
                          </a:solidFill>
                          <a:effectLst/>
                          <a:latin typeface="+mn-lt"/>
                          <a:ea typeface="+mn-ea"/>
                          <a:cs typeface="+mn-cs"/>
                        </a:rPr>
                        <a:t> kategorie </a:t>
                      </a:r>
                      <a:r>
                        <a:rPr lang="pl-PL" sz="1600" b="0" kern="1200" dirty="0" err="1">
                          <a:solidFill>
                            <a:schemeClr val="tx1"/>
                          </a:solidFill>
                          <a:effectLst/>
                          <a:latin typeface="+mn-lt"/>
                          <a:ea typeface="+mn-ea"/>
                          <a:cs typeface="+mn-cs"/>
                        </a:rPr>
                        <a:t>výdajů</a:t>
                      </a:r>
                      <a:r>
                        <a:rPr lang="pl-PL" sz="1600" b="0" kern="1200" dirty="0">
                          <a:solidFill>
                            <a:schemeClr val="tx1"/>
                          </a:solidFill>
                          <a:effectLst/>
                          <a:latin typeface="+mn-lt"/>
                          <a:ea typeface="+mn-ea"/>
                          <a:cs typeface="+mn-cs"/>
                        </a:rPr>
                        <a:t>.</a:t>
                      </a: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pl-PL" sz="1600" b="0" kern="1200" dirty="0" err="1">
                          <a:solidFill>
                            <a:schemeClr val="tx1"/>
                          </a:solidFill>
                          <a:effectLst/>
                          <a:latin typeface="+mn-lt"/>
                          <a:ea typeface="+mn-ea"/>
                          <a:cs typeface="+mn-cs"/>
                        </a:rPr>
                        <a:t>Při</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podání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žádosti</a:t>
                      </a:r>
                      <a:r>
                        <a:rPr lang="pl-PL" sz="1600" b="0" kern="1200" dirty="0">
                          <a:solidFill>
                            <a:schemeClr val="tx1"/>
                          </a:solidFill>
                          <a:effectLst/>
                          <a:latin typeface="+mn-lt"/>
                          <a:ea typeface="+mn-ea"/>
                          <a:cs typeface="+mn-cs"/>
                        </a:rPr>
                        <a:t> o </a:t>
                      </a:r>
                      <a:r>
                        <a:rPr lang="pl-PL" sz="1600" b="0" kern="1200" dirty="0" err="1">
                          <a:solidFill>
                            <a:schemeClr val="tx1"/>
                          </a:solidFill>
                          <a:effectLst/>
                          <a:latin typeface="+mn-lt"/>
                          <a:ea typeface="+mn-ea"/>
                          <a:cs typeface="+mn-cs"/>
                        </a:rPr>
                        <a:t>dotaci</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malý</a:t>
                      </a:r>
                      <a:r>
                        <a:rPr lang="pl-PL" sz="1600" b="0" kern="1200" dirty="0">
                          <a:solidFill>
                            <a:schemeClr val="tx1"/>
                          </a:solidFill>
                          <a:effectLst/>
                          <a:latin typeface="+mn-lt"/>
                          <a:ea typeface="+mn-ea"/>
                          <a:cs typeface="+mn-cs"/>
                        </a:rPr>
                        <a:t> projekt v </a:t>
                      </a:r>
                      <a:r>
                        <a:rPr lang="pl-PL" sz="1600" b="0" kern="1200" dirty="0" err="1">
                          <a:solidFill>
                            <a:schemeClr val="tx1"/>
                          </a:solidFill>
                          <a:effectLst/>
                          <a:latin typeface="+mn-lt"/>
                          <a:ea typeface="+mn-ea"/>
                          <a:cs typeface="+mn-cs"/>
                        </a:rPr>
                        <a:t>rámci</a:t>
                      </a:r>
                      <a:r>
                        <a:rPr lang="pl-PL" sz="1600" b="0" kern="1200" dirty="0">
                          <a:solidFill>
                            <a:schemeClr val="tx1"/>
                          </a:solidFill>
                          <a:effectLst/>
                          <a:latin typeface="+mn-lt"/>
                          <a:ea typeface="+mn-ea"/>
                          <a:cs typeface="+mn-cs"/>
                        </a:rPr>
                        <a:t> FMP </a:t>
                      </a:r>
                      <a:r>
                        <a:rPr lang="pl-PL" sz="1600" b="0" kern="1200" dirty="0" err="1">
                          <a:solidFill>
                            <a:schemeClr val="tx1"/>
                          </a:solidFill>
                          <a:effectLst/>
                          <a:latin typeface="+mn-lt"/>
                          <a:ea typeface="+mn-ea"/>
                          <a:cs typeface="+mn-cs"/>
                        </a:rPr>
                        <a:t>žadatel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předloží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podrobný</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návrh</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v </a:t>
                      </a:r>
                      <a:r>
                        <a:rPr lang="pl-PL" sz="1600" b="0" kern="1200" dirty="0" err="1">
                          <a:solidFill>
                            <a:schemeClr val="tx1"/>
                          </a:solidFill>
                          <a:effectLst/>
                          <a:latin typeface="+mn-lt"/>
                          <a:ea typeface="+mn-ea"/>
                          <a:cs typeface="+mn-cs"/>
                        </a:rPr>
                        <a:t>členění</a:t>
                      </a:r>
                      <a:r>
                        <a:rPr lang="pl-PL" sz="1600" b="0" kern="1200" dirty="0">
                          <a:solidFill>
                            <a:schemeClr val="tx1"/>
                          </a:solidFill>
                          <a:effectLst/>
                          <a:latin typeface="+mn-lt"/>
                          <a:ea typeface="+mn-ea"/>
                          <a:cs typeface="+mn-cs"/>
                        </a:rPr>
                        <a:t> podle </a:t>
                      </a:r>
                      <a:r>
                        <a:rPr lang="pl-PL" sz="1600" b="0" kern="1200" dirty="0" err="1">
                          <a:solidFill>
                            <a:schemeClr val="tx1"/>
                          </a:solidFill>
                          <a:effectLst/>
                          <a:latin typeface="+mn-lt"/>
                          <a:ea typeface="+mn-ea"/>
                          <a:cs typeface="+mn-cs"/>
                        </a:rPr>
                        <a:t>zapojených</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partnerů</a:t>
                      </a:r>
                      <a:r>
                        <a:rPr lang="pl-PL" sz="1600" b="0" kern="1200" dirty="0">
                          <a:solidFill>
                            <a:schemeClr val="tx1"/>
                          </a:solidFill>
                          <a:effectLst/>
                          <a:latin typeface="+mn-lt"/>
                          <a:ea typeface="+mn-ea"/>
                          <a:cs typeface="+mn-cs"/>
                        </a:rPr>
                        <a:t>.</a:t>
                      </a:r>
                    </a:p>
                    <a:p>
                      <a:pPr marL="285750" lvl="0" indent="-285750" algn="just">
                        <a:buFont typeface="Wingdings" panose="05000000000000000000" pitchFamily="2" charset="2"/>
                        <a:buChar char="Ø"/>
                      </a:pPr>
                      <a:endParaRPr lang="pl-PL" sz="1600" b="1" kern="1200" dirty="0">
                        <a:solidFill>
                          <a:schemeClr val="tx1"/>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Návrh rozpočtu se kontroluje v rámci kontroly přijatelnosti.</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Náklady zahrnuté do rozpočtu musí být v souladu se </a:t>
                      </a:r>
                      <a:r>
                        <a:rPr lang="cs-CZ" sz="1600" b="0" u="sng" noProof="0" dirty="0">
                          <a:effectLst/>
                          <a:latin typeface="+mn-lt"/>
                          <a:ea typeface="Times New Roman" panose="02020603050405020304" pitchFamily="18" charset="0"/>
                        </a:rPr>
                        <a:t>zásadami hospodárnosti, účelnosti a ekonomické efektivnosti</a:t>
                      </a:r>
                      <a:r>
                        <a:rPr lang="cs-CZ" sz="1600" b="0" noProof="0" dirty="0">
                          <a:effectLst/>
                          <a:latin typeface="+mn-lt"/>
                          <a:ea typeface="Times New Roman" panose="02020603050405020304" pitchFamily="18" charset="0"/>
                        </a:rPr>
                        <a:t>. Každá položka rozpočtu musí být jasně spojena s výstupem projektu, musí být vysvětlena a účelně naplánována. Požadovaný počet jednotlivých služeb a vybavení musí odpovídat rozsahu projektu.</a:t>
                      </a:r>
                    </a:p>
                    <a:p>
                      <a:pPr marL="285750" lvl="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endParaRPr lang="pl-PL" dirty="0"/>
                    </a:p>
                  </a:txBody>
                  <a:tcPr/>
                </a:tc>
                <a:tc>
                  <a:txBody>
                    <a:bodyPr/>
                    <a:lstStyle/>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W przypadku metody projektu budżetu (draft budget) budżet obejmuje proponowane koszty poszczególnych kategorii wydatków.</a:t>
                      </a:r>
                      <a:endParaRPr lang="pl-PL" sz="1600" b="0" kern="1200" dirty="0">
                        <a:solidFill>
                          <a:srgbClr val="002060"/>
                        </a:solidFill>
                        <a:effectLst/>
                        <a:latin typeface="+mn-lt"/>
                        <a:ea typeface="+mn-ea"/>
                        <a:cs typeface="+mn-cs"/>
                      </a:endParaRPr>
                    </a:p>
                    <a:p>
                      <a:pPr marL="285750" indent="-285750" algn="just">
                        <a:buFont typeface="Wingdings" panose="05000000000000000000" pitchFamily="2" charset="2"/>
                        <a:buChar char="Ø"/>
                      </a:pPr>
                      <a:endParaRPr lang="pl-PL" sz="1600" b="0"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Składając wniosek o dofinansowanie małego projektu </a:t>
                      </a:r>
                      <a:br>
                        <a:rPr lang="cs-CZ" sz="1600" b="0" kern="1200" dirty="0">
                          <a:solidFill>
                            <a:srgbClr val="002060"/>
                          </a:solidFill>
                          <a:effectLst/>
                          <a:latin typeface="+mn-lt"/>
                          <a:ea typeface="+mn-ea"/>
                          <a:cs typeface="+mn-cs"/>
                        </a:rPr>
                      </a:br>
                      <a:r>
                        <a:rPr lang="cs-CZ" sz="1600" b="0" kern="1200" dirty="0">
                          <a:solidFill>
                            <a:srgbClr val="002060"/>
                          </a:solidFill>
                          <a:effectLst/>
                          <a:latin typeface="+mn-lt"/>
                          <a:ea typeface="+mn-ea"/>
                          <a:cs typeface="+mn-cs"/>
                        </a:rPr>
                        <a:t>w ramach FMP, wnioskodawca składa szczegółowy projekt budżetu, w podziale na zaangażowanych partnerów.</a:t>
                      </a:r>
                      <a:endParaRPr lang="pl-PL" sz="1600" b="0" kern="1200" dirty="0">
                        <a:solidFill>
                          <a:srgbClr val="002060"/>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Projekt budżetu jest sprawdzany w ramach kontroli kwalifikowalności.</a:t>
                      </a: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Koszty uwzględnione w budżecie muszą być zgodne </a:t>
                      </a:r>
                      <a:br>
                        <a:rPr lang="cs-CZ" sz="1600" b="0" dirty="0">
                          <a:solidFill>
                            <a:srgbClr val="002060"/>
                          </a:solidFill>
                          <a:effectLst/>
                          <a:latin typeface="+mn-lt"/>
                          <a:ea typeface="Times New Roman" panose="02020603050405020304" pitchFamily="18" charset="0"/>
                        </a:rPr>
                      </a:br>
                      <a:r>
                        <a:rPr lang="cs-CZ" sz="1600" b="0" dirty="0">
                          <a:solidFill>
                            <a:srgbClr val="002060"/>
                          </a:solidFill>
                          <a:effectLst/>
                          <a:latin typeface="+mn-lt"/>
                          <a:ea typeface="Times New Roman" panose="02020603050405020304" pitchFamily="18" charset="0"/>
                        </a:rPr>
                        <a:t>z </a:t>
                      </a:r>
                      <a:r>
                        <a:rPr lang="cs-CZ" sz="1600" b="0" u="sng" dirty="0">
                          <a:solidFill>
                            <a:srgbClr val="002060"/>
                          </a:solidFill>
                          <a:effectLst/>
                          <a:latin typeface="+mn-lt"/>
                          <a:ea typeface="Times New Roman" panose="02020603050405020304" pitchFamily="18" charset="0"/>
                        </a:rPr>
                        <a:t>zasadą gospodarności, celowości i efektywności ekonomicznej</a:t>
                      </a:r>
                      <a:r>
                        <a:rPr lang="cs-CZ" sz="1600" b="0" dirty="0">
                          <a:solidFill>
                            <a:srgbClr val="002060"/>
                          </a:solidFill>
                          <a:effectLst/>
                          <a:latin typeface="+mn-lt"/>
                          <a:ea typeface="Times New Roman" panose="02020603050405020304" pitchFamily="18" charset="0"/>
                        </a:rPr>
                        <a:t>. Każda pozycja budżetu musi być wyraźnie powiązana z produktem projektu, być wyjaśniona </a:t>
                      </a:r>
                      <a:br>
                        <a:rPr lang="cs-CZ" sz="1600" b="0" dirty="0">
                          <a:solidFill>
                            <a:srgbClr val="002060"/>
                          </a:solidFill>
                          <a:effectLst/>
                          <a:latin typeface="+mn-lt"/>
                          <a:ea typeface="Times New Roman" panose="02020603050405020304" pitchFamily="18" charset="0"/>
                        </a:rPr>
                      </a:br>
                      <a:r>
                        <a:rPr lang="cs-CZ" sz="1600" b="0" dirty="0">
                          <a:solidFill>
                            <a:srgbClr val="002060"/>
                          </a:solidFill>
                          <a:effectLst/>
                          <a:latin typeface="+mn-lt"/>
                          <a:ea typeface="Times New Roman" panose="02020603050405020304" pitchFamily="18" charset="0"/>
                        </a:rPr>
                        <a:t>i zaplanowana celowo. Wnioskowana liczba poszczególnych usług i wyposażenia musi odpowiadać zakresowi projektu.</a:t>
                      </a:r>
                      <a:endParaRPr lang="pl-PL" sz="1600" b="0" dirty="0">
                        <a:solidFill>
                          <a:srgbClr val="002060"/>
                        </a:solidFill>
                        <a:effectLst/>
                        <a:latin typeface="+mn-lt"/>
                        <a:ea typeface="Times New Roman" panose="02020603050405020304" pitchFamily="18" charset="0"/>
                      </a:endParaRPr>
                    </a:p>
                    <a:p>
                      <a:endParaRPr lang="pl-PL" dirty="0"/>
                    </a:p>
                  </a:txBody>
                  <a:tcPr/>
                </a:tc>
                <a:extLst>
                  <a:ext uri="{0D108BD9-81ED-4DB2-BD59-A6C34878D82A}">
                    <a16:rowId xmlns:a16="http://schemas.microsoft.com/office/drawing/2014/main" val="4235838163"/>
                  </a:ext>
                </a:extLst>
              </a:tr>
            </a:tbl>
          </a:graphicData>
        </a:graphic>
      </p:graphicFrame>
    </p:spTree>
    <p:extLst>
      <p:ext uri="{BB962C8B-B14F-4D97-AF65-F5344CB8AC3E}">
        <p14:creationId xmlns:p14="http://schemas.microsoft.com/office/powerpoint/2010/main" val="40307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9F1D8-1963-8F8A-CEA3-88536F0B5E6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017D4E3-AAF5-3D83-E7C3-F693915B1485}"/>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8FFCA0-408A-DCFD-B77C-1A213C68E65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F0FC99C-6B02-0F10-B6A0-7611FA7EE76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C35DBE8-07C5-7573-FA1E-CE5D3B56D75D}"/>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3DED830-1320-05F1-4D2C-C27CEFEA7644}"/>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DA1FA726-3557-163D-99C5-7F66669B22E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F2C0995F-0D88-6891-38FD-9267118C4260}"/>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829E9B07-BEC8-2A30-AE01-A5221B9BA67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0F7F285-0437-2DEC-52F8-287A104DB413}"/>
              </a:ext>
            </a:extLst>
          </p:cNvPr>
          <p:cNvGraphicFramePr>
            <a:graphicFrameLocks noGrp="1"/>
          </p:cNvGraphicFramePr>
          <p:nvPr>
            <p:extLst>
              <p:ext uri="{D42A27DB-BD31-4B8C-83A1-F6EECF244321}">
                <p14:modId xmlns:p14="http://schemas.microsoft.com/office/powerpoint/2010/main" val="1238847994"/>
              </p:ext>
            </p:extLst>
          </p:nvPr>
        </p:nvGraphicFramePr>
        <p:xfrm>
          <a:off x="572324" y="880678"/>
          <a:ext cx="10916238" cy="4871720"/>
        </p:xfrm>
        <a:graphic>
          <a:graphicData uri="http://schemas.openxmlformats.org/drawingml/2006/table">
            <a:tbl>
              <a:tblPr firstRow="1" bandRow="1">
                <a:tableStyleId>{2D5ABB26-0587-4C30-8999-92F81FD0307C}</a:tableStyleId>
              </a:tblPr>
              <a:tblGrid>
                <a:gridCol w="5458119">
                  <a:extLst>
                    <a:ext uri="{9D8B030D-6E8A-4147-A177-3AD203B41FA5}">
                      <a16:colId xmlns:a16="http://schemas.microsoft.com/office/drawing/2014/main" val="3496464659"/>
                    </a:ext>
                  </a:extLst>
                </a:gridCol>
                <a:gridCol w="5458119">
                  <a:extLst>
                    <a:ext uri="{9D8B030D-6E8A-4147-A177-3AD203B41FA5}">
                      <a16:colId xmlns:a16="http://schemas.microsoft.com/office/drawing/2014/main" val="2276540703"/>
                    </a:ext>
                  </a:extLst>
                </a:gridCol>
              </a:tblGrid>
              <a:tr h="370840">
                <a:tc>
                  <a:txBody>
                    <a:bodyPr/>
                    <a:lstStyle/>
                    <a:p>
                      <a:pPr marL="342900" lvl="0" indent="-342900" algn="just">
                        <a:spcBef>
                          <a:spcPts val="500"/>
                        </a:spcBef>
                        <a:spcAft>
                          <a:spcPts val="600"/>
                        </a:spcAft>
                        <a:buFont typeface="Wingdings" panose="05000000000000000000" pitchFamily="2" charset="2"/>
                        <a:buChar char=""/>
                      </a:pPr>
                      <a:r>
                        <a:rPr lang="cs-CZ" sz="1700" b="0" noProof="0" dirty="0">
                          <a:effectLst/>
                          <a:latin typeface="+mn-lt"/>
                          <a:ea typeface="Times New Roman" panose="02020603050405020304" pitchFamily="18" charset="0"/>
                        </a:rPr>
                        <a:t>Rozpočet bude kontrolován z hlediska výše jednotlivých výdajů (jednotkových cen), struktury výdajů a počtu jednotlivých požadovaných služeb a vybavení. </a:t>
                      </a:r>
                    </a:p>
                    <a:p>
                      <a:pPr marL="0" lvl="0" indent="0" algn="just">
                        <a:spcBef>
                          <a:spcPts val="500"/>
                        </a:spcBef>
                        <a:spcAft>
                          <a:spcPts val="600"/>
                        </a:spcAft>
                        <a:buFont typeface="Wingdings" panose="05000000000000000000" pitchFamily="2" charset="2"/>
                        <a:buNone/>
                      </a:pPr>
                      <a:endParaRPr lang="cs-CZ" sz="1700" b="0" noProof="0" dirty="0">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noProof="0" dirty="0">
                          <a:effectLst/>
                          <a:latin typeface="+mn-lt"/>
                          <a:ea typeface="Times New Roman" panose="02020603050405020304" pitchFamily="18" charset="0"/>
                        </a:rPr>
                        <a:t>Za všech okolností by měl příjemce dodržovat zásady efektivnosti vynaložených výdajů, a proto je třeba v konkrétních případech zvážit, zda je skutečně nutné dané vybavení či zařízení zakoupit a zda by nebylo efektivnější si je např. pronajmout.</a:t>
                      </a:r>
                    </a:p>
                    <a:p>
                      <a:pPr marL="0" lvl="0" indent="0" algn="just">
                        <a:spcBef>
                          <a:spcPts val="500"/>
                        </a:spcBef>
                        <a:spcAft>
                          <a:spcPts val="600"/>
                        </a:spcAft>
                        <a:buFont typeface="Wingdings" panose="05000000000000000000" pitchFamily="2" charset="2"/>
                        <a:buNone/>
                      </a:pPr>
                      <a:endParaRPr lang="cs-CZ" sz="1700" b="0" noProof="0" dirty="0">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noProof="0" dirty="0">
                          <a:effectLst/>
                          <a:latin typeface="+mn-lt"/>
                          <a:ea typeface="Times New Roman" panose="02020603050405020304" pitchFamily="18" charset="0"/>
                        </a:rPr>
                        <a:t>V případě kladného výsledku kontroly ze strany Správce FMP je žádost spolu s rozpočtem předložena Euroregionálnímu řídícímu výboru. Pokud projekt bude Euroregionálním řídicím výborem schválen, stává se rozpočet jednorázovou částkou (lump sum). </a:t>
                      </a:r>
                    </a:p>
                    <a:p>
                      <a:endParaRPr lang="pl-PL" sz="1700" dirty="0"/>
                    </a:p>
                  </a:txBody>
                  <a:tcPr/>
                </a:tc>
                <a:tc>
                  <a:txBody>
                    <a:bodyPr/>
                    <a:lstStyle/>
                    <a:p>
                      <a:pPr marL="342900" lvl="0" indent="-342900" algn="just">
                        <a:spcBef>
                          <a:spcPts val="500"/>
                        </a:spcBef>
                        <a:spcAft>
                          <a:spcPts val="600"/>
                        </a:spcAft>
                        <a:buFont typeface="Wingdings" panose="05000000000000000000" pitchFamily="2" charset="2"/>
                        <a:buChar char=""/>
                      </a:pPr>
                      <a:r>
                        <a:rPr lang="cs-CZ" sz="1700" b="0" dirty="0">
                          <a:solidFill>
                            <a:srgbClr val="002060"/>
                          </a:solidFill>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700" b="0" dirty="0">
                        <a:solidFill>
                          <a:srgbClr val="002060"/>
                        </a:solidFill>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dirty="0">
                          <a:solidFill>
                            <a:srgbClr val="002060"/>
                          </a:solidFill>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700" b="0" dirty="0">
                          <a:solidFill>
                            <a:srgbClr val="002060"/>
                          </a:solidFill>
                          <a:effectLst/>
                          <a:latin typeface="+mn-lt"/>
                          <a:ea typeface="Times New Roman" panose="02020603050405020304" pitchFamily="18" charset="0"/>
                        </a:rPr>
                        <a:t>W przypadku pozytywnego wyniku kontroli przeprowadzonej przez Zarządzającego FMP, wniosek wraz budżetem jest składany na </a:t>
                      </a:r>
                      <a:r>
                        <a:rPr lang="pl-PL" sz="1700" b="0" dirty="0" err="1">
                          <a:solidFill>
                            <a:srgbClr val="002060"/>
                          </a:solidFill>
                          <a:effectLst/>
                          <a:latin typeface="+mn-lt"/>
                          <a:ea typeface="Times New Roman" panose="02020603050405020304" pitchFamily="18" charset="0"/>
                        </a:rPr>
                        <a:t>Euroregionalny</a:t>
                      </a:r>
                      <a:r>
                        <a:rPr lang="pl-PL" sz="1700" b="0" dirty="0">
                          <a:solidFill>
                            <a:srgbClr val="002060"/>
                          </a:solidFill>
                          <a:effectLst/>
                          <a:latin typeface="+mn-lt"/>
                          <a:ea typeface="Times New Roman" panose="02020603050405020304" pitchFamily="18" charset="0"/>
                        </a:rPr>
                        <a:t> Komitet Sterujący. Jeśli projekt zostanie zatwierdzony przez </a:t>
                      </a:r>
                      <a:r>
                        <a:rPr lang="pl-PL" sz="1700" b="0" dirty="0" err="1">
                          <a:solidFill>
                            <a:srgbClr val="002060"/>
                          </a:solidFill>
                          <a:effectLst/>
                          <a:latin typeface="+mn-lt"/>
                          <a:ea typeface="Times New Roman" panose="02020603050405020304" pitchFamily="18" charset="0"/>
                        </a:rPr>
                        <a:t>Euroregionalny</a:t>
                      </a:r>
                      <a:r>
                        <a:rPr lang="pl-PL" sz="1700" b="0" dirty="0">
                          <a:solidFill>
                            <a:srgbClr val="002060"/>
                          </a:solidFill>
                          <a:effectLst/>
                          <a:latin typeface="+mn-lt"/>
                          <a:ea typeface="Times New Roman" panose="02020603050405020304" pitchFamily="18" charset="0"/>
                        </a:rPr>
                        <a:t> Komitet Sterujący, budżet staje się kwotą ryczałtową (lump sum). </a:t>
                      </a:r>
                    </a:p>
                    <a:p>
                      <a:endParaRPr lang="pl-PL" sz="1700" dirty="0"/>
                    </a:p>
                  </a:txBody>
                  <a:tcPr/>
                </a:tc>
                <a:extLst>
                  <a:ext uri="{0D108BD9-81ED-4DB2-BD59-A6C34878D82A}">
                    <a16:rowId xmlns:a16="http://schemas.microsoft.com/office/drawing/2014/main" val="3081415631"/>
                  </a:ext>
                </a:extLst>
              </a:tr>
            </a:tbl>
          </a:graphicData>
        </a:graphic>
      </p:graphicFrame>
    </p:spTree>
    <p:extLst>
      <p:ext uri="{BB962C8B-B14F-4D97-AF65-F5344CB8AC3E}">
        <p14:creationId xmlns:p14="http://schemas.microsoft.com/office/powerpoint/2010/main" val="37564572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4977" y="5118653"/>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156869966"/>
              </p:ext>
            </p:extLst>
          </p:nvPr>
        </p:nvGraphicFramePr>
        <p:xfrm>
          <a:off x="0" y="914400"/>
          <a:ext cx="11952514" cy="5029200"/>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800" b="1" u="none" dirty="0">
                          <a:solidFill>
                            <a:schemeClr val="tx1"/>
                          </a:solidFill>
                          <a:latin typeface="Arial" charset="0"/>
                          <a:cs typeface="Arial" charset="0"/>
                        </a:rPr>
                        <a:t>PUBLICITA V MALÝCH PROJEKTECH:</a:t>
                      </a:r>
                    </a:p>
                    <a:p>
                      <a:pPr algn="just"/>
                      <a:endParaRPr lang="cs-CZ" altLang="cs-CZ" sz="1800" b="1" u="none" dirty="0">
                        <a:solidFill>
                          <a:schemeClr val="tx1"/>
                        </a:solidFill>
                        <a:latin typeface="Arial" charset="0"/>
                        <a:cs typeface="Arial" charset="0"/>
                      </a:endParaRPr>
                    </a:p>
                    <a:p>
                      <a:pPr algn="just"/>
                      <a:r>
                        <a:rPr lang="cs-CZ" sz="1800" b="1" u="sng" kern="1200" noProof="0" dirty="0">
                          <a:solidFill>
                            <a:schemeClr val="tx1"/>
                          </a:solidFill>
                          <a:effectLst/>
                          <a:latin typeface="+mn-lt"/>
                          <a:ea typeface="+mn-ea"/>
                          <a:cs typeface="+mn-cs"/>
                        </a:rPr>
                        <a:t>Povinná</a:t>
                      </a:r>
                      <a:r>
                        <a:rPr lang="cs-CZ" sz="18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800" b="0" kern="1200" noProof="0" dirty="0">
                        <a:solidFill>
                          <a:schemeClr val="tx1"/>
                        </a:solidFill>
                        <a:effectLst/>
                        <a:latin typeface="+mn-lt"/>
                        <a:ea typeface="+mn-ea"/>
                        <a:cs typeface="+mn-cs"/>
                      </a:endParaRPr>
                    </a:p>
                    <a:p>
                      <a:endParaRPr lang="pl-PL" sz="1800" dirty="0"/>
                    </a:p>
                  </a:txBody>
                  <a:tcPr/>
                </a:tc>
                <a:tc>
                  <a:txBody>
                    <a:bodyPr/>
                    <a:lstStyle/>
                    <a:p>
                      <a:pPr algn="ctr"/>
                      <a:r>
                        <a:rPr lang="cs-CZ" altLang="cs-CZ" sz="1800" b="1" u="none" dirty="0">
                          <a:solidFill>
                            <a:srgbClr val="002060"/>
                          </a:solidFill>
                          <a:latin typeface="Arial" charset="0"/>
                          <a:cs typeface="Arial" charset="0"/>
                        </a:rPr>
                        <a:t>PROMOCJA W MAŁYCH PROJEKTACH:</a:t>
                      </a:r>
                    </a:p>
                    <a:p>
                      <a:pPr algn="just"/>
                      <a:endParaRPr lang="cs-CZ" altLang="cs-CZ" sz="1800" b="1" u="none" dirty="0">
                        <a:solidFill>
                          <a:srgbClr val="002060"/>
                        </a:solidFill>
                        <a:latin typeface="Arial" charset="0"/>
                        <a:cs typeface="Arial" charset="0"/>
                      </a:endParaRPr>
                    </a:p>
                    <a:p>
                      <a:pPr algn="just"/>
                      <a:r>
                        <a:rPr lang="pl-PL" sz="1800" b="1" u="sng" kern="1200" dirty="0">
                          <a:solidFill>
                            <a:srgbClr val="002060"/>
                          </a:solidFill>
                          <a:effectLst/>
                          <a:latin typeface="+mn-lt"/>
                          <a:ea typeface="+mn-ea"/>
                          <a:cs typeface="+mn-cs"/>
                        </a:rPr>
                        <a:t>Obowiązkowa</a:t>
                      </a:r>
                      <a:r>
                        <a:rPr lang="pl-PL" sz="18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zamieszczenie w widoczny sposób informacji o wsparciu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z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w dokumentach materiałach informacyjnych dotyczących wdrażania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przeznaczonych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dla opinii publicznej lub uczestników działań projektu;</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rgbClr val="002060"/>
                        </a:solidFill>
                        <a:effectLst/>
                        <a:latin typeface="+mn-lt"/>
                        <a:ea typeface="+mn-ea"/>
                        <a:cs typeface="+mn-cs"/>
                      </a:endParaRPr>
                    </a:p>
                    <a:p>
                      <a:endParaRPr lang="pl-PL" sz="18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034808054"/>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u="sng" dirty="0">
                          <a:solidFill>
                            <a:schemeClr val="tx1"/>
                          </a:solidFill>
                          <a:effectLst/>
                        </a:rPr>
                        <a:t>Spolu s formulářem projektové žádosti je nutné předložit kompletní dokumentaci umožňující realizaci plánované investice</a:t>
                      </a:r>
                      <a:r>
                        <a:rPr lang="cs-CZ" sz="1800" b="0" dirty="0">
                          <a:solidFill>
                            <a:schemeClr val="tx1"/>
                          </a:solidFill>
                          <a:effectLst/>
                        </a:rPr>
                        <a:t>.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u="sng" dirty="0">
                          <a:solidFill>
                            <a:srgbClr val="002060"/>
                          </a:solidFill>
                          <a:effectLst/>
                        </a:rPr>
                        <a:t>Wraz z formularzem wniosku projektowego wymagane jest złożenie kompletu dokumentacji pozwalającej na zrealizowanie zaplanowanej inwestycji</a:t>
                      </a:r>
                      <a:r>
                        <a:rPr lang="cs-CZ" sz="1800" b="0" i="0" dirty="0">
                          <a:solidFill>
                            <a:srgbClr val="002060"/>
                          </a:solidFill>
                          <a:effectLst/>
                        </a:rPr>
                        <a:t>.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5639</TotalTime>
  <Words>6293</Words>
  <Application>Microsoft Office PowerPoint</Application>
  <PresentationFormat>Panoramiczny</PresentationFormat>
  <Paragraphs>529</Paragraphs>
  <Slides>59</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59</vt:i4>
      </vt:variant>
    </vt:vector>
  </HeadingPairs>
  <TitlesOfParts>
    <vt:vector size="67"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 Dziękujemy Za Uwagę  Děkujeme za pozornost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Martyna M</cp:lastModifiedBy>
  <cp:revision>221</cp:revision>
  <cp:lastPrinted>2023-09-14T07:50:09Z</cp:lastPrinted>
  <dcterms:created xsi:type="dcterms:W3CDTF">2022-11-21T08:56:57Z</dcterms:created>
  <dcterms:modified xsi:type="dcterms:W3CDTF">2024-08-21T08:23:50Z</dcterms:modified>
</cp:coreProperties>
</file>